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81" r:id="rId3"/>
    <p:sldId id="294" r:id="rId4"/>
    <p:sldId id="295" r:id="rId5"/>
    <p:sldId id="282" r:id="rId6"/>
    <p:sldId id="283" r:id="rId7"/>
    <p:sldId id="284" r:id="rId8"/>
    <p:sldId id="285" r:id="rId9"/>
    <p:sldId id="293" r:id="rId10"/>
    <p:sldId id="291" r:id="rId11"/>
    <p:sldId id="286" r:id="rId12"/>
    <p:sldId id="287" r:id="rId13"/>
    <p:sldId id="288" r:id="rId14"/>
    <p:sldId id="289" r:id="rId15"/>
    <p:sldId id="290" r:id="rId16"/>
    <p:sldId id="259" r:id="rId17"/>
    <p:sldId id="263" r:id="rId18"/>
    <p:sldId id="258" r:id="rId19"/>
    <p:sldId id="292" r:id="rId20"/>
    <p:sldId id="279" r:id="rId21"/>
  </p:sldIdLst>
  <p:sldSz cx="9144000" cy="6858000" type="screen4x3"/>
  <p:notesSz cx="6761163" cy="98821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41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41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BA124-DB42-48C0-98BE-176F93DA56F2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1363"/>
            <a:ext cx="4938713" cy="37052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694039"/>
            <a:ext cx="5408930" cy="44469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86364"/>
            <a:ext cx="2929837" cy="4941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386364"/>
            <a:ext cx="2929837" cy="4941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BFDE02-66E8-47D2-A0A4-8FA478D808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6018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работе с дошкольниками с учетом их возрастных особенностей можно использовать различные виды конструктора. Это конструктор Дупло, предназначенный для детей от полутора до пяти лет и более мелкий конструктор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Дакта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рекомендованный к использованию для детей от четырех лет.</a:t>
            </a: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FDE02-66E8-47D2-A0A4-8FA478D80846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2873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40968"/>
            <a:ext cx="9252520" cy="388282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8D32B-F5FA-49AD-9E4B-6057CDC9A84A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09176-3F5F-4043-B3D6-FCE58769EA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Рамка 7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13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073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8D32B-F5FA-49AD-9E4B-6057CDC9A84A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09176-3F5F-4043-B3D6-FCE58769EA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447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8D32B-F5FA-49AD-9E4B-6057CDC9A84A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09176-3F5F-4043-B3D6-FCE58769EA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856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4367658"/>
            <a:ext cx="3096344" cy="249922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8D32B-F5FA-49AD-9E4B-6057CDC9A84A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09176-3F5F-4043-B3D6-FCE58769EA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13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345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8D32B-F5FA-49AD-9E4B-6057CDC9A84A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09176-3F5F-4043-B3D6-FCE58769EA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607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8D32B-F5FA-49AD-9E4B-6057CDC9A84A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09176-3F5F-4043-B3D6-FCE58769EA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5596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8D32B-F5FA-49AD-9E4B-6057CDC9A84A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09176-3F5F-4043-B3D6-FCE58769EA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285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40352" y="6013229"/>
            <a:ext cx="1320800" cy="84477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20" y="4293096"/>
            <a:ext cx="1954148" cy="265868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8D32B-F5FA-49AD-9E4B-6057CDC9A84A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09176-3F5F-4043-B3D6-FCE58769EA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мка 5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13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63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31670"/>
            <a:ext cx="4026024" cy="2526330"/>
          </a:xfrm>
          <a:prstGeom prst="rect">
            <a:avLst/>
          </a:prstGeom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8D32B-F5FA-49AD-9E4B-6057CDC9A84A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09176-3F5F-4043-B3D6-FCE58769EA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Рамка 4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13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05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8D32B-F5FA-49AD-9E4B-6057CDC9A84A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09176-3F5F-4043-B3D6-FCE58769EA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751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8D32B-F5FA-49AD-9E4B-6057CDC9A84A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09176-3F5F-4043-B3D6-FCE58769EA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276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8D32B-F5FA-49AD-9E4B-6057CDC9A84A}" type="datetimeFigureOut">
              <a:rPr lang="ru-RU" smtClean="0"/>
              <a:pPr/>
              <a:t>31.10.2021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09176-3F5F-4043-B3D6-FCE58769EA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246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85729"/>
            <a:ext cx="7772400" cy="500065"/>
          </a:xfrm>
        </p:spPr>
        <p:txBody>
          <a:bodyPr>
            <a:noAutofit/>
          </a:bodyPr>
          <a:lstStyle/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</a:t>
            </a:r>
            <a:r>
              <a:rPr lang="ru-RU" sz="1800" b="1">
                <a:latin typeface="Times New Roman" pitchFamily="18" charset="0"/>
                <a:cs typeface="Times New Roman" pitchFamily="18" charset="0"/>
              </a:rPr>
              <a:t>учреждение детский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сад №4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2008" y="1196752"/>
            <a:ext cx="7983960" cy="4176464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 fontScale="40000" lnSpcReduction="20000"/>
          </a:bodyPr>
          <a:lstStyle/>
          <a:p>
            <a:endParaRPr lang="ru-RU" sz="5100" dirty="0">
              <a:solidFill>
                <a:schemeClr val="tx1"/>
              </a:solidFill>
            </a:endParaRPr>
          </a:p>
          <a:p>
            <a:r>
              <a:rPr lang="ru-RU" sz="5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Выступление на педсовете</a:t>
            </a:r>
          </a:p>
          <a:p>
            <a:r>
              <a:rPr lang="ru-RU" sz="5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«КОНСТРУИРОВАНИЕ КАК ВИД ПРОДУКТИВНОЙ ДЕЯТЕЛЬНОСТИ</a:t>
            </a:r>
          </a:p>
          <a:p>
            <a:r>
              <a:rPr lang="ru-RU" sz="5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ДЕТСКОМ САДУ»</a:t>
            </a:r>
          </a:p>
          <a:p>
            <a:r>
              <a:rPr lang="ru-RU" sz="5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</a:t>
            </a:r>
          </a:p>
          <a:p>
            <a:r>
              <a:rPr lang="ru-RU" sz="59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«Конструирование-это совершенство </a:t>
            </a:r>
          </a:p>
          <a:p>
            <a:r>
              <a:rPr lang="ru-RU" sz="59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навыков и умений, умственного  и эстетического  развития  ребенка. Из опыта работы</a:t>
            </a:r>
            <a:endParaRPr lang="ru-RU" sz="5900" b="1" i="1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r>
              <a:rPr lang="ru-RU" sz="3800" b="1" i="1" dirty="0">
                <a:solidFill>
                  <a:srgbClr val="FF0000"/>
                </a:solidFill>
              </a:rPr>
              <a:t>Подготовительная к школе группа №1 «Галчата»</a:t>
            </a:r>
          </a:p>
          <a:p>
            <a:endParaRPr lang="ru-RU" sz="58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pPr algn="r"/>
            <a:r>
              <a:rPr lang="ru-RU" sz="58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Воспитатель:</a:t>
            </a:r>
          </a:p>
          <a:p>
            <a:pPr algn="r"/>
            <a:r>
              <a:rPr lang="ru-RU" sz="5800" b="1" dirty="0" err="1">
                <a:solidFill>
                  <a:srgbClr val="002060"/>
                </a:solidFill>
                <a:latin typeface="Monotype Corsiva" panose="03010101010201010101" pitchFamily="66" charset="0"/>
              </a:rPr>
              <a:t>Фатахова</a:t>
            </a:r>
            <a:r>
              <a:rPr lang="ru-RU" sz="58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 Альбина </a:t>
            </a:r>
            <a:r>
              <a:rPr lang="ru-RU" sz="5800" b="1" dirty="0" err="1">
                <a:solidFill>
                  <a:srgbClr val="002060"/>
                </a:solidFill>
                <a:latin typeface="Monotype Corsiva" panose="03010101010201010101" pitchFamily="66" charset="0"/>
              </a:rPr>
              <a:t>Меджидовна</a:t>
            </a:r>
            <a:endParaRPr lang="ru-RU" sz="58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15816" y="5553341"/>
            <a:ext cx="3528392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г. Апрелевка 2021г.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289524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A78EC39-E089-4A4B-B7D5-8D72271B510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692696"/>
            <a:ext cx="5436096" cy="40770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33B37ED-0954-4851-AA6E-916658287B1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196752"/>
            <a:ext cx="4032448" cy="53765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265265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F98362-2232-4235-BB7F-25CACA42BB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Конструирование из бумаги и дополнительных материалов</a:t>
            </a:r>
            <a:r>
              <a:rPr lang="ru-RU" dirty="0"/>
              <a:t>​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D24A941-5803-4D91-8303-B6430037027B}"/>
              </a:ext>
            </a:extLst>
          </p:cNvPr>
          <p:cNvSpPr/>
          <p:nvPr/>
        </p:nvSpPr>
        <p:spPr>
          <a:xfrm>
            <a:off x="251520" y="1490008"/>
            <a:ext cx="86409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latin typeface="Constantia" panose="02030602050306030303" pitchFamily="18" charset="0"/>
              </a:rPr>
              <a:t>Этот вид конструирования включает  поделку игрушек с использованием бумаги, картона и других материалов. Данный вид конструирования требует определенных навыков. Ребенок должен уметь самостоятельно клеить и владеть ножницами. </a:t>
            </a:r>
            <a:r>
              <a:rPr lang="ru-RU" sz="2400" dirty="0">
                <a:latin typeface="Constantia" panose="02030602050306030303" pitchFamily="18" charset="0"/>
              </a:rPr>
              <a:t>​</a:t>
            </a:r>
            <a:endParaRPr lang="ru-RU" sz="24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CCAC1CB-0AAD-4F70-ADF1-9B45F9A9FBC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6447" y="3477916"/>
            <a:ext cx="4057515" cy="30431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FABFE6A-6B59-41C6-B317-C9192D9887C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3477916"/>
            <a:ext cx="4057515" cy="30431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486434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1A0122D-5894-4C12-981B-1D39766FE51A}"/>
              </a:ext>
            </a:extLst>
          </p:cNvPr>
          <p:cNvSpPr/>
          <p:nvPr/>
        </p:nvSpPr>
        <p:spPr>
          <a:xfrm>
            <a:off x="138978" y="188640"/>
            <a:ext cx="889751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Constantia" panose="02030602050306030303" pitchFamily="18" charset="0"/>
              </a:rPr>
              <a:t>Конструирование из 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Constantia" panose="02030602050306030303" pitchFamily="18" charset="0"/>
              </a:rPr>
              <a:t>природного материала</a:t>
            </a:r>
            <a:r>
              <a:rPr lang="ru-RU" sz="3200" dirty="0">
                <a:solidFill>
                  <a:srgbClr val="002060"/>
                </a:solidFill>
                <a:latin typeface="Constantia" panose="02030602050306030303" pitchFamily="18" charset="0"/>
              </a:rPr>
              <a:t>​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EF9F29B2-8886-4F96-BC17-5BEC9CC60733}"/>
              </a:ext>
            </a:extLst>
          </p:cNvPr>
          <p:cNvSpPr/>
          <p:nvPr/>
        </p:nvSpPr>
        <p:spPr>
          <a:xfrm>
            <a:off x="5364088" y="1484784"/>
            <a:ext cx="345638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правило, при работе с природными материалами используются пластилин, клей, картон и прочие дополнительные предметы. Данный вид конструирования ближе всего к изобразительной деятельности. Он помогает сформировать у малыша художественное и эстетическое восприятие. Учит видеть в малом красоту окружающего мира.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​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0C1F0A-02AC-4788-A400-7526DF6372D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628800"/>
            <a:ext cx="4992554" cy="37444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237878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2FE307-6EDC-4D0D-B6C9-37CB56AE9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70609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0000"/>
                </a:solidFill>
                <a:latin typeface="Arial Black" panose="020B0A04020102020204" pitchFamily="34" charset="0"/>
              </a:rPr>
              <a:t>Блоки </a:t>
            </a:r>
            <a:r>
              <a:rPr lang="ru-RU" dirty="0" err="1">
                <a:solidFill>
                  <a:srgbClr val="000000"/>
                </a:solidFill>
                <a:latin typeface="Arial Black" panose="020B0A04020102020204" pitchFamily="34" charset="0"/>
              </a:rPr>
              <a:t>Дьенеша</a:t>
            </a:r>
            <a:r>
              <a:rPr lang="ru-RU" dirty="0">
                <a:solidFill>
                  <a:srgbClr val="000000"/>
                </a:solidFill>
                <a:latin typeface="Arial Black" panose="020B0A04020102020204" pitchFamily="34" charset="0"/>
              </a:rPr>
              <a:t> 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FA7EBC2-B886-4018-BD06-ECE09F665233}"/>
              </a:ext>
            </a:extLst>
          </p:cNvPr>
          <p:cNvSpPr/>
          <p:nvPr/>
        </p:nvSpPr>
        <p:spPr>
          <a:xfrm>
            <a:off x="5364088" y="1043731"/>
            <a:ext cx="363236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Набор логических блоков состоит из 48 объемных геометрических фигур, различающихся по цвету, форме, размеру и толщине. Таким образом, каждая фигура характеризуется четырьмя свойствами. Основная цель – научить ребенка решать логические задачи на разбиение по свойствам. Игры с блоками доступно, на наглядной основе знакомят детей с формой, цветом и размером объектов, с математическими представлениями и начальными знаниями по информатике. Они развивают у детей логическое и аналитическое мышление (анализ, сравнение, классификация, обобщение), творческие способности, а также - восприятие, память, внимание и воображение.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9" descr="20151207_162656">
            <a:extLst>
              <a:ext uri="{FF2B5EF4-FFF2-40B4-BE49-F238E27FC236}">
                <a16:creationId xmlns:a16="http://schemas.microsoft.com/office/drawing/2014/main" id="{0DBC0917-0EDF-46C0-AB11-F35C3E5347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439" y="980728"/>
            <a:ext cx="5216536" cy="39148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28530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2E88AA-F1AE-42FE-B4CE-A56F02DE73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379" y="116632"/>
            <a:ext cx="8682136" cy="830705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000000"/>
                </a:solidFill>
                <a:latin typeface="Arial Black" panose="020B0A04020102020204" pitchFamily="34" charset="0"/>
              </a:rPr>
              <a:t>Электронный конструктор «Знаток»</a:t>
            </a:r>
            <a:endParaRPr lang="ru-RU" sz="3200" dirty="0"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A64887F-519A-4BB5-9F2A-F71CC95C476F}"/>
              </a:ext>
            </a:extLst>
          </p:cNvPr>
          <p:cNvSpPr/>
          <p:nvPr/>
        </p:nvSpPr>
        <p:spPr>
          <a:xfrm>
            <a:off x="159885" y="914508"/>
            <a:ext cx="354802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000000"/>
                </a:solidFill>
                <a:highlight>
                  <a:srgbClr val="FFFF00"/>
                </a:highlight>
                <a:latin typeface="Verdana" panose="020B0604030504040204" pitchFamily="34" charset="0"/>
              </a:rPr>
              <a:t>Электронный конструктор “Знаток” представляет собой набор электронных блоков и соединений, позволяющий конструировать электрические цепи без пайки. В иллюстрированном руководстве описано 180 различных схем. Схемы могут собираться на прилагаемой специальной платформе или просто на столе, т.е. одновременно может собираться несколько разных схем разными людьми. Простота и ясность описаний и иллюстраций позволят справиться со сборкой даже 5-летнему ребенку. С помощью конструктора можно собрать: - имитаторы звуков - охранные сигнализации - автоматические осветители.</a:t>
            </a:r>
            <a:endParaRPr lang="ru-RU" sz="1600" dirty="0">
              <a:highlight>
                <a:srgbClr val="FFFF00"/>
              </a:highlight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1C1E5BE-13B4-4454-BB81-BB77AFAB083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0085" y="1680132"/>
            <a:ext cx="5308155" cy="39811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8999211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755DC0-F78F-4F1D-B780-CBAE35759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301" y="188640"/>
            <a:ext cx="8075240" cy="63408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0000"/>
                </a:solidFill>
                <a:latin typeface="Verdana" panose="020B0604030504040204" pitchFamily="34" charset="0"/>
              </a:rPr>
              <a:t>Палочки </a:t>
            </a:r>
            <a:r>
              <a:rPr lang="ru-RU" b="1" dirty="0" err="1">
                <a:solidFill>
                  <a:srgbClr val="000000"/>
                </a:solidFill>
                <a:latin typeface="Verdana" panose="020B0604030504040204" pitchFamily="34" charset="0"/>
              </a:rPr>
              <a:t>Кьюзенера</a:t>
            </a:r>
            <a:r>
              <a:rPr lang="ru-RU" b="1" dirty="0">
                <a:solidFill>
                  <a:srgbClr val="000000"/>
                </a:solidFill>
                <a:latin typeface="Verdana" panose="020B0604030504040204" pitchFamily="34" charset="0"/>
              </a:rPr>
              <a:t> </a:t>
            </a:r>
            <a:endParaRPr lang="ru-RU" b="1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571B04C-3BAC-4BFE-9D46-D852961182EC}"/>
              </a:ext>
            </a:extLst>
          </p:cNvPr>
          <p:cNvSpPr/>
          <p:nvPr/>
        </p:nvSpPr>
        <p:spPr>
          <a:xfrm>
            <a:off x="250301" y="836118"/>
            <a:ext cx="4825755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highlight>
                  <a:srgbClr val="C0C0C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Цветные палочки являются многофункциональным математическим пособием, которое позволяет "через руки" ребенка формировать понятие числовой последовательности, состава числа, отношений «больше – меньше», «право – лево», «между», «длиннее», «выше» и </a:t>
            </a:r>
            <a:r>
              <a:rPr lang="ru-RU" sz="2000" dirty="0" err="1">
                <a:highlight>
                  <a:srgbClr val="C0C0C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мн.др</a:t>
            </a:r>
            <a:r>
              <a:rPr lang="ru-RU" sz="2000" dirty="0">
                <a:highlight>
                  <a:srgbClr val="C0C0C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.  На начальном этапе палочки используются как игровой материал. Дети играют с ними, как с обычными кубиками, палочками, конструктором, по ходу знакомятся с цветами, размерами и формами. На втором этапе палочки уже выступают как пособие для маленьких математиков. И тут дети учатся постигать законы загадочного мира чисел и других математических понятий.  Дополняется различными альбомами по возрасту ребенка</a:t>
            </a:r>
            <a:r>
              <a:rPr lang="ru-RU" dirty="0">
                <a:highlight>
                  <a:srgbClr val="FF00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D580593-40E7-4DA9-A445-F755895D4C1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712766" y="1764379"/>
            <a:ext cx="4685858" cy="3694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9176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547664" y="260648"/>
            <a:ext cx="6480720" cy="2448272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br>
              <a:rPr lang="ru-RU" sz="2400" b="1" i="1" dirty="0"/>
            </a:br>
            <a:r>
              <a:rPr lang="ru-RU" sz="2400" b="1" i="1" dirty="0"/>
              <a:t>Участие в конкурсе </a:t>
            </a:r>
            <a:br>
              <a:rPr lang="ru-RU" sz="2400" b="1" i="1" dirty="0"/>
            </a:br>
            <a:r>
              <a:rPr lang="ru-RU" sz="2400" b="1" i="1" dirty="0"/>
              <a:t>Лего - техник «Машина будущего»</a:t>
            </a:r>
            <a:br>
              <a:rPr lang="ru-RU" sz="2400" b="1" i="1" dirty="0"/>
            </a:br>
            <a:r>
              <a:rPr lang="ru-RU" sz="2400" b="1" i="1" dirty="0"/>
              <a:t>Она сделана из конструктора </a:t>
            </a:r>
            <a:br>
              <a:rPr lang="ru-RU" sz="2400" b="1" i="1" dirty="0"/>
            </a:br>
            <a:r>
              <a:rPr lang="en-US" sz="2400" b="1" dirty="0"/>
              <a:t>LEGO Duplo </a:t>
            </a:r>
            <a:r>
              <a:rPr lang="ru-RU" sz="2400" b="1" dirty="0"/>
              <a:t>«Большая ферма» </a:t>
            </a:r>
            <a:br>
              <a:rPr lang="ru-RU" sz="2400" b="1" dirty="0"/>
            </a:br>
            <a:r>
              <a:rPr lang="ru-RU" sz="2400" b="1" dirty="0"/>
              <a:t>назвали мы нашу машину </a:t>
            </a:r>
            <a:br>
              <a:rPr lang="ru-RU" sz="2400" b="1" dirty="0"/>
            </a:br>
            <a:r>
              <a:rPr lang="ru-RU" sz="2400" b="1" dirty="0"/>
              <a:t>«АГРОМАШИНА 2020».</a:t>
            </a:r>
            <a:br>
              <a:rPr lang="ru-RU" sz="2800" b="1" dirty="0"/>
            </a:br>
            <a:endParaRPr lang="ru-RU" sz="2800" b="1" i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9434" y="3212976"/>
            <a:ext cx="8065132" cy="3024336"/>
          </a:xfrm>
          <a:solidFill>
            <a:schemeClr val="bg2"/>
          </a:solidFill>
        </p:spPr>
        <p:txBody>
          <a:bodyPr>
            <a:noAutofit/>
          </a:bodyPr>
          <a:lstStyle/>
          <a:p>
            <a:pPr algn="just"/>
            <a:r>
              <a:rPr lang="ru-RU" sz="2400" dirty="0">
                <a:solidFill>
                  <a:schemeClr val="tx1"/>
                </a:solidFill>
              </a:rPr>
              <a:t>С помощью большой фермы LEGO </a:t>
            </a:r>
            <a:r>
              <a:rPr lang="ru-RU" sz="2400" dirty="0" err="1">
                <a:solidFill>
                  <a:schemeClr val="tx1"/>
                </a:solidFill>
              </a:rPr>
              <a:t>Duplo</a:t>
            </a:r>
            <a:r>
              <a:rPr lang="ru-RU" sz="2400" dirty="0">
                <a:solidFill>
                  <a:schemeClr val="tx1"/>
                </a:solidFill>
              </a:rPr>
              <a:t> можно рассказать детям о фермерстве, заботе о животных, временах года и сборе урожая. Можно обсудить множество вопросов: какие звуки издают животные, как заботиться о животных, когда собирать урожай, как времена года влияют на урожайность, как выращивать различные культуры и для чего. 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Мы решили с детьми создать именно такую машину будущего, для перевозки домашних животных. </a:t>
            </a:r>
            <a:br>
              <a:rPr lang="ru-RU" sz="2400" dirty="0">
                <a:solidFill>
                  <a:schemeClr val="tx1"/>
                </a:solidFill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1555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11526" y="2338660"/>
            <a:ext cx="4704523" cy="35283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1AA1171-0D64-4B5C-A79F-BFFEA6D8381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600088" y="2370578"/>
            <a:ext cx="4959863" cy="37198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CAF5510-15A1-4515-AA79-6F0F0881873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962101" y="450679"/>
            <a:ext cx="3727064" cy="27952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7F99F9B-8999-478D-BE17-1483344147B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97084" y="1244999"/>
            <a:ext cx="2690235" cy="20176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0A453A0-149A-4662-88F2-1E91EE77164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844" y="332656"/>
            <a:ext cx="7380312" cy="553523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8248260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6D1F3AC-C10D-4B9F-B345-FF6EC83ED612}"/>
              </a:ext>
            </a:extLst>
          </p:cNvPr>
          <p:cNvSpPr/>
          <p:nvPr/>
        </p:nvSpPr>
        <p:spPr>
          <a:xfrm>
            <a:off x="1907704" y="260648"/>
            <a:ext cx="581242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>
                <a:highlight>
                  <a:srgbClr val="00FF00"/>
                </a:highlight>
              </a:rPr>
              <a:t>Работа с родителями</a:t>
            </a:r>
            <a:endParaRPr lang="ru-RU" sz="4400" dirty="0">
              <a:highlight>
                <a:srgbClr val="00FF00"/>
              </a:highlight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9CDA8348-4353-4799-B3C6-96E401383B1F}"/>
              </a:ext>
            </a:extLst>
          </p:cNvPr>
          <p:cNvSpPr/>
          <p:nvPr/>
        </p:nvSpPr>
        <p:spPr>
          <a:xfrm>
            <a:off x="251520" y="1061387"/>
            <a:ext cx="8532947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Важно познакомить родителей с видами конструирования, которые способен освоить ребенок на разных возрастных этапах, объяснить какие материалы нужно иметь в доме для организации семейного конструирования, какую литературу прочитать для обогащения знаний ребенка. Конструирование само по себе может стать одним из очень востребованных обществом элементов дошкольной подготовки, а воспитатели, способные творчески организовать такие занятия, без труда найдут себе применение не только в рамках детского сада, но и в других организациях. </a:t>
            </a:r>
          </a:p>
          <a:p>
            <a:pPr algn="just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BD2221B-4513-4987-80F2-B727C542B56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96279" y="3121999"/>
            <a:ext cx="7020779" cy="34995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2542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5BC273B9-667B-45D8-A95B-26052DEF5C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3437002"/>
            <a:ext cx="4619646" cy="3088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E881841E-F769-49BF-997B-90243F88EEE5}"/>
              </a:ext>
            </a:extLst>
          </p:cNvPr>
          <p:cNvSpPr/>
          <p:nvPr/>
        </p:nvSpPr>
        <p:spPr>
          <a:xfrm>
            <a:off x="251520" y="332656"/>
            <a:ext cx="864096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Термин «конструирование» (от 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латинског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слова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construere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означает приведение в определенное взаимоположение различных предметов, частей, элементов. ​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по конструированию в детском саду очень важны, поскольку развивают не только творческие способности и фантазию дошкольников, но и такие качества, как усидчивость, аккуратность, внимательность, ответственность, способность доводить начатое дело до конца. Чтобы занятия по конструированию увлекали детей, следует делать их разнообразными, а это дает стимул для самосовершенствования и воспитателю.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089066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068960"/>
            <a:ext cx="8229600" cy="2011354"/>
          </a:xfrm>
        </p:spPr>
        <p:txBody>
          <a:bodyPr>
            <a:normAutofit/>
          </a:bodyPr>
          <a:lstStyle/>
          <a:p>
            <a:r>
              <a:rPr lang="ru-RU" sz="6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C2D3414-6EBD-4A93-84CB-CD346662A1B7}"/>
              </a:ext>
            </a:extLst>
          </p:cNvPr>
          <p:cNvSpPr/>
          <p:nvPr/>
        </p:nvSpPr>
        <p:spPr>
          <a:xfrm>
            <a:off x="313184" y="1030975"/>
            <a:ext cx="85176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383838"/>
                </a:solidFill>
                <a:latin typeface="Monotype Corsiva" panose="03010101010201010101" pitchFamily="66" charset="0"/>
              </a:rPr>
              <a:t>…Путь развития и совершенствования у каждого человека свой. А каждый ребенок уникален, и каждый рождается со способностями, которые можно и нужно развивать. У детей дошкольного возраста огромное желание творить и получать результат. Создавая необходимые условия для развития конструктивной деятельности, мы помогаем ребенку понять окружающий мир и свое место в этом мире. </a:t>
            </a:r>
            <a:endParaRPr lang="ru-RU" sz="2400" b="1" dirty="0"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0582119-A6A1-4DE5-95FD-4BF8068CF88B}"/>
              </a:ext>
            </a:extLst>
          </p:cNvPr>
          <p:cNvSpPr/>
          <p:nvPr/>
        </p:nvSpPr>
        <p:spPr>
          <a:xfrm>
            <a:off x="323528" y="762258"/>
            <a:ext cx="8064896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у детей устойчивый интерес к конструкторской деятельности, желание экспериментировать, творить, изобретать, развивать способности к самостоятельному анализу сооружений, конструкций, рисунков, фотографий, чертежей, схем с точки зрения практического назначения объектов. Поупражнять в строительстве по условиям, темам, замыслу. Научить использовать готовые чертежи и вносить в конструкции свои изменения. Поупражнять в плоскостном моделировании, в создании собственных планов, схем, чертежей, в том числе чертежей построек в трех плоскостях (вид спереди, сбоку, сверху).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DCC20BA-5645-4B4B-9BB8-F7A03BD9EF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4620" y="2697746"/>
            <a:ext cx="5194760" cy="3889376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E98F9ED-7570-46EA-AA71-5EC61D035E63}"/>
              </a:ext>
            </a:extLst>
          </p:cNvPr>
          <p:cNvSpPr/>
          <p:nvPr/>
        </p:nvSpPr>
        <p:spPr>
          <a:xfrm>
            <a:off x="1403648" y="212039"/>
            <a:ext cx="66363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задачи по конструированию:</a:t>
            </a:r>
            <a:endParaRPr lang="en-US" sz="2800" b="1" dirty="0"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1123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39F214-8F63-4AD4-AD44-5BCC59404D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5197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Конструктивная деятельность – это практическая деятельность, </a:t>
            </a:r>
            <a:endParaRPr lang="ru-RU" sz="3600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0360AF0-325D-4516-B738-012745641022}"/>
              </a:ext>
            </a:extLst>
          </p:cNvPr>
          <p:cNvSpPr/>
          <p:nvPr/>
        </p:nvSpPr>
        <p:spPr>
          <a:xfrm>
            <a:off x="457200" y="1213223"/>
            <a:ext cx="761359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аправленная на получение определенного, заранее задуманного реального продукта, соответствующего его функциональному назначению</a:t>
            </a:r>
          </a:p>
          <a:p>
            <a:pPr algn="just"/>
            <a:r>
              <a:rPr lang="ru-RU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Дети подготовительной группы более самостоятельны, по собственной инициативе подбирают игровые коллективы, могут самостоятельно планировать последовательность строительно-конструктивной игры и осуществлять предварительный сговор. Наличие конструктивных умений позволяет им строить по наглядному образцу, по собственному замыслу, по заданной теме, по условиям. 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112B18A-87C6-43F1-88AC-4976881F08D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3413578"/>
            <a:ext cx="4336005" cy="3252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3990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00B712-9B92-4E45-AE0E-4CB708611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Типы конструирования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E08C24E-5F36-4C71-8F37-432888BB19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576" y="1166018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algn="r" fontAlgn="base"/>
            <a:r>
              <a:rPr lang="ru-RU" b="1" dirty="0"/>
              <a:t>Выделяют два типа конструирования: техническое и художественное.</a:t>
            </a:r>
            <a:r>
              <a:rPr lang="en-US" dirty="0"/>
              <a:t>​</a:t>
            </a:r>
          </a:p>
          <a:p>
            <a:pPr algn="r" fontAlgn="base"/>
            <a:r>
              <a:rPr lang="ru-RU" b="1" dirty="0"/>
              <a:t>В техническом конструировании  дети  отображают реально существующие объекты, а также придумывают поделки по ассоциации  образами из сказок, фильмов.</a:t>
            </a:r>
            <a:r>
              <a:rPr lang="en-US" dirty="0"/>
              <a:t>​</a:t>
            </a:r>
          </a:p>
          <a:p>
            <a:pPr algn="r" fontAlgn="base"/>
            <a:r>
              <a:rPr lang="ru-RU" b="1" dirty="0"/>
              <a:t>К  техническому типу конструкторской  деятельности относят: конструирование из строительного материала; конструирование из деталей конструктора, имеющих разные способы крепления;   конструирование из крупногабаритных модульных блоков. </a:t>
            </a:r>
            <a:r>
              <a:rPr lang="en-US" dirty="0"/>
              <a:t>​</a:t>
            </a:r>
          </a:p>
          <a:p>
            <a:pPr algn="r" fontAlgn="base"/>
            <a:r>
              <a:rPr lang="ru-RU" b="1" dirty="0"/>
              <a:t>В художественном  конструировании дети, создавая образы, не только отображают их структуру, сколько выражают своё отношение к ним, передают их характер, пользуясь цветом, формой.</a:t>
            </a:r>
            <a:r>
              <a:rPr lang="en-US" dirty="0"/>
              <a:t>​</a:t>
            </a:r>
          </a:p>
          <a:p>
            <a:pPr algn="r" fontAlgn="base"/>
            <a:r>
              <a:rPr lang="ru-RU" b="1" dirty="0"/>
              <a:t>К художественному типу конструирования относятся конструирование из бумаги и конструирование из природного материала.</a:t>
            </a:r>
            <a:r>
              <a:rPr lang="en-US" dirty="0"/>
              <a:t>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2133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853B0B-9D39-49FC-A97A-3524BEF08D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Виды конструирования</a:t>
            </a:r>
            <a:r>
              <a:rPr lang="ru-RU" dirty="0"/>
              <a:t>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59E6AE7-D4B0-4D65-91FD-030B60FB17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fontAlgn="base"/>
            <a:r>
              <a:rPr lang="ru-RU" b="1" dirty="0"/>
              <a:t>В зависимости от того, из какого материала дети создают свои постройки и конструкции, различают виды конструирования:</a:t>
            </a:r>
            <a:r>
              <a:rPr lang="en-US" dirty="0"/>
              <a:t>​</a:t>
            </a:r>
          </a:p>
          <a:p>
            <a:pPr fontAlgn="base"/>
            <a:r>
              <a:rPr lang="ru-RU" b="1" dirty="0"/>
              <a:t>конструирование из строительных материалов;</a:t>
            </a:r>
            <a:r>
              <a:rPr lang="en-US" dirty="0"/>
              <a:t>​</a:t>
            </a:r>
          </a:p>
          <a:p>
            <a:pPr fontAlgn="base"/>
            <a:r>
              <a:rPr lang="ru-RU" b="1" dirty="0"/>
              <a:t>конструирование с применением специальных конструкторов;</a:t>
            </a:r>
            <a:r>
              <a:rPr lang="en-US" dirty="0"/>
              <a:t>​</a:t>
            </a:r>
          </a:p>
          <a:p>
            <a:pPr fontAlgn="base"/>
            <a:r>
              <a:rPr lang="ru-RU" b="1" dirty="0"/>
              <a:t>конструирование из бумаги и дополнительных материалов;</a:t>
            </a:r>
            <a:r>
              <a:rPr lang="en-US" dirty="0"/>
              <a:t>​</a:t>
            </a:r>
          </a:p>
          <a:p>
            <a:pPr fontAlgn="base"/>
            <a:r>
              <a:rPr lang="ru-RU" b="1" dirty="0"/>
              <a:t>конструирование из природного материала. </a:t>
            </a:r>
            <a:r>
              <a:rPr lang="en-US" dirty="0"/>
              <a:t>​</a:t>
            </a:r>
          </a:p>
          <a:p>
            <a:pPr fontAlgn="base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05423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84021E3-9402-40F3-A189-0731DADF1AE7}"/>
              </a:ext>
            </a:extLst>
          </p:cNvPr>
          <p:cNvSpPr/>
          <p:nvPr/>
        </p:nvSpPr>
        <p:spPr>
          <a:xfrm>
            <a:off x="539552" y="260649"/>
            <a:ext cx="81724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0070C0"/>
                </a:solidFill>
                <a:latin typeface="Monotype Corsiva" panose="03010101010201010101" pitchFamily="66" charset="0"/>
              </a:rPr>
              <a:t>Конструирование из строительных материалов</a:t>
            </a:r>
            <a:r>
              <a:rPr lang="ru-RU" sz="4400" dirty="0">
                <a:solidFill>
                  <a:srgbClr val="0070C0"/>
                </a:solidFill>
                <a:latin typeface="Arial Black" panose="020B0A04020102020204" pitchFamily="34" charset="0"/>
              </a:rPr>
              <a:t>​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4ECE18D-8D29-4904-B353-28CE19CB99A0}"/>
              </a:ext>
            </a:extLst>
          </p:cNvPr>
          <p:cNvSpPr/>
          <p:nvPr/>
        </p:nvSpPr>
        <p:spPr>
          <a:xfrm>
            <a:off x="4932040" y="1707199"/>
            <a:ext cx="399593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Constantia" panose="02030602050306030303" pitchFamily="18" charset="0"/>
              </a:rPr>
              <a:t>Самый простой вид конструирования, который доступен самым маленьким. При помощи различных фигур геометрической формы (куб, призма, цилиндр и т.д.) выстраиваются самый простые строения – башни, домики. По мере приобретения опыта, конструкции могут постепенно усложняться добавлением новых элементов.</a:t>
            </a:r>
            <a:r>
              <a:rPr lang="ru-RU" sz="2000" dirty="0">
                <a:latin typeface="Constantia" panose="02030602050306030303" pitchFamily="18" charset="0"/>
              </a:rPr>
              <a:t>​</a:t>
            </a:r>
            <a:endParaRPr lang="ru-RU" sz="20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CF4BE9F-F94D-499D-B8CE-CFF714E52C0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07703" y="1713102"/>
            <a:ext cx="3960440" cy="43847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166002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31CFEA-1E0F-4E15-B4B0-80F12C569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404664"/>
            <a:ext cx="8686800" cy="1642194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000000"/>
                </a:solidFill>
                <a:latin typeface="Monotype Corsiva" panose="03010101010201010101" pitchFamily="66" charset="0"/>
              </a:rPr>
              <a:t>Конструирование с применением специальных конструкторов</a:t>
            </a:r>
            <a:r>
              <a:rPr lang="ru-RU" sz="4000" dirty="0">
                <a:solidFill>
                  <a:srgbClr val="000000"/>
                </a:solidFill>
                <a:latin typeface="Constantia" panose="02030602050306030303" pitchFamily="18" charset="0"/>
              </a:rPr>
              <a:t>​</a:t>
            </a:r>
            <a:br>
              <a:rPr lang="ru-RU" sz="4000" dirty="0">
                <a:solidFill>
                  <a:srgbClr val="000000"/>
                </a:solidFill>
                <a:latin typeface="Constantia" panose="02030602050306030303" pitchFamily="18" charset="0"/>
              </a:rPr>
            </a:br>
            <a:br>
              <a:rPr lang="ru-RU" sz="3200" dirty="0"/>
            </a:br>
            <a:endParaRPr lang="ru-RU" sz="3200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C8F6096-743F-43EA-99B8-8BF29AF2B78F}"/>
              </a:ext>
            </a:extLst>
          </p:cNvPr>
          <p:cNvSpPr/>
          <p:nvPr/>
        </p:nvSpPr>
        <p:spPr>
          <a:xfrm>
            <a:off x="261249" y="1407268"/>
            <a:ext cx="4102895" cy="4542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highlight>
                  <a:srgbClr val="00FFFF"/>
                </a:highlight>
                <a:latin typeface="Constantia" panose="02030602050306030303" pitchFamily="18" charset="0"/>
              </a:rPr>
              <a:t>Они могут быть деревянные, металлические, </a:t>
            </a:r>
          </a:p>
          <a:p>
            <a:pPr algn="just"/>
            <a:r>
              <a:rPr lang="ru-RU" sz="2400" b="1" dirty="0">
                <a:highlight>
                  <a:srgbClr val="00FFFF"/>
                </a:highlight>
                <a:latin typeface="Constantia" panose="02030602050306030303" pitchFamily="18" charset="0"/>
              </a:rPr>
              <a:t>пластмассовые, но обязательно содержат крепления на винтах. Это расширяет возможности, позволяя создавать подвижные игрушки (экскаватор, подъемный кран, квадроцикл и т.д.).</a:t>
            </a:r>
            <a:r>
              <a:rPr lang="ru-RU" sz="2400" dirty="0">
                <a:highlight>
                  <a:srgbClr val="00FFFF"/>
                </a:highlight>
                <a:latin typeface="Constantia" panose="02030602050306030303" pitchFamily="18" charset="0"/>
              </a:rPr>
              <a:t>​</a:t>
            </a:r>
            <a:endParaRPr lang="ru-RU" sz="2400" dirty="0">
              <a:highlight>
                <a:srgbClr val="00FFFF"/>
              </a:highlight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4E54FF3-64E1-44E0-AB3C-7A6BA643C04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386838"/>
            <a:ext cx="3593880" cy="479183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331900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A246C2C-1714-4D07-A049-CEE2507705E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29100" y="713276"/>
            <a:ext cx="3621021" cy="27157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CAF4A13-D1B0-421C-AA74-ABFFCCFCED3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897573" y="467783"/>
            <a:ext cx="3130037" cy="271576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E870477-AADD-4E3F-97F4-E16E982EF62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4116" y="260648"/>
            <a:ext cx="2715767" cy="36210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0FBE9C6-A517-4341-A5E5-F5C1D46B505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534816" y="3354488"/>
            <a:ext cx="3258944" cy="33123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439FD90-A905-4D76-90D8-7F28A967655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00405" y="3592414"/>
            <a:ext cx="3434215" cy="25756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863237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2390</TotalTime>
  <Words>1255</Words>
  <Application>Microsoft Office PowerPoint</Application>
  <PresentationFormat>Экран (4:3)</PresentationFormat>
  <Paragraphs>58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8" baseType="lpstr">
      <vt:lpstr>Arial</vt:lpstr>
      <vt:lpstr>Arial Black</vt:lpstr>
      <vt:lpstr>Calibri</vt:lpstr>
      <vt:lpstr>Constantia</vt:lpstr>
      <vt:lpstr>Monotype Corsiva</vt:lpstr>
      <vt:lpstr>Times New Roman</vt:lpstr>
      <vt:lpstr>Verdana</vt:lpstr>
      <vt:lpstr>Тема Office</vt:lpstr>
      <vt:lpstr>Муниципальное автономное дошкольное образовательное учреждение детский сад №4 </vt:lpstr>
      <vt:lpstr>Презентация PowerPoint</vt:lpstr>
      <vt:lpstr>Презентация PowerPoint</vt:lpstr>
      <vt:lpstr>Конструктивная деятельность – это практическая деятельность, </vt:lpstr>
      <vt:lpstr>Типы конструирования</vt:lpstr>
      <vt:lpstr>Виды конструирования​</vt:lpstr>
      <vt:lpstr>Презентация PowerPoint</vt:lpstr>
      <vt:lpstr>Конструирование с применением специальных конструкторов​  </vt:lpstr>
      <vt:lpstr>Презентация PowerPoint</vt:lpstr>
      <vt:lpstr>Презентация PowerPoint</vt:lpstr>
      <vt:lpstr>Конструирование из бумаги и дополнительных материалов​</vt:lpstr>
      <vt:lpstr>Презентация PowerPoint</vt:lpstr>
      <vt:lpstr>Блоки Дьенеша </vt:lpstr>
      <vt:lpstr>Электронный конструктор «Знаток»</vt:lpstr>
      <vt:lpstr>Палочки Кьюзенера </vt:lpstr>
      <vt:lpstr> Участие в конкурсе  Лего - техник «Машина будущего» Она сделана из конструктора  LEGO Duplo «Большая ферма»  назвали мы нашу машину  «АГРОМАШИНА 2020». 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«Город 2»</dc:title>
  <dc:creator>Светлана</dc:creator>
  <cp:lastModifiedBy>alba670183@gmail.com</cp:lastModifiedBy>
  <cp:revision>91</cp:revision>
  <cp:lastPrinted>2021-01-27T20:46:18Z</cp:lastPrinted>
  <dcterms:created xsi:type="dcterms:W3CDTF">2016-07-11T18:47:41Z</dcterms:created>
  <dcterms:modified xsi:type="dcterms:W3CDTF">2021-10-31T20:41:33Z</dcterms:modified>
</cp:coreProperties>
</file>