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828" r:id="rId1"/>
  </p:sldMasterIdLst>
  <p:notesMasterIdLst>
    <p:notesMasterId r:id="rId19"/>
  </p:notesMasterIdLst>
  <p:sldIdLst>
    <p:sldId id="256" r:id="rId2"/>
    <p:sldId id="302" r:id="rId3"/>
    <p:sldId id="301" r:id="rId4"/>
    <p:sldId id="303" r:id="rId5"/>
    <p:sldId id="310" r:id="rId6"/>
    <p:sldId id="304" r:id="rId7"/>
    <p:sldId id="305" r:id="rId8"/>
    <p:sldId id="306" r:id="rId9"/>
    <p:sldId id="311" r:id="rId10"/>
    <p:sldId id="257" r:id="rId11"/>
    <p:sldId id="299" r:id="rId12"/>
    <p:sldId id="307" r:id="rId13"/>
    <p:sldId id="308" r:id="rId14"/>
    <p:sldId id="312" r:id="rId15"/>
    <p:sldId id="289" r:id="rId16"/>
    <p:sldId id="300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F13"/>
    <a:srgbClr val="FF5050"/>
    <a:srgbClr val="FF9933"/>
    <a:srgbClr val="645CFA"/>
    <a:srgbClr val="552579"/>
    <a:srgbClr val="3A1953"/>
    <a:srgbClr val="004F8A"/>
    <a:srgbClr val="000000"/>
    <a:srgbClr val="17385F"/>
    <a:srgbClr val="3441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38" autoAdjust="0"/>
    <p:restoredTop sz="94599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1111111111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1111122222222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hart>
    <c:title>
      <c:layout/>
      <c:overlay val="0"/>
    </c:title>
    <c:autoTitleDeleted val="0"/>
    <c:plotArea>
      <c:layout/>
      <c:bubbleChart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Значения Y</c:v>
                </c:pt>
              </c:strCache>
            </c:strRef>
          </c:tx>
          <c:invertIfNegative val="0"/>
          <c:xVal>
            <c:numRef>
              <c:f>Лист1!$A$2:$A$4</c:f>
              <c:numCache>
                <c:formatCode>General</c:formatCode>
                <c:ptCount val="3"/>
                <c:pt idx="0">
                  <c:v>0.70000000000000062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Лист1!$B$2:$B$4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Лист1!$C$2:$C$4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149445952"/>
        <c:axId val="117047296"/>
      </c:bubbleChart>
      <c:valAx>
        <c:axId val="1494459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7047296"/>
        <c:crosses val="autoZero"/>
        <c:crossBetween val="midCat"/>
      </c:valAx>
      <c:valAx>
        <c:axId val="117047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944595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hart>
    <c:title>
      <c:layout/>
      <c:overlay val="0"/>
    </c:title>
    <c:autoTitleDeleted val="0"/>
    <c:plotArea>
      <c:layout/>
      <c:bubbleChart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Значения Y</c:v>
                </c:pt>
              </c:strCache>
            </c:strRef>
          </c:tx>
          <c:invertIfNegative val="0"/>
          <c:xVal>
            <c:numRef>
              <c:f>Лист1!$A$2:$A$4</c:f>
              <c:numCache>
                <c:formatCode>General</c:formatCode>
                <c:ptCount val="3"/>
                <c:pt idx="0">
                  <c:v>0.70000000000000062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Лист1!$B$2:$B$4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Лист1!$C$2:$C$4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117049024"/>
        <c:axId val="117049600"/>
      </c:bubbleChart>
      <c:valAx>
        <c:axId val="117049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7049600"/>
        <c:crosses val="autoZero"/>
        <c:crossBetween val="midCat"/>
      </c:valAx>
      <c:valAx>
        <c:axId val="117049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04902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23D043-4A54-4DD7-88E8-50DA05C0707D}" type="doc">
      <dgm:prSet loTypeId="urn:microsoft.com/office/officeart/2005/8/layout/radial4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DE9D88-84D4-4C4D-AC82-BCF511751854}">
      <dgm:prSet phldrT="[Текст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>
        <a:solidFill>
          <a:srgbClr val="FF9933"/>
        </a:solidFill>
      </dgm:spPr>
      <dgm:t>
        <a:bodyPr/>
        <a:lstStyle/>
        <a:p>
          <a:r>
            <a:rPr lang="ru-RU" sz="1600" i="1" dirty="0" smtClean="0">
              <a:latin typeface="Book Antiqua" pitchFamily="18" charset="0"/>
            </a:rPr>
            <a:t>Бесплатный </a:t>
          </a:r>
          <a:endParaRPr lang="ru-RU" sz="1600" i="1" dirty="0">
            <a:latin typeface="Book Antiqua" pitchFamily="18" charset="0"/>
          </a:endParaRPr>
        </a:p>
      </dgm:t>
    </dgm:pt>
    <dgm:pt modelId="{464C71BF-5BCF-4AD1-8AE6-45238387BD88}" type="parTrans" cxnId="{3BA7803B-1C17-46EA-9745-78C15427B405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>
        <a:solidFill>
          <a:srgbClr val="FF9933"/>
        </a:solidFill>
      </dgm:spPr>
      <dgm:t>
        <a:bodyPr/>
        <a:lstStyle/>
        <a:p>
          <a:endParaRPr lang="ru-RU"/>
        </a:p>
      </dgm:t>
    </dgm:pt>
    <dgm:pt modelId="{08636200-13E7-4A21-AFDC-682DB6CBEF68}" type="sibTrans" cxnId="{3BA7803B-1C17-46EA-9745-78C15427B405}">
      <dgm:prSet/>
      <dgm:spPr/>
      <dgm:t>
        <a:bodyPr/>
        <a:lstStyle/>
        <a:p>
          <a:endParaRPr lang="ru-RU"/>
        </a:p>
      </dgm:t>
    </dgm:pt>
    <dgm:pt modelId="{83333ECF-F9A4-41E4-BC79-827BD6B0615F}">
      <dgm:prSet phldrT="[Текст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i="1" dirty="0" smtClean="0">
              <a:latin typeface="Book Antiqua" pitchFamily="18" charset="0"/>
            </a:rPr>
            <a:t>На русском языке</a:t>
          </a:r>
          <a:endParaRPr lang="ru-RU" i="1" dirty="0">
            <a:latin typeface="Book Antiqua" pitchFamily="18" charset="0"/>
          </a:endParaRPr>
        </a:p>
      </dgm:t>
    </dgm:pt>
    <dgm:pt modelId="{B2C20E1E-C1FF-4598-AE4B-B7368CBB625E}" type="parTrans" cxnId="{544B164A-1E31-4186-9189-78A14FD0B62D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F75E3FF6-626D-4096-A86C-6B614F73539E}" type="sibTrans" cxnId="{544B164A-1E31-4186-9189-78A14FD0B62D}">
      <dgm:prSet/>
      <dgm:spPr/>
      <dgm:t>
        <a:bodyPr/>
        <a:lstStyle/>
        <a:p>
          <a:endParaRPr lang="ru-RU"/>
        </a:p>
      </dgm:t>
    </dgm:pt>
    <dgm:pt modelId="{D8AA78F3-A399-43BB-8FCB-A3A773CEF6B5}">
      <dgm:prSet phldrT="[Текст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i="1" dirty="0" smtClean="0">
              <a:latin typeface="Book Antiqua" pitchFamily="18" charset="0"/>
            </a:rPr>
            <a:t>Большая коллекция тестов внутри </a:t>
          </a:r>
          <a:endParaRPr lang="ru-RU" i="1" dirty="0">
            <a:latin typeface="Book Antiqua" pitchFamily="18" charset="0"/>
          </a:endParaRPr>
        </a:p>
      </dgm:t>
    </dgm:pt>
    <dgm:pt modelId="{80AE1F6A-BCFC-451E-87BF-D0B16327630E}" type="parTrans" cxnId="{210E8B17-10A9-43EE-88CC-80E80D9EF241}">
      <dgm:prSet/>
      <dgm:spPr/>
      <dgm:t>
        <a:bodyPr/>
        <a:lstStyle/>
        <a:p>
          <a:endParaRPr lang="ru-RU"/>
        </a:p>
      </dgm:t>
    </dgm:pt>
    <dgm:pt modelId="{9D2D9D2A-292D-48F7-ADE7-A22EC91FC4FA}" type="sibTrans" cxnId="{210E8B17-10A9-43EE-88CC-80E80D9EF241}">
      <dgm:prSet/>
      <dgm:spPr/>
      <dgm:t>
        <a:bodyPr/>
        <a:lstStyle/>
        <a:p>
          <a:endParaRPr lang="ru-RU"/>
        </a:p>
      </dgm:t>
    </dgm:pt>
    <dgm:pt modelId="{73578288-9A08-4454-AC31-EBA5FF75BE14}">
      <dgm:prSet phldrT="[Текст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sz="2800" b="1" i="1" dirty="0" smtClean="0">
            <a:latin typeface="Book Antiqua" pitchFamily="18" charset="0"/>
          </a:endParaRPr>
        </a:p>
        <a:p>
          <a:r>
            <a:rPr lang="ru-RU" sz="2800" b="1" i="1" dirty="0" smtClean="0">
              <a:latin typeface="Book Antiqua" pitchFamily="18" charset="0"/>
            </a:rPr>
            <a:t>О</a:t>
          </a:r>
          <a:r>
            <a:rPr lang="en-US" sz="2800" b="1" i="1" dirty="0" smtClean="0">
              <a:latin typeface="Book Antiqua" pitchFamily="18" charset="0"/>
            </a:rPr>
            <a:t>n line </a:t>
          </a:r>
          <a:r>
            <a:rPr lang="en-US" sz="2800" b="1" i="1" dirty="0" smtClean="0">
              <a:latin typeface="Book Antiqua" pitchFamily="18" charset="0"/>
            </a:rPr>
            <a:t>test</a:t>
          </a:r>
          <a:r>
            <a:rPr lang="ru-RU" sz="2800" b="1" i="1" dirty="0" smtClean="0">
              <a:latin typeface="Book Antiqua" pitchFamily="18" charset="0"/>
            </a:rPr>
            <a:t>  </a:t>
          </a:r>
          <a:r>
            <a:rPr lang="en-US" sz="2800" b="1" i="1" dirty="0" smtClean="0">
              <a:latin typeface="Book Antiqua" pitchFamily="18" charset="0"/>
            </a:rPr>
            <a:t>Pad</a:t>
          </a:r>
          <a:endParaRPr lang="ru-RU" sz="2800" b="1" i="1" dirty="0" smtClean="0">
            <a:latin typeface="Book Antiqua" pitchFamily="18" charset="0"/>
          </a:endParaRPr>
        </a:p>
        <a:p>
          <a:endParaRPr lang="ru-RU" sz="2800" b="1" i="1" dirty="0" smtClean="0">
            <a:latin typeface="Book Antiqua" pitchFamily="18" charset="0"/>
          </a:endParaRPr>
        </a:p>
      </dgm:t>
    </dgm:pt>
    <dgm:pt modelId="{FE1DF1B2-A831-4116-BBEF-9FD080D29DF8}" type="sibTrans" cxnId="{C0211CB8-0BB3-4949-AF9C-789B1DEB7786}">
      <dgm:prSet/>
      <dgm:spPr/>
      <dgm:t>
        <a:bodyPr/>
        <a:lstStyle/>
        <a:p>
          <a:endParaRPr lang="ru-RU"/>
        </a:p>
      </dgm:t>
    </dgm:pt>
    <dgm:pt modelId="{6B34C27D-59E4-4280-AD7F-D24EA48EEADE}" type="parTrans" cxnId="{C0211CB8-0BB3-4949-AF9C-789B1DEB7786}">
      <dgm:prSet/>
      <dgm:spPr/>
      <dgm:t>
        <a:bodyPr/>
        <a:lstStyle/>
        <a:p>
          <a:endParaRPr lang="ru-RU"/>
        </a:p>
      </dgm:t>
    </dgm:pt>
    <dgm:pt modelId="{11D5A118-E5E0-4790-9E43-43B147C497E3}" type="pres">
      <dgm:prSet presAssocID="{DA23D043-4A54-4DD7-88E8-50DA05C0707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E956D1-D3B0-4B16-9DEB-31D5E4308B20}" type="pres">
      <dgm:prSet presAssocID="{73578288-9A08-4454-AC31-EBA5FF75BE14}" presName="centerShape" presStyleLbl="node0" presStyleIdx="0" presStyleCnt="1" custScaleX="151121" custScaleY="34333" custLinFactNeighborX="-1781" custLinFactNeighborY="-60937"/>
      <dgm:spPr/>
      <dgm:t>
        <a:bodyPr/>
        <a:lstStyle/>
        <a:p>
          <a:endParaRPr lang="ru-RU"/>
        </a:p>
      </dgm:t>
    </dgm:pt>
    <dgm:pt modelId="{D9BFBF90-B777-440D-A946-2F2025D52ABB}" type="pres">
      <dgm:prSet presAssocID="{464C71BF-5BCF-4AD1-8AE6-45238387BD88}" presName="parTrans" presStyleLbl="bgSibTrans2D1" presStyleIdx="0" presStyleCnt="3" custScaleX="78738" custScaleY="45594" custLinFactNeighborX="1975" custLinFactNeighborY="6945"/>
      <dgm:spPr/>
      <dgm:t>
        <a:bodyPr/>
        <a:lstStyle/>
        <a:p>
          <a:endParaRPr lang="ru-RU"/>
        </a:p>
      </dgm:t>
    </dgm:pt>
    <dgm:pt modelId="{E0370049-21F3-4982-8340-7D1D1E817595}" type="pres">
      <dgm:prSet presAssocID="{1FDE9D88-84D4-4C4D-AC82-BCF511751854}" presName="node" presStyleLbl="node1" presStyleIdx="0" presStyleCnt="3" custScaleX="71605" custScaleY="53786" custRadScaleRad="142582" custRadScaleInc="1507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9735D9-1323-4024-AF7F-E7A6B4DD1ADF}" type="pres">
      <dgm:prSet presAssocID="{B2C20E1E-C1FF-4598-AE4B-B7368CBB625E}" presName="parTrans" presStyleLbl="bgSibTrans2D1" presStyleIdx="1" presStyleCnt="3" custScaleX="68117" custScaleY="48656" custLinFactNeighborX="-40358" custLinFactNeighborY="13924"/>
      <dgm:spPr/>
      <dgm:t>
        <a:bodyPr/>
        <a:lstStyle/>
        <a:p>
          <a:endParaRPr lang="ru-RU"/>
        </a:p>
      </dgm:t>
    </dgm:pt>
    <dgm:pt modelId="{B629E454-08D7-4E2D-AB34-1F8F2E0C4964}" type="pres">
      <dgm:prSet presAssocID="{83333ECF-F9A4-41E4-BC79-827BD6B0615F}" presName="node" presStyleLbl="node1" presStyleIdx="1" presStyleCnt="3" custScaleX="69182" custScaleY="50143" custRadScaleRad="145972" custRadScaleInc="-630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0A7723-0BDC-468F-8842-8DE2252F8F6C}" type="pres">
      <dgm:prSet presAssocID="{80AE1F6A-BCFC-451E-87BF-D0B16327630E}" presName="parTrans" presStyleLbl="bgSibTrans2D1" presStyleIdx="2" presStyleCnt="3" custScaleX="22535" custLinFactY="100000" custLinFactNeighborX="-60637" custLinFactNeighborY="162057"/>
      <dgm:spPr/>
      <dgm:t>
        <a:bodyPr/>
        <a:lstStyle/>
        <a:p>
          <a:endParaRPr lang="ru-RU"/>
        </a:p>
      </dgm:t>
    </dgm:pt>
    <dgm:pt modelId="{19EED7CF-6F43-4216-BE8C-9FB6A15D1A07}" type="pres">
      <dgm:prSet presAssocID="{D8AA78F3-A399-43BB-8FCB-A3A773CEF6B5}" presName="node" presStyleLbl="node1" presStyleIdx="2" presStyleCnt="3" custScaleX="53314" custScaleY="37571" custRadScaleRad="95376" custRadScaleInc="-931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8A33B3-D7E8-476C-93B6-A2950299421D}" type="presOf" srcId="{73578288-9A08-4454-AC31-EBA5FF75BE14}" destId="{09E956D1-D3B0-4B16-9DEB-31D5E4308B20}" srcOrd="0" destOrd="0" presId="urn:microsoft.com/office/officeart/2005/8/layout/radial4"/>
    <dgm:cxn modelId="{544B164A-1E31-4186-9189-78A14FD0B62D}" srcId="{73578288-9A08-4454-AC31-EBA5FF75BE14}" destId="{83333ECF-F9A4-41E4-BC79-827BD6B0615F}" srcOrd="1" destOrd="0" parTransId="{B2C20E1E-C1FF-4598-AE4B-B7368CBB625E}" sibTransId="{F75E3FF6-626D-4096-A86C-6B614F73539E}"/>
    <dgm:cxn modelId="{68C0E082-0C92-40FC-87A8-271FCA7FF494}" type="presOf" srcId="{D8AA78F3-A399-43BB-8FCB-A3A773CEF6B5}" destId="{19EED7CF-6F43-4216-BE8C-9FB6A15D1A07}" srcOrd="0" destOrd="0" presId="urn:microsoft.com/office/officeart/2005/8/layout/radial4"/>
    <dgm:cxn modelId="{210E8B17-10A9-43EE-88CC-80E80D9EF241}" srcId="{73578288-9A08-4454-AC31-EBA5FF75BE14}" destId="{D8AA78F3-A399-43BB-8FCB-A3A773CEF6B5}" srcOrd="2" destOrd="0" parTransId="{80AE1F6A-BCFC-451E-87BF-D0B16327630E}" sibTransId="{9D2D9D2A-292D-48F7-ADE7-A22EC91FC4FA}"/>
    <dgm:cxn modelId="{C0211CB8-0BB3-4949-AF9C-789B1DEB7786}" srcId="{DA23D043-4A54-4DD7-88E8-50DA05C0707D}" destId="{73578288-9A08-4454-AC31-EBA5FF75BE14}" srcOrd="0" destOrd="0" parTransId="{6B34C27D-59E4-4280-AD7F-D24EA48EEADE}" sibTransId="{FE1DF1B2-A831-4116-BBEF-9FD080D29DF8}"/>
    <dgm:cxn modelId="{CCA37FDA-B32F-40D5-8145-C4FE692FF400}" type="presOf" srcId="{DA23D043-4A54-4DD7-88E8-50DA05C0707D}" destId="{11D5A118-E5E0-4790-9E43-43B147C497E3}" srcOrd="0" destOrd="0" presId="urn:microsoft.com/office/officeart/2005/8/layout/radial4"/>
    <dgm:cxn modelId="{C89676B5-077C-44CC-AC83-38EA74CA6CC5}" type="presOf" srcId="{B2C20E1E-C1FF-4598-AE4B-B7368CBB625E}" destId="{579735D9-1323-4024-AF7F-E7A6B4DD1ADF}" srcOrd="0" destOrd="0" presId="urn:microsoft.com/office/officeart/2005/8/layout/radial4"/>
    <dgm:cxn modelId="{5A2C3172-3216-4F27-9CFB-D9ABE6DC3A71}" type="presOf" srcId="{464C71BF-5BCF-4AD1-8AE6-45238387BD88}" destId="{D9BFBF90-B777-440D-A946-2F2025D52ABB}" srcOrd="0" destOrd="0" presId="urn:microsoft.com/office/officeart/2005/8/layout/radial4"/>
    <dgm:cxn modelId="{BDD101C4-5416-4258-B92B-FF357B9ABE57}" type="presOf" srcId="{80AE1F6A-BCFC-451E-87BF-D0B16327630E}" destId="{710A7723-0BDC-468F-8842-8DE2252F8F6C}" srcOrd="0" destOrd="0" presId="urn:microsoft.com/office/officeart/2005/8/layout/radial4"/>
    <dgm:cxn modelId="{C637D641-23AB-427B-AE15-87AA2B49ED45}" type="presOf" srcId="{1FDE9D88-84D4-4C4D-AC82-BCF511751854}" destId="{E0370049-21F3-4982-8340-7D1D1E817595}" srcOrd="0" destOrd="0" presId="urn:microsoft.com/office/officeart/2005/8/layout/radial4"/>
    <dgm:cxn modelId="{FD2BF3E3-CF91-4187-A37C-2D4411B3D700}" type="presOf" srcId="{83333ECF-F9A4-41E4-BC79-827BD6B0615F}" destId="{B629E454-08D7-4E2D-AB34-1F8F2E0C4964}" srcOrd="0" destOrd="0" presId="urn:microsoft.com/office/officeart/2005/8/layout/radial4"/>
    <dgm:cxn modelId="{3BA7803B-1C17-46EA-9745-78C15427B405}" srcId="{73578288-9A08-4454-AC31-EBA5FF75BE14}" destId="{1FDE9D88-84D4-4C4D-AC82-BCF511751854}" srcOrd="0" destOrd="0" parTransId="{464C71BF-5BCF-4AD1-8AE6-45238387BD88}" sibTransId="{08636200-13E7-4A21-AFDC-682DB6CBEF68}"/>
    <dgm:cxn modelId="{F309E4CD-BE40-41B1-A76D-F17666F3847F}" type="presParOf" srcId="{11D5A118-E5E0-4790-9E43-43B147C497E3}" destId="{09E956D1-D3B0-4B16-9DEB-31D5E4308B20}" srcOrd="0" destOrd="0" presId="urn:microsoft.com/office/officeart/2005/8/layout/radial4"/>
    <dgm:cxn modelId="{684AE25D-F339-4A5E-882B-DAA87CD59D61}" type="presParOf" srcId="{11D5A118-E5E0-4790-9E43-43B147C497E3}" destId="{D9BFBF90-B777-440D-A946-2F2025D52ABB}" srcOrd="1" destOrd="0" presId="urn:microsoft.com/office/officeart/2005/8/layout/radial4"/>
    <dgm:cxn modelId="{C520AE0B-516E-4C4E-BC78-694870239B36}" type="presParOf" srcId="{11D5A118-E5E0-4790-9E43-43B147C497E3}" destId="{E0370049-21F3-4982-8340-7D1D1E817595}" srcOrd="2" destOrd="0" presId="urn:microsoft.com/office/officeart/2005/8/layout/radial4"/>
    <dgm:cxn modelId="{0F878308-3DD8-465F-B28D-79E8AE7C9C29}" type="presParOf" srcId="{11D5A118-E5E0-4790-9E43-43B147C497E3}" destId="{579735D9-1323-4024-AF7F-E7A6B4DD1ADF}" srcOrd="3" destOrd="0" presId="urn:microsoft.com/office/officeart/2005/8/layout/radial4"/>
    <dgm:cxn modelId="{C6F33D32-3EF7-4914-9ABE-40F490946C38}" type="presParOf" srcId="{11D5A118-E5E0-4790-9E43-43B147C497E3}" destId="{B629E454-08D7-4E2D-AB34-1F8F2E0C4964}" srcOrd="4" destOrd="0" presId="urn:microsoft.com/office/officeart/2005/8/layout/radial4"/>
    <dgm:cxn modelId="{ED3734D6-AD51-4047-8E6D-97221863B428}" type="presParOf" srcId="{11D5A118-E5E0-4790-9E43-43B147C497E3}" destId="{710A7723-0BDC-468F-8842-8DE2252F8F6C}" srcOrd="5" destOrd="0" presId="urn:microsoft.com/office/officeart/2005/8/layout/radial4"/>
    <dgm:cxn modelId="{664607D8-88C8-4C50-B8D6-94231E94325E}" type="presParOf" srcId="{11D5A118-E5E0-4790-9E43-43B147C497E3}" destId="{19EED7CF-6F43-4216-BE8C-9FB6A15D1A07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23D043-4A54-4DD7-88E8-50DA05C0707D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578288-9A08-4454-AC31-EBA5FF75BE14}">
      <dgm:prSet phldrT="[Текст]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Мастер-тест: </a:t>
          </a:r>
          <a:r>
            <a:rPr lang="ru-RU" dirty="0" smtClean="0"/>
            <a:t>бесплатный, на </a:t>
          </a:r>
          <a:r>
            <a:rPr lang="ru-RU" dirty="0" smtClean="0"/>
            <a:t>русском языке.</a:t>
          </a:r>
          <a:endParaRPr lang="ru-RU" dirty="0" smtClean="0"/>
        </a:p>
      </dgm:t>
    </dgm:pt>
    <dgm:pt modelId="{6B34C27D-59E4-4280-AD7F-D24EA48EEADE}" type="parTrans" cxnId="{C0211CB8-0BB3-4949-AF9C-789B1DEB7786}">
      <dgm:prSet/>
      <dgm:spPr/>
      <dgm:t>
        <a:bodyPr/>
        <a:lstStyle/>
        <a:p>
          <a:endParaRPr lang="ru-RU"/>
        </a:p>
      </dgm:t>
    </dgm:pt>
    <dgm:pt modelId="{FE1DF1B2-A831-4116-BBEF-9FD080D29DF8}" type="sibTrans" cxnId="{C0211CB8-0BB3-4949-AF9C-789B1DEB7786}">
      <dgm:prSet/>
      <dgm:spPr/>
      <dgm:t>
        <a:bodyPr/>
        <a:lstStyle/>
        <a:p>
          <a:endParaRPr lang="ru-RU"/>
        </a:p>
      </dgm:t>
    </dgm:pt>
    <dgm:pt modelId="{A51D5834-0C2F-4501-BBDD-2D766398F355}">
      <dgm:prSet phldrT="[Текст]" custScaleX="153472" custScaleY="45658" custRadScaleRad="17412" custRadScaleInc="-286990"/>
      <dgm:spPr/>
      <dgm:t>
        <a:bodyPr/>
        <a:lstStyle/>
        <a:p>
          <a:endParaRPr lang="ru-RU"/>
        </a:p>
      </dgm:t>
    </dgm:pt>
    <dgm:pt modelId="{9308E86D-9AD3-4061-9EE6-F495D965C1C9}" type="parTrans" cxnId="{81C2EAE0-1EEC-4D8C-B2A0-11626ECA6A5D}">
      <dgm:prSet custAng="139201" custScaleX="99959" custScaleY="45982" custLinFactNeighborX="-3994" custLinFactNeighborY="80453"/>
      <dgm:spPr/>
      <dgm:t>
        <a:bodyPr/>
        <a:lstStyle/>
        <a:p>
          <a:endParaRPr lang="ru-RU"/>
        </a:p>
      </dgm:t>
    </dgm:pt>
    <dgm:pt modelId="{7ACA804A-933F-4BA8-A346-23978683036A}" type="sibTrans" cxnId="{81C2EAE0-1EEC-4D8C-B2A0-11626ECA6A5D}">
      <dgm:prSet/>
      <dgm:spPr/>
      <dgm:t>
        <a:bodyPr/>
        <a:lstStyle/>
        <a:p>
          <a:endParaRPr lang="ru-RU"/>
        </a:p>
      </dgm:t>
    </dgm:pt>
    <dgm:pt modelId="{F000B551-D1E5-4D06-B074-904141558B14}">
      <dgm:prSet custScaleY="62271" custRadScaleRad="29389" custRadScaleInc="287273"/>
      <dgm:spPr/>
      <dgm:t>
        <a:bodyPr/>
        <a:lstStyle/>
        <a:p>
          <a:endParaRPr lang="ru-RU" dirty="0"/>
        </a:p>
      </dgm:t>
    </dgm:pt>
    <dgm:pt modelId="{3E19A8AB-195C-4940-9B51-808D6D5743B6}" type="parTrans" cxnId="{B95D13AE-FD5A-42EF-9123-A22E4AAC9FFF}">
      <dgm:prSet/>
      <dgm:spPr/>
      <dgm:t>
        <a:bodyPr/>
        <a:lstStyle/>
        <a:p>
          <a:endParaRPr lang="ru-RU"/>
        </a:p>
      </dgm:t>
    </dgm:pt>
    <dgm:pt modelId="{B2DE2979-1749-4886-B523-8D0D0BE367CC}" type="sibTrans" cxnId="{B95D13AE-FD5A-42EF-9123-A22E4AAC9FFF}">
      <dgm:prSet/>
      <dgm:spPr/>
      <dgm:t>
        <a:bodyPr/>
        <a:lstStyle/>
        <a:p>
          <a:endParaRPr lang="ru-RU"/>
        </a:p>
      </dgm:t>
    </dgm:pt>
    <dgm:pt modelId="{F652BDE0-5A88-4C4D-9DD1-6F2EDD63B130}">
      <dgm:prSet custScaleY="62271" custRadScaleRad="29389" custRadScaleInc="287273"/>
      <dgm:spPr/>
      <dgm:t>
        <a:bodyPr/>
        <a:lstStyle/>
        <a:p>
          <a:endParaRPr lang="ru-RU" dirty="0"/>
        </a:p>
      </dgm:t>
    </dgm:pt>
    <dgm:pt modelId="{F4925181-5F95-44D0-A528-B431ABE1E642}" type="parTrans" cxnId="{4543E4EA-266A-456F-87BA-BD0ACEB76642}">
      <dgm:prSet/>
      <dgm:spPr/>
      <dgm:t>
        <a:bodyPr/>
        <a:lstStyle/>
        <a:p>
          <a:endParaRPr lang="ru-RU"/>
        </a:p>
      </dgm:t>
    </dgm:pt>
    <dgm:pt modelId="{4C56DC77-C70A-4ACE-8538-270C47C28396}" type="sibTrans" cxnId="{4543E4EA-266A-456F-87BA-BD0ACEB76642}">
      <dgm:prSet/>
      <dgm:spPr/>
      <dgm:t>
        <a:bodyPr/>
        <a:lstStyle/>
        <a:p>
          <a:endParaRPr lang="ru-RU"/>
        </a:p>
      </dgm:t>
    </dgm:pt>
    <dgm:pt modelId="{BB1A0D9E-E800-4991-83D6-028F08347D53}">
      <dgm:prSet phldrT="[Текст]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26546D2C-7C50-4447-9917-106CB9D96D54}" type="parTrans" cxnId="{502BBA1C-357F-4639-A624-6302790F8FB5}">
      <dgm:prSet/>
      <dgm:spPr/>
      <dgm:t>
        <a:bodyPr/>
        <a:lstStyle/>
        <a:p>
          <a:endParaRPr lang="ru-RU"/>
        </a:p>
      </dgm:t>
    </dgm:pt>
    <dgm:pt modelId="{7BC374E8-523A-4004-9D4D-556BA5BA6768}" type="sibTrans" cxnId="{502BBA1C-357F-4639-A624-6302790F8FB5}">
      <dgm:prSet/>
      <dgm:spPr/>
      <dgm:t>
        <a:bodyPr/>
        <a:lstStyle/>
        <a:p>
          <a:endParaRPr lang="ru-RU"/>
        </a:p>
      </dgm:t>
    </dgm:pt>
    <dgm:pt modelId="{11D5A118-E5E0-4790-9E43-43B147C497E3}" type="pres">
      <dgm:prSet presAssocID="{DA23D043-4A54-4DD7-88E8-50DA05C0707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E956D1-D3B0-4B16-9DEB-31D5E4308B20}" type="pres">
      <dgm:prSet presAssocID="{73578288-9A08-4454-AC31-EBA5FF75BE14}" presName="centerShape" presStyleLbl="node0" presStyleIdx="0" presStyleCnt="1" custScaleX="27532" custScaleY="49837" custLinFactNeighborX="10847" custLinFactNeighborY="159"/>
      <dgm:spPr/>
      <dgm:t>
        <a:bodyPr/>
        <a:lstStyle/>
        <a:p>
          <a:endParaRPr lang="ru-RU"/>
        </a:p>
      </dgm:t>
    </dgm:pt>
  </dgm:ptLst>
  <dgm:cxnLst>
    <dgm:cxn modelId="{502BBA1C-357F-4639-A624-6302790F8FB5}" srcId="{DA23D043-4A54-4DD7-88E8-50DA05C0707D}" destId="{BB1A0D9E-E800-4991-83D6-028F08347D53}" srcOrd="1" destOrd="0" parTransId="{26546D2C-7C50-4447-9917-106CB9D96D54}" sibTransId="{7BC374E8-523A-4004-9D4D-556BA5BA6768}"/>
    <dgm:cxn modelId="{C0211CB8-0BB3-4949-AF9C-789B1DEB7786}" srcId="{DA23D043-4A54-4DD7-88E8-50DA05C0707D}" destId="{73578288-9A08-4454-AC31-EBA5FF75BE14}" srcOrd="0" destOrd="0" parTransId="{6B34C27D-59E4-4280-AD7F-D24EA48EEADE}" sibTransId="{FE1DF1B2-A831-4116-BBEF-9FD080D29DF8}"/>
    <dgm:cxn modelId="{81C2EAE0-1EEC-4D8C-B2A0-11626ECA6A5D}" srcId="{DA23D043-4A54-4DD7-88E8-50DA05C0707D}" destId="{A51D5834-0C2F-4501-BBDD-2D766398F355}" srcOrd="2" destOrd="0" parTransId="{9308E86D-9AD3-4061-9EE6-F495D965C1C9}" sibTransId="{7ACA804A-933F-4BA8-A346-23978683036A}"/>
    <dgm:cxn modelId="{F290FD65-E7E5-462B-8184-1501A4AFF52C}" type="presOf" srcId="{DA23D043-4A54-4DD7-88E8-50DA05C0707D}" destId="{11D5A118-E5E0-4790-9E43-43B147C497E3}" srcOrd="0" destOrd="0" presId="urn:microsoft.com/office/officeart/2005/8/layout/radial4"/>
    <dgm:cxn modelId="{B95D13AE-FD5A-42EF-9123-A22E4AAC9FFF}" srcId="{DA23D043-4A54-4DD7-88E8-50DA05C0707D}" destId="{F000B551-D1E5-4D06-B074-904141558B14}" srcOrd="4" destOrd="0" parTransId="{3E19A8AB-195C-4940-9B51-808D6D5743B6}" sibTransId="{B2DE2979-1749-4886-B523-8D0D0BE367CC}"/>
    <dgm:cxn modelId="{4543E4EA-266A-456F-87BA-BD0ACEB76642}" srcId="{DA23D043-4A54-4DD7-88E8-50DA05C0707D}" destId="{F652BDE0-5A88-4C4D-9DD1-6F2EDD63B130}" srcOrd="3" destOrd="0" parTransId="{F4925181-5F95-44D0-A528-B431ABE1E642}" sibTransId="{4C56DC77-C70A-4ACE-8538-270C47C28396}"/>
    <dgm:cxn modelId="{B2B9E65C-3AAB-4D4F-8D06-A61CA45505AB}" type="presOf" srcId="{73578288-9A08-4454-AC31-EBA5FF75BE14}" destId="{09E956D1-D3B0-4B16-9DEB-31D5E4308B20}" srcOrd="0" destOrd="0" presId="urn:microsoft.com/office/officeart/2005/8/layout/radial4"/>
    <dgm:cxn modelId="{E83CC69C-35C2-47C1-B754-D06BBC8A1E34}" type="presParOf" srcId="{11D5A118-E5E0-4790-9E43-43B147C497E3}" destId="{09E956D1-D3B0-4B16-9DEB-31D5E4308B20}" srcOrd="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956D1-D3B0-4B16-9DEB-31D5E4308B20}">
      <dsp:nvSpPr>
        <dsp:cNvPr id="0" name=""/>
        <dsp:cNvSpPr/>
      </dsp:nvSpPr>
      <dsp:spPr>
        <a:xfrm>
          <a:off x="2377473" y="58358"/>
          <a:ext cx="4361465" cy="990876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/>
          </a:solidFill>
          <a:prstDash val="solid"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i="1" kern="1200" dirty="0" smtClean="0">
            <a:latin typeface="Book Antiqua" pitchFamily="18" charset="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Book Antiqua" pitchFamily="18" charset="0"/>
            </a:rPr>
            <a:t>О</a:t>
          </a:r>
          <a:r>
            <a:rPr lang="en-US" sz="2800" b="1" i="1" kern="1200" dirty="0" smtClean="0">
              <a:latin typeface="Book Antiqua" pitchFamily="18" charset="0"/>
            </a:rPr>
            <a:t>n line </a:t>
          </a:r>
          <a:r>
            <a:rPr lang="en-US" sz="2800" b="1" i="1" kern="1200" dirty="0" smtClean="0">
              <a:latin typeface="Book Antiqua" pitchFamily="18" charset="0"/>
            </a:rPr>
            <a:t>test</a:t>
          </a:r>
          <a:r>
            <a:rPr lang="ru-RU" sz="2800" b="1" i="1" kern="1200" dirty="0" smtClean="0">
              <a:latin typeface="Book Antiqua" pitchFamily="18" charset="0"/>
            </a:rPr>
            <a:t>  </a:t>
          </a:r>
          <a:r>
            <a:rPr lang="en-US" sz="2800" b="1" i="1" kern="1200" dirty="0" smtClean="0">
              <a:latin typeface="Book Antiqua" pitchFamily="18" charset="0"/>
            </a:rPr>
            <a:t>Pad</a:t>
          </a:r>
          <a:endParaRPr lang="ru-RU" sz="2800" b="1" i="1" kern="1200" dirty="0" smtClean="0">
            <a:latin typeface="Book Antiqua" pitchFamily="18" charset="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i="1" kern="1200" dirty="0" smtClean="0">
            <a:latin typeface="Book Antiqua" pitchFamily="18" charset="0"/>
          </a:endParaRPr>
        </a:p>
      </dsp:txBody>
      <dsp:txXfrm>
        <a:off x="3016195" y="203468"/>
        <a:ext cx="3084021" cy="700656"/>
      </dsp:txXfrm>
    </dsp:sp>
    <dsp:sp modelId="{D9BFBF90-B777-440D-A946-2F2025D52ABB}">
      <dsp:nvSpPr>
        <dsp:cNvPr id="0" name=""/>
        <dsp:cNvSpPr/>
      </dsp:nvSpPr>
      <dsp:spPr>
        <a:xfrm rot="228801">
          <a:off x="6872473" y="607860"/>
          <a:ext cx="953903" cy="375024"/>
        </a:xfrm>
        <a:prstGeom prst="leftArrow">
          <a:avLst>
            <a:gd name="adj1" fmla="val 60000"/>
            <a:gd name="adj2" fmla="val 50000"/>
          </a:avLst>
        </a:prstGeom>
        <a:solidFill>
          <a:srgbClr val="FF9933"/>
        </a:solidFill>
        <a:ln w="25400" cap="flat" cmpd="sng" algn="ctr">
          <a:solidFill>
            <a:schemeClr val="lt1"/>
          </a:solidFill>
          <a:prstDash val="solid"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</dsp:sp>
    <dsp:sp modelId="{E0370049-21F3-4982-8340-7D1D1E817595}">
      <dsp:nvSpPr>
        <dsp:cNvPr id="0" name=""/>
        <dsp:cNvSpPr/>
      </dsp:nvSpPr>
      <dsp:spPr>
        <a:xfrm>
          <a:off x="6948280" y="188658"/>
          <a:ext cx="1963245" cy="1179751"/>
        </a:xfrm>
        <a:prstGeom prst="roundRect">
          <a:avLst>
            <a:gd name="adj" fmla="val 10000"/>
          </a:avLst>
        </a:prstGeom>
        <a:solidFill>
          <a:srgbClr val="FF9933"/>
        </a:solidFill>
        <a:ln w="25400" cap="flat" cmpd="sng" algn="ctr">
          <a:solidFill>
            <a:schemeClr val="lt1"/>
          </a:solidFill>
          <a:prstDash val="solid"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latin typeface="Book Antiqua" pitchFamily="18" charset="0"/>
            </a:rPr>
            <a:t>Бесплатный </a:t>
          </a:r>
          <a:endParaRPr lang="ru-RU" sz="1600" i="1" kern="1200" dirty="0">
            <a:latin typeface="Book Antiqua" pitchFamily="18" charset="0"/>
          </a:endParaRPr>
        </a:p>
      </dsp:txBody>
      <dsp:txXfrm>
        <a:off x="6982834" y="223212"/>
        <a:ext cx="1894137" cy="1110643"/>
      </dsp:txXfrm>
    </dsp:sp>
    <dsp:sp modelId="{579735D9-1323-4024-AF7F-E7A6B4DD1ADF}">
      <dsp:nvSpPr>
        <dsp:cNvPr id="0" name=""/>
        <dsp:cNvSpPr/>
      </dsp:nvSpPr>
      <dsp:spPr>
        <a:xfrm rot="10537668">
          <a:off x="899312" y="678331"/>
          <a:ext cx="833730" cy="400210"/>
        </a:xfrm>
        <a:prstGeom prst="leftArrow">
          <a:avLst>
            <a:gd name="adj1" fmla="val 60000"/>
            <a:gd name="adj2" fmla="val 50000"/>
          </a:avLst>
        </a:prstGeom>
        <a:solidFill>
          <a:schemeClr val="accent4"/>
        </a:solidFill>
        <a:ln w="25400" cap="flat" cmpd="sng" algn="ctr">
          <a:solidFill>
            <a:schemeClr val="lt1"/>
          </a:solidFill>
          <a:prstDash val="solid"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</dsp:sp>
    <dsp:sp modelId="{B629E454-08D7-4E2D-AB34-1F8F2E0C4964}">
      <dsp:nvSpPr>
        <dsp:cNvPr id="0" name=""/>
        <dsp:cNvSpPr/>
      </dsp:nvSpPr>
      <dsp:spPr>
        <a:xfrm>
          <a:off x="251537" y="260639"/>
          <a:ext cx="1896812" cy="1099845"/>
        </a:xfrm>
        <a:prstGeom prst="roundRect">
          <a:avLst>
            <a:gd name="adj" fmla="val 10000"/>
          </a:avLst>
        </a:prstGeom>
        <a:solidFill>
          <a:schemeClr val="accent4"/>
        </a:solidFill>
        <a:ln w="25400" cap="flat" cmpd="sng" algn="ctr">
          <a:solidFill>
            <a:schemeClr val="lt1"/>
          </a:solidFill>
          <a:prstDash val="solid"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i="1" kern="1200" dirty="0" smtClean="0">
              <a:latin typeface="Book Antiqua" pitchFamily="18" charset="0"/>
            </a:rPr>
            <a:t>На русском языке</a:t>
          </a:r>
          <a:endParaRPr lang="ru-RU" sz="1500" i="1" kern="1200" dirty="0">
            <a:latin typeface="Book Antiqua" pitchFamily="18" charset="0"/>
          </a:endParaRPr>
        </a:p>
      </dsp:txBody>
      <dsp:txXfrm>
        <a:off x="283750" y="292852"/>
        <a:ext cx="1832386" cy="1035419"/>
      </dsp:txXfrm>
    </dsp:sp>
    <dsp:sp modelId="{710A7723-0BDC-468F-8842-8DE2252F8F6C}">
      <dsp:nvSpPr>
        <dsp:cNvPr id="0" name=""/>
        <dsp:cNvSpPr/>
      </dsp:nvSpPr>
      <dsp:spPr>
        <a:xfrm rot="5133712">
          <a:off x="4250485" y="3078444"/>
          <a:ext cx="115423" cy="8225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EED7CF-6F43-4216-BE8C-9FB6A15D1A07}">
      <dsp:nvSpPr>
        <dsp:cNvPr id="0" name=""/>
        <dsp:cNvSpPr/>
      </dsp:nvSpPr>
      <dsp:spPr>
        <a:xfrm>
          <a:off x="3907722" y="1177495"/>
          <a:ext cx="1461747" cy="824088"/>
        </a:xfrm>
        <a:prstGeom prst="roundRect">
          <a:avLst>
            <a:gd name="adj" fmla="val 10000"/>
          </a:avLst>
        </a:prstGeom>
        <a:solidFill>
          <a:schemeClr val="accent4"/>
        </a:solidFill>
        <a:ln w="25400" cap="flat" cmpd="sng" algn="ctr">
          <a:solidFill>
            <a:schemeClr val="lt1"/>
          </a:solidFill>
          <a:prstDash val="solid"/>
        </a:ln>
        <a:effectLst>
          <a:outerShdw blurRad="38100" dist="12700" dir="5400000" rotWithShape="0">
            <a:srgbClr val="000000">
              <a:alpha val="1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i="1" kern="1200" dirty="0" smtClean="0">
              <a:latin typeface="Book Antiqua" pitchFamily="18" charset="0"/>
            </a:rPr>
            <a:t>Большая коллекция тестов внутри </a:t>
          </a:r>
          <a:endParaRPr lang="ru-RU" sz="1500" i="1" kern="1200" dirty="0">
            <a:latin typeface="Book Antiqua" pitchFamily="18" charset="0"/>
          </a:endParaRPr>
        </a:p>
      </dsp:txBody>
      <dsp:txXfrm>
        <a:off x="3931859" y="1201632"/>
        <a:ext cx="1413473" cy="7758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956D1-D3B0-4B16-9DEB-31D5E4308B20}">
      <dsp:nvSpPr>
        <dsp:cNvPr id="0" name=""/>
        <dsp:cNvSpPr/>
      </dsp:nvSpPr>
      <dsp:spPr>
        <a:xfrm>
          <a:off x="6922655" y="1786597"/>
          <a:ext cx="1889764" cy="3420753"/>
        </a:xfrm>
        <a:prstGeom prst="ellipse">
          <a:avLst/>
        </a:prstGeom>
        <a:solidFill>
          <a:schemeClr val="accent3"/>
        </a:solidFill>
        <a:ln w="19050" cap="flat" cmpd="sng" algn="ctr">
          <a:solidFill>
            <a:schemeClr val="accent3">
              <a:shade val="50000"/>
              <a:shade val="75000"/>
              <a:lumMod val="9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Мастер-тест: </a:t>
          </a:r>
          <a:r>
            <a:rPr lang="ru-RU" sz="1900" kern="1200" dirty="0" smtClean="0"/>
            <a:t>бесплатный, на </a:t>
          </a:r>
          <a:r>
            <a:rPr lang="ru-RU" sz="1900" kern="1200" dirty="0" smtClean="0"/>
            <a:t>русском языке.</a:t>
          </a:r>
          <a:endParaRPr lang="ru-RU" sz="1900" kern="1200" dirty="0" smtClean="0"/>
        </a:p>
      </dsp:txBody>
      <dsp:txXfrm>
        <a:off x="7199405" y="2287555"/>
        <a:ext cx="1336264" cy="24188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59627D-F7F7-4A20-9DF7-0FAE25C25A56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CD105-337B-4312-A49E-CAB3EEA13A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905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B8EE68-5543-4AE3-B1D7-6F1E183FE247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7DE73B-34C1-46F7-85D1-A0D139CECB7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EE68-5543-4AE3-B1D7-6F1E183FE247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E73B-34C1-46F7-85D1-A0D139CECB7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EE68-5543-4AE3-B1D7-6F1E183FE247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E73B-34C1-46F7-85D1-A0D139CECB7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EE68-5543-4AE3-B1D7-6F1E183FE247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E73B-34C1-46F7-85D1-A0D139CECB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EE68-5543-4AE3-B1D7-6F1E183FE247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E73B-34C1-46F7-85D1-A0D139CE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EE68-5543-4AE3-B1D7-6F1E183FE247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E73B-34C1-46F7-85D1-A0D139CECB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EE68-5543-4AE3-B1D7-6F1E183FE247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E73B-34C1-46F7-85D1-A0D139CECB7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EE68-5543-4AE3-B1D7-6F1E183FE247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E73B-34C1-46F7-85D1-A0D139CECB7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EE68-5543-4AE3-B1D7-6F1E183FE247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E73B-34C1-46F7-85D1-A0D139CE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EE68-5543-4AE3-B1D7-6F1E183FE247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E73B-34C1-46F7-85D1-A0D139CE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EE68-5543-4AE3-B1D7-6F1E183FE247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E73B-34C1-46F7-85D1-A0D139CE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CB8EE68-5543-4AE3-B1D7-6F1E183FE247}" type="datetimeFigureOut">
              <a:rPr lang="ru-RU" smtClean="0"/>
              <a:pPr/>
              <a:t>29.08.2021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07DE73B-34C1-46F7-85D1-A0D139CE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2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2304255"/>
          </a:xfrm>
        </p:spPr>
        <p:txBody>
          <a:bodyPr>
            <a:noAutofit/>
          </a:bodyPr>
          <a:lstStyle/>
          <a:p>
            <a:r>
              <a:rPr lang="ru-RU" sz="34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диагностических материалов в электронном виде как способ оптимизации работы учителя на уроках английского языка</a:t>
            </a:r>
            <a:endParaRPr lang="ru-RU" sz="3400" b="1" i="1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8" name="AutoShape 4" descr="https://pp.vk.me/c622126/v622126467/3a1a3/UykRbFXYCX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pp.vk.me/c622126/v622126467/3a1a3/UykRbFXYCX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427984" y="4293096"/>
            <a:ext cx="36388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Мистрюкова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Андреевна</a:t>
            </a:r>
          </a:p>
          <a:p>
            <a:pPr algn="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английского языка</a:t>
            </a:r>
          </a:p>
          <a:p>
            <a:pPr algn="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«Лицей № 12»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4294967295"/>
          </p:nvPr>
        </p:nvGraphicFramePr>
        <p:xfrm>
          <a:off x="0" y="2247900"/>
          <a:ext cx="7747000" cy="3878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4338" name="Picture 2" descr="фон для дневника Розовые цв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3792" y="29553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707804389"/>
              </p:ext>
            </p:extLst>
          </p:nvPr>
        </p:nvGraphicFramePr>
        <p:xfrm>
          <a:off x="0" y="0"/>
          <a:ext cx="9144000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92" y="2245777"/>
            <a:ext cx="9070975" cy="4630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698500" y="2247900"/>
          <a:ext cx="7747000" cy="3878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фон для дневника Розовые цв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1654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180494023"/>
              </p:ext>
            </p:extLst>
          </p:nvPr>
        </p:nvGraphicFramePr>
        <p:xfrm>
          <a:off x="241540" y="0"/>
          <a:ext cx="8892480" cy="6893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6694"/>
            <a:ext cx="70202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740779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Обработка результатов </a:t>
            </a:r>
            <a:r>
              <a:rPr lang="ru-RU" dirty="0" smtClean="0"/>
              <a:t>КТ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3568" y="2204864"/>
            <a:ext cx="8064896" cy="417646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4000"/>
              </a:lnSpc>
              <a:buNone/>
            </a:pPr>
            <a:r>
              <a:rPr lang="ru-RU" dirty="0"/>
              <a:t>В классическом тестировании нахождение итога осуществляется за </a:t>
            </a:r>
            <a:r>
              <a:rPr lang="ru-RU" dirty="0" smtClean="0"/>
              <a:t>два шага</a:t>
            </a:r>
            <a:r>
              <a:rPr lang="ru-RU" dirty="0"/>
              <a:t>:</a:t>
            </a:r>
          </a:p>
          <a:p>
            <a:pPr marL="457200" indent="-457200" algn="just">
              <a:lnSpc>
                <a:spcPct val="114000"/>
              </a:lnSpc>
              <a:buFont typeface="+mj-lt"/>
              <a:buAutoNum type="arabicPeriod"/>
            </a:pPr>
            <a:r>
              <a:rPr lang="ru-RU" dirty="0" smtClean="0"/>
              <a:t>проверка результатов </a:t>
            </a:r>
            <a:r>
              <a:rPr lang="ru-RU" dirty="0"/>
              <a:t>выполнения каждого задания;</a:t>
            </a:r>
          </a:p>
          <a:p>
            <a:pPr marL="457200" indent="-457200" algn="just">
              <a:lnSpc>
                <a:spcPct val="114000"/>
              </a:lnSpc>
              <a:buFont typeface="+mj-lt"/>
              <a:buAutoNum type="arabicPeriod"/>
            </a:pPr>
            <a:r>
              <a:rPr lang="ru-RU" dirty="0" smtClean="0"/>
              <a:t>суммирование результатов </a:t>
            </a:r>
            <a:r>
              <a:rPr lang="ru-RU" dirty="0"/>
              <a:t>по всем заданиям, определение конечного балла</a:t>
            </a:r>
            <a:r>
              <a:rPr lang="ru-RU" dirty="0" smtClean="0"/>
              <a:t>.</a:t>
            </a:r>
          </a:p>
          <a:p>
            <a:pPr marL="0" indent="0" algn="just">
              <a:lnSpc>
                <a:spcPct val="114000"/>
              </a:lnSpc>
              <a:buNone/>
            </a:pPr>
            <a:endParaRPr lang="ru-RU" dirty="0"/>
          </a:p>
          <a:p>
            <a:pPr marL="0" indent="0" algn="just">
              <a:lnSpc>
                <a:spcPct val="114000"/>
              </a:lnSpc>
              <a:buNone/>
            </a:pPr>
            <a:r>
              <a:rPr lang="ru-RU" dirty="0" smtClean="0"/>
              <a:t>Эти </a:t>
            </a:r>
            <a:r>
              <a:rPr lang="ru-RU" dirty="0"/>
              <a:t>же шаги можно выделить и при компьютерном тестировании, хотя в их реализации появляется определенная специфика.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986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7" y="2132856"/>
            <a:ext cx="7776864" cy="424847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ru-RU" dirty="0"/>
              <a:t>В организации и проведении компьютерного тестирования можно </a:t>
            </a:r>
            <a:r>
              <a:rPr lang="ru-RU" dirty="0" smtClean="0"/>
              <a:t>выделить </a:t>
            </a:r>
            <a:r>
              <a:rPr lang="ru-RU" dirty="0"/>
              <a:t>ряд действий, которые должны быть осуществлены учителем</a:t>
            </a:r>
            <a:r>
              <a:rPr lang="ru-RU" dirty="0" smtClean="0"/>
              <a:t>:</a:t>
            </a:r>
          </a:p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endParaRPr lang="ru-RU" dirty="0"/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ru-RU" dirty="0" smtClean="0"/>
              <a:t> Технологическая проверка;</a:t>
            </a: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ru-RU" dirty="0" smtClean="0"/>
              <a:t> Обеспечение готовности учащихся;</a:t>
            </a: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ru-RU" dirty="0" smtClean="0"/>
              <a:t> Помощь учащимся </a:t>
            </a:r>
            <a:r>
              <a:rPr lang="ru-RU" dirty="0"/>
              <a:t>в процессе тестирования</a:t>
            </a:r>
            <a:r>
              <a:rPr lang="ru-RU" dirty="0" smtClean="0"/>
              <a:t>;</a:t>
            </a:r>
          </a:p>
          <a:p>
            <a:pPr algn="just">
              <a:lnSpc>
                <a:spcPct val="114000"/>
              </a:lnSpc>
              <a:spcBef>
                <a:spcPts val="0"/>
              </a:spcBef>
            </a:pPr>
            <a:r>
              <a:rPr lang="ru-RU" dirty="0" smtClean="0"/>
              <a:t> Обработка результатов </a:t>
            </a:r>
            <a:r>
              <a:rPr lang="ru-RU" dirty="0"/>
              <a:t>тестирования</a:t>
            </a:r>
            <a:r>
              <a:rPr lang="ru-RU" dirty="0" smtClean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Методика проведения </a:t>
            </a:r>
            <a:r>
              <a:rPr lang="ru-RU" dirty="0" smtClean="0"/>
              <a:t>КТ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78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060848"/>
            <a:ext cx="8280919" cy="439248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34000"/>
              </a:lnSpc>
              <a:spcBef>
                <a:spcPts val="0"/>
              </a:spcBef>
              <a:buNone/>
            </a:pPr>
            <a:r>
              <a:rPr lang="ru-RU" dirty="0"/>
              <a:t>В готовности учащегося к компьютерному тестированию можно </a:t>
            </a:r>
            <a:r>
              <a:rPr lang="ru-RU" dirty="0" smtClean="0"/>
              <a:t>выделить </a:t>
            </a:r>
            <a:r>
              <a:rPr lang="ru-RU" dirty="0"/>
              <a:t>две составляющие:</a:t>
            </a:r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b="1" i="1" u="sng" dirty="0" smtClean="0"/>
              <a:t>психологическая</a:t>
            </a:r>
            <a:r>
              <a:rPr lang="ru-RU" dirty="0"/>
              <a:t>, которая состоит в положительном отношении учащегося </a:t>
            </a:r>
            <a:r>
              <a:rPr lang="ru-RU" dirty="0" smtClean="0"/>
              <a:t>к компьютерному </a:t>
            </a:r>
            <a:r>
              <a:rPr lang="ru-RU" dirty="0"/>
              <a:t>тестированию как форме контроля, интерес к ней и </a:t>
            </a:r>
            <a:r>
              <a:rPr lang="ru-RU" dirty="0" smtClean="0"/>
              <a:t>желание испробовать </a:t>
            </a:r>
            <a:r>
              <a:rPr lang="ru-RU" dirty="0"/>
              <a:t>на себе, отсутствие боязни и иных негативных эмоций;</a:t>
            </a:r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b="1" i="1" u="sng" dirty="0" smtClean="0"/>
              <a:t>процессуальная</a:t>
            </a:r>
            <a:r>
              <a:rPr lang="ru-RU" dirty="0"/>
              <a:t>, состоящая в знании порядка собственных действий </a:t>
            </a:r>
            <a:r>
              <a:rPr lang="ru-RU" dirty="0" smtClean="0"/>
              <a:t>при тестировании</a:t>
            </a:r>
            <a:r>
              <a:rPr lang="ru-RU" dirty="0"/>
              <a:t>, начиная с регистрации, понимании предлагаемого </a:t>
            </a:r>
            <a:r>
              <a:rPr lang="ru-RU" dirty="0" smtClean="0"/>
              <a:t>экранного </a:t>
            </a:r>
            <a:r>
              <a:rPr lang="ru-RU" dirty="0"/>
              <a:t>интерфейса, свободном владении приемами ввода информации при выполнении тестовых заданий различной </a:t>
            </a:r>
            <a:r>
              <a:rPr lang="ru-RU" dirty="0" smtClean="0"/>
              <a:t>формы.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Методика проведения </a:t>
            </a:r>
            <a:r>
              <a:rPr lang="ru-RU" dirty="0" smtClean="0"/>
              <a:t>КТ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762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332656"/>
            <a:ext cx="8229600" cy="95599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Google Form</a:t>
            </a:r>
            <a:r>
              <a:rPr lang="en-US" b="1" i="1" dirty="0"/>
              <a:t>s</a:t>
            </a:r>
            <a:endParaRPr lang="ru-RU" b="1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669256"/>
            <a:ext cx="2808312" cy="50721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669256"/>
            <a:ext cx="2950468" cy="50721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669256"/>
            <a:ext cx="2534072" cy="5072112"/>
          </a:xfrm>
          <a:prstGeom prst="rect">
            <a:avLst/>
          </a:prstGeom>
        </p:spPr>
      </p:pic>
      <p:sp>
        <p:nvSpPr>
          <p:cNvPr id="11" name="Стрелка вправо с вырезом 10"/>
          <p:cNvSpPr/>
          <p:nvPr/>
        </p:nvSpPr>
        <p:spPr>
          <a:xfrm>
            <a:off x="2843808" y="3581938"/>
            <a:ext cx="43204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с вырезом 11"/>
          <p:cNvSpPr/>
          <p:nvPr/>
        </p:nvSpPr>
        <p:spPr>
          <a:xfrm>
            <a:off x="6226324" y="3584875"/>
            <a:ext cx="361900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381417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560" y="188640"/>
            <a:ext cx="7754938" cy="10541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теста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47900"/>
            <a:ext cx="5165725" cy="38782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40768"/>
            <a:ext cx="9001000" cy="4659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77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" y="476672"/>
            <a:ext cx="9143999" cy="5897252"/>
            <a:chOff x="0" y="1037251"/>
            <a:chExt cx="9143999" cy="5897252"/>
          </a:xfrm>
        </p:grpSpPr>
        <p:sp>
          <p:nvSpPr>
            <p:cNvPr id="3" name="Полилиния 2"/>
            <p:cNvSpPr/>
            <p:nvPr/>
          </p:nvSpPr>
          <p:spPr>
            <a:xfrm>
              <a:off x="2483768" y="2719742"/>
              <a:ext cx="4104456" cy="2474072"/>
            </a:xfrm>
            <a:custGeom>
              <a:avLst/>
              <a:gdLst>
                <a:gd name="connsiteX0" fmla="*/ 0 w 4899442"/>
                <a:gd name="connsiteY0" fmla="*/ 1774024 h 3548048"/>
                <a:gd name="connsiteX1" fmla="*/ 2449721 w 4899442"/>
                <a:gd name="connsiteY1" fmla="*/ 0 h 3548048"/>
                <a:gd name="connsiteX2" fmla="*/ 4899442 w 4899442"/>
                <a:gd name="connsiteY2" fmla="*/ 1774024 h 3548048"/>
                <a:gd name="connsiteX3" fmla="*/ 2449721 w 4899442"/>
                <a:gd name="connsiteY3" fmla="*/ 3548048 h 3548048"/>
                <a:gd name="connsiteX4" fmla="*/ 0 w 4899442"/>
                <a:gd name="connsiteY4" fmla="*/ 1774024 h 3548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9442" h="3548048">
                  <a:moveTo>
                    <a:pt x="0" y="1774024"/>
                  </a:moveTo>
                  <a:cubicBezTo>
                    <a:pt x="0" y="794258"/>
                    <a:pt x="1096777" y="0"/>
                    <a:pt x="2449721" y="0"/>
                  </a:cubicBezTo>
                  <a:cubicBezTo>
                    <a:pt x="3802665" y="0"/>
                    <a:pt x="4899442" y="794258"/>
                    <a:pt x="4899442" y="1774024"/>
                  </a:cubicBezTo>
                  <a:cubicBezTo>
                    <a:pt x="4899442" y="2753790"/>
                    <a:pt x="3802665" y="3548048"/>
                    <a:pt x="2449721" y="3548048"/>
                  </a:cubicBezTo>
                  <a:cubicBezTo>
                    <a:pt x="1096777" y="3548048"/>
                    <a:pt x="0" y="2753790"/>
                    <a:pt x="0" y="1774024"/>
                  </a:cubicBezTo>
                  <a:close/>
                </a:path>
              </a:pathLst>
            </a:cu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742907" tIns="545000" rIns="742907" bIns="5450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i="1" kern="1200" dirty="0" smtClean="0">
                  <a:latin typeface="Book Antiqua" pitchFamily="18" charset="0"/>
                </a:rPr>
                <a:t>Оптимизаци</a:t>
              </a:r>
              <a:r>
                <a:rPr lang="ru-RU" sz="2800" i="1" dirty="0" smtClean="0">
                  <a:latin typeface="Book Antiqua" pitchFamily="18" charset="0"/>
                </a:rPr>
                <a:t>я работы учителя</a:t>
              </a:r>
              <a:endParaRPr lang="ru-RU" sz="2800" i="1" kern="1200" dirty="0">
                <a:latin typeface="Book Antiqua" pitchFamily="18" charset="0"/>
              </a:endParaRPr>
            </a:p>
          </p:txBody>
        </p:sp>
        <p:sp>
          <p:nvSpPr>
            <p:cNvPr id="4" name="Полилиния 3"/>
            <p:cNvSpPr/>
            <p:nvPr/>
          </p:nvSpPr>
          <p:spPr>
            <a:xfrm>
              <a:off x="2782608" y="1037251"/>
              <a:ext cx="3506773" cy="2139863"/>
            </a:xfrm>
            <a:custGeom>
              <a:avLst/>
              <a:gdLst>
                <a:gd name="connsiteX0" fmla="*/ 0 w 3341137"/>
                <a:gd name="connsiteY0" fmla="*/ 985599 h 1971197"/>
                <a:gd name="connsiteX1" fmla="*/ 1670569 w 3341137"/>
                <a:gd name="connsiteY1" fmla="*/ 0 h 1971197"/>
                <a:gd name="connsiteX2" fmla="*/ 3341138 w 3341137"/>
                <a:gd name="connsiteY2" fmla="*/ 985599 h 1971197"/>
                <a:gd name="connsiteX3" fmla="*/ 1670569 w 3341137"/>
                <a:gd name="connsiteY3" fmla="*/ 1971198 h 1971197"/>
                <a:gd name="connsiteX4" fmla="*/ 0 w 3341137"/>
                <a:gd name="connsiteY4" fmla="*/ 985599 h 1971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1137" h="1971197">
                  <a:moveTo>
                    <a:pt x="0" y="985599"/>
                  </a:moveTo>
                  <a:cubicBezTo>
                    <a:pt x="0" y="441268"/>
                    <a:pt x="747939" y="0"/>
                    <a:pt x="1670569" y="0"/>
                  </a:cubicBezTo>
                  <a:cubicBezTo>
                    <a:pt x="2593199" y="0"/>
                    <a:pt x="3341138" y="441268"/>
                    <a:pt x="3341138" y="985599"/>
                  </a:cubicBezTo>
                  <a:cubicBezTo>
                    <a:pt x="3341138" y="1529930"/>
                    <a:pt x="2593199" y="1971198"/>
                    <a:pt x="1670569" y="1971198"/>
                  </a:cubicBezTo>
                  <a:cubicBezTo>
                    <a:pt x="747939" y="1971198"/>
                    <a:pt x="0" y="1529930"/>
                    <a:pt x="0" y="985599"/>
                  </a:cubicBezTo>
                  <a:close/>
                </a:path>
              </a:pathLst>
            </a:cu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514698" tIns="314075" rIns="514698" bIns="314075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i="1" kern="1200" dirty="0" smtClean="0">
                  <a:latin typeface="Book Antiqua" pitchFamily="18" charset="0"/>
                </a:rPr>
                <a:t>Создание оригинальных диагностических материалов без аналогов в интернете</a:t>
              </a:r>
              <a:endParaRPr lang="ru-RU" sz="3200" b="1" i="1" kern="1200" dirty="0">
                <a:latin typeface="Book Antiqua" pitchFamily="18" charset="0"/>
              </a:endParaRPr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5485131" y="3833697"/>
              <a:ext cx="3658868" cy="3100806"/>
            </a:xfrm>
            <a:custGeom>
              <a:avLst/>
              <a:gdLst>
                <a:gd name="connsiteX0" fmla="*/ 0 w 3658868"/>
                <a:gd name="connsiteY0" fmla="*/ 1550403 h 3100806"/>
                <a:gd name="connsiteX1" fmla="*/ 1829434 w 3658868"/>
                <a:gd name="connsiteY1" fmla="*/ 0 h 3100806"/>
                <a:gd name="connsiteX2" fmla="*/ 3658868 w 3658868"/>
                <a:gd name="connsiteY2" fmla="*/ 1550403 h 3100806"/>
                <a:gd name="connsiteX3" fmla="*/ 1829434 w 3658868"/>
                <a:gd name="connsiteY3" fmla="*/ 3100806 h 3100806"/>
                <a:gd name="connsiteX4" fmla="*/ 0 w 3658868"/>
                <a:gd name="connsiteY4" fmla="*/ 1550403 h 310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8868" h="3100806">
                  <a:moveTo>
                    <a:pt x="0" y="1550403"/>
                  </a:moveTo>
                  <a:cubicBezTo>
                    <a:pt x="0" y="694139"/>
                    <a:pt x="819066" y="0"/>
                    <a:pt x="1829434" y="0"/>
                  </a:cubicBezTo>
                  <a:cubicBezTo>
                    <a:pt x="2839802" y="0"/>
                    <a:pt x="3658868" y="694139"/>
                    <a:pt x="3658868" y="1550403"/>
                  </a:cubicBezTo>
                  <a:cubicBezTo>
                    <a:pt x="3658868" y="2406667"/>
                    <a:pt x="2839802" y="3100806"/>
                    <a:pt x="1829434" y="3100806"/>
                  </a:cubicBezTo>
                  <a:cubicBezTo>
                    <a:pt x="819066" y="3100806"/>
                    <a:pt x="0" y="2406667"/>
                    <a:pt x="0" y="1550403"/>
                  </a:cubicBezTo>
                  <a:close/>
                </a:path>
              </a:pathLst>
            </a:cu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561229" tIns="479503" rIns="561229" bIns="479503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i="1" kern="1200" dirty="0" smtClean="0">
                  <a:latin typeface="Book Antiqua" pitchFamily="18" charset="0"/>
                </a:rPr>
                <a:t>Возможность обучать дистанционно</a:t>
              </a:r>
              <a:endParaRPr lang="ru-RU" sz="2000" b="1" i="1" kern="1200" dirty="0">
                <a:latin typeface="Book Antiqua" pitchFamily="18" charset="0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0" y="3956778"/>
              <a:ext cx="3664678" cy="2901221"/>
            </a:xfrm>
            <a:custGeom>
              <a:avLst/>
              <a:gdLst>
                <a:gd name="connsiteX0" fmla="*/ 0 w 3664678"/>
                <a:gd name="connsiteY0" fmla="*/ 1450611 h 2901221"/>
                <a:gd name="connsiteX1" fmla="*/ 1832339 w 3664678"/>
                <a:gd name="connsiteY1" fmla="*/ 0 h 2901221"/>
                <a:gd name="connsiteX2" fmla="*/ 3664678 w 3664678"/>
                <a:gd name="connsiteY2" fmla="*/ 1450611 h 2901221"/>
                <a:gd name="connsiteX3" fmla="*/ 1832339 w 3664678"/>
                <a:gd name="connsiteY3" fmla="*/ 2901222 h 2901221"/>
                <a:gd name="connsiteX4" fmla="*/ 0 w 3664678"/>
                <a:gd name="connsiteY4" fmla="*/ 1450611 h 2901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4678" h="2901221">
                  <a:moveTo>
                    <a:pt x="0" y="1450611"/>
                  </a:moveTo>
                  <a:cubicBezTo>
                    <a:pt x="0" y="649461"/>
                    <a:pt x="820366" y="0"/>
                    <a:pt x="1832339" y="0"/>
                  </a:cubicBezTo>
                  <a:cubicBezTo>
                    <a:pt x="2844312" y="0"/>
                    <a:pt x="3664678" y="649461"/>
                    <a:pt x="3664678" y="1450611"/>
                  </a:cubicBezTo>
                  <a:cubicBezTo>
                    <a:pt x="3664678" y="2251761"/>
                    <a:pt x="2844312" y="2901222"/>
                    <a:pt x="1832339" y="2901222"/>
                  </a:cubicBezTo>
                  <a:cubicBezTo>
                    <a:pt x="820366" y="2901222"/>
                    <a:pt x="0" y="2251761"/>
                    <a:pt x="0" y="1450611"/>
                  </a:cubicBezTo>
                  <a:close/>
                </a:path>
              </a:pathLst>
            </a:cu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562080" tIns="450274" rIns="562080" bIns="450274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i="1" kern="1200" dirty="0" smtClean="0">
                  <a:latin typeface="Book Antiqua" pitchFamily="18" charset="0"/>
                </a:rPr>
                <a:t>Возможность  обучающихся увидеть свой результат сразу после диагностики</a:t>
              </a:r>
              <a:endParaRPr lang="ru-RU" sz="2000" b="1" i="1" kern="1200" dirty="0">
                <a:latin typeface="Book Antiqua" pitchFamily="18" charset="0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4000"/>
              </a:lnSpc>
            </a:pPr>
            <a:r>
              <a:rPr lang="ru-RU" dirty="0" smtClean="0"/>
              <a:t>Преимущества КТ</a:t>
            </a:r>
          </a:p>
          <a:p>
            <a:pPr>
              <a:lnSpc>
                <a:spcPct val="114000"/>
              </a:lnSpc>
            </a:pPr>
            <a:r>
              <a:rPr lang="ru-RU" dirty="0" smtClean="0"/>
              <a:t>Задачи и функции КТ</a:t>
            </a:r>
          </a:p>
          <a:p>
            <a:pPr>
              <a:lnSpc>
                <a:spcPct val="114000"/>
              </a:lnSpc>
            </a:pPr>
            <a:r>
              <a:rPr lang="ru-RU" dirty="0" smtClean="0"/>
              <a:t>Требования к системе КТ</a:t>
            </a:r>
          </a:p>
          <a:p>
            <a:pPr>
              <a:lnSpc>
                <a:spcPct val="114000"/>
              </a:lnSpc>
            </a:pPr>
            <a:r>
              <a:rPr lang="ru-RU" dirty="0" smtClean="0"/>
              <a:t>Классификация системы КТ</a:t>
            </a:r>
          </a:p>
          <a:p>
            <a:pPr>
              <a:lnSpc>
                <a:spcPct val="114000"/>
              </a:lnSpc>
            </a:pPr>
            <a:r>
              <a:rPr lang="ru-RU" dirty="0" smtClean="0"/>
              <a:t>Анализ доступных систем КТ</a:t>
            </a:r>
          </a:p>
          <a:p>
            <a:pPr>
              <a:lnSpc>
                <a:spcPct val="114000"/>
              </a:lnSpc>
            </a:pPr>
            <a:r>
              <a:rPr lang="ru-RU" dirty="0" smtClean="0"/>
              <a:t>Обработка результатов КТ</a:t>
            </a:r>
          </a:p>
          <a:p>
            <a:pPr>
              <a:lnSpc>
                <a:spcPct val="114000"/>
              </a:lnSpc>
            </a:pPr>
            <a:r>
              <a:rPr lang="ru-RU" dirty="0" smtClean="0"/>
              <a:t>Методика проведения КТ</a:t>
            </a:r>
          </a:p>
          <a:p>
            <a:pPr marL="0" indent="0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332656"/>
            <a:ext cx="7756263" cy="12917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Технологии компьютерного тестирования (КТ)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986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3568" y="44624"/>
            <a:ext cx="7756525" cy="1054100"/>
          </a:xfrm>
        </p:spPr>
        <p:txBody>
          <a:bodyPr>
            <a:normAutofit/>
          </a:bodyPr>
          <a:lstStyle/>
          <a:p>
            <a:r>
              <a:rPr lang="ru-RU" dirty="0" smtClean="0"/>
              <a:t>Преимущества КТ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9512" y="1052736"/>
            <a:ext cx="8712968" cy="5544616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34000"/>
              </a:lnSpc>
              <a:spcBef>
                <a:spcPts val="0"/>
              </a:spcBef>
              <a:buNone/>
            </a:pPr>
            <a:r>
              <a:rPr lang="ru-RU" dirty="0"/>
              <a:t>Важнейшими </a:t>
            </a:r>
            <a:r>
              <a:rPr lang="ru-RU" dirty="0" smtClean="0"/>
              <a:t>преимуществами являются</a:t>
            </a:r>
            <a:r>
              <a:rPr lang="ru-RU" dirty="0"/>
              <a:t>:</a:t>
            </a:r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dirty="0" smtClean="0"/>
              <a:t>автоматизация </a:t>
            </a:r>
            <a:r>
              <a:rPr lang="ru-RU" dirty="0"/>
              <a:t>процедуры </a:t>
            </a:r>
            <a:r>
              <a:rPr lang="ru-RU" dirty="0" smtClean="0"/>
              <a:t>опроса;</a:t>
            </a:r>
            <a:endParaRPr lang="ru-RU" dirty="0" smtClean="0"/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dirty="0" smtClean="0"/>
              <a:t>расширение </a:t>
            </a:r>
            <a:r>
              <a:rPr lang="ru-RU" dirty="0"/>
              <a:t>сферы использования тестовых технологий за счет того, что в задания могут быть включены мультимедиа-объекты (звук, статическая </a:t>
            </a:r>
            <a:r>
              <a:rPr lang="ru-RU" dirty="0" smtClean="0"/>
              <a:t>и динамическая </a:t>
            </a:r>
            <a:r>
              <a:rPr lang="ru-RU" dirty="0"/>
              <a:t>графика, видео</a:t>
            </a:r>
            <a:r>
              <a:rPr lang="ru-RU" dirty="0" smtClean="0"/>
              <a:t>);</a:t>
            </a:r>
            <a:endParaRPr lang="ru-RU" dirty="0" smtClean="0"/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dirty="0" smtClean="0"/>
              <a:t>расширение </a:t>
            </a:r>
            <a:r>
              <a:rPr lang="ru-RU" dirty="0"/>
              <a:t>спектра ответных действий тестируемого – помимо «отметить» и «написать» в бланковом тестировании (в компьютерном они реализуются с клавиатуры), дополнительно появляются манипуляции с </a:t>
            </a:r>
            <a:r>
              <a:rPr lang="ru-RU" dirty="0" smtClean="0"/>
              <a:t>мышью</a:t>
            </a:r>
            <a:r>
              <a:rPr lang="ru-RU" dirty="0"/>
              <a:t>: отметить щелчком, указать область, переместить объект по </a:t>
            </a:r>
            <a:r>
              <a:rPr lang="ru-RU" dirty="0" smtClean="0"/>
              <a:t>экрану. Это </a:t>
            </a:r>
            <a:r>
              <a:rPr lang="ru-RU" dirty="0"/>
              <a:t>открывает принципиально новые возможности конструирования заданий (например, построение конечного изображения на экране из отдельных заготовок);</a:t>
            </a:r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dirty="0" smtClean="0"/>
              <a:t>оперативность </a:t>
            </a:r>
            <a:r>
              <a:rPr lang="ru-RU" dirty="0"/>
              <a:t>оценивания ответа и вывод итога непосредственно по завершении тестирования;</a:t>
            </a:r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dirty="0" smtClean="0"/>
              <a:t>возможность </a:t>
            </a:r>
            <a:r>
              <a:rPr lang="ru-RU" dirty="0"/>
              <a:t>автоматизированной обработки </a:t>
            </a:r>
            <a:r>
              <a:rPr lang="ru-RU" dirty="0" smtClean="0"/>
              <a:t>результатов;</a:t>
            </a:r>
            <a:endParaRPr lang="ru-RU" dirty="0"/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dirty="0" smtClean="0"/>
              <a:t>более </a:t>
            </a:r>
            <a:r>
              <a:rPr lang="ru-RU" dirty="0"/>
              <a:t>высокая защищенность измерительных </a:t>
            </a:r>
            <a:r>
              <a:rPr lang="ru-RU" dirty="0" smtClean="0"/>
              <a:t>материалов;</a:t>
            </a:r>
            <a:endParaRPr lang="ru-RU" dirty="0"/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dirty="0" smtClean="0"/>
              <a:t>возможность </a:t>
            </a:r>
            <a:r>
              <a:rPr lang="ru-RU" dirty="0"/>
              <a:t>индивидуализации текущего контроля за счет использования настраиваемой оценочной шкалы и адаптивных алгоритмов тестирования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822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276872"/>
            <a:ext cx="8280920" cy="4104456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</a:pPr>
            <a:r>
              <a:rPr lang="ru-RU" dirty="0" smtClean="0"/>
              <a:t>Создание </a:t>
            </a:r>
            <a:r>
              <a:rPr lang="ru-RU" dirty="0"/>
              <a:t>и хранение тестовых </a:t>
            </a:r>
            <a:r>
              <a:rPr lang="ru-RU" dirty="0" smtClean="0"/>
              <a:t>заданий;</a:t>
            </a:r>
            <a:endParaRPr lang="ru-RU" dirty="0"/>
          </a:p>
          <a:p>
            <a:pPr>
              <a:lnSpc>
                <a:spcPct val="114000"/>
              </a:lnSpc>
            </a:pPr>
            <a:r>
              <a:rPr lang="ru-RU" dirty="0" smtClean="0"/>
              <a:t>О</a:t>
            </a:r>
            <a:r>
              <a:rPr lang="ru-RU" dirty="0" smtClean="0"/>
              <a:t>бработка исходного авторского материала;</a:t>
            </a:r>
            <a:endParaRPr lang="ru-RU" dirty="0"/>
          </a:p>
          <a:p>
            <a:pPr>
              <a:lnSpc>
                <a:spcPct val="114000"/>
              </a:lnSpc>
            </a:pPr>
            <a:r>
              <a:rPr lang="ru-RU" dirty="0" smtClean="0"/>
              <a:t>В</a:t>
            </a:r>
            <a:r>
              <a:rPr lang="ru-RU" dirty="0" smtClean="0"/>
              <a:t>несение необходимых изменений </a:t>
            </a:r>
            <a:r>
              <a:rPr lang="ru-RU" dirty="0"/>
              <a:t>и </a:t>
            </a:r>
            <a:r>
              <a:rPr lang="ru-RU" dirty="0" smtClean="0"/>
              <a:t>дополнений;</a:t>
            </a:r>
            <a:endParaRPr lang="ru-RU" dirty="0"/>
          </a:p>
          <a:p>
            <a:pPr>
              <a:lnSpc>
                <a:spcPct val="114000"/>
              </a:lnSpc>
            </a:pPr>
            <a:r>
              <a:rPr lang="ru-RU" dirty="0" smtClean="0"/>
              <a:t>Назначение </a:t>
            </a:r>
            <a:r>
              <a:rPr lang="ru-RU" dirty="0"/>
              <a:t>и </a:t>
            </a:r>
            <a:r>
              <a:rPr lang="ru-RU" dirty="0" smtClean="0"/>
              <a:t>поддержание реквизитов </a:t>
            </a:r>
            <a:r>
              <a:rPr lang="ru-RU" dirty="0"/>
              <a:t>тестовых заданий;</a:t>
            </a:r>
          </a:p>
          <a:p>
            <a:pPr>
              <a:lnSpc>
                <a:spcPct val="114000"/>
              </a:lnSpc>
            </a:pPr>
            <a:r>
              <a:rPr lang="ru-RU" dirty="0" smtClean="0"/>
              <a:t>Выполнение автоматизированной компоновки </a:t>
            </a:r>
            <a:r>
              <a:rPr lang="ru-RU" dirty="0"/>
              <a:t>тестов;</a:t>
            </a:r>
          </a:p>
          <a:p>
            <a:pPr>
              <a:lnSpc>
                <a:spcPct val="114000"/>
              </a:lnSpc>
            </a:pPr>
            <a:r>
              <a:rPr lang="ru-RU" dirty="0" smtClean="0"/>
              <a:t>П</a:t>
            </a:r>
            <a:r>
              <a:rPr lang="ru-RU" dirty="0" smtClean="0"/>
              <a:t>роведение анализа </a:t>
            </a:r>
            <a:r>
              <a:rPr lang="ru-RU" dirty="0"/>
              <a:t>результатов тестирования;</a:t>
            </a:r>
          </a:p>
          <a:p>
            <a:pPr>
              <a:lnSpc>
                <a:spcPct val="114000"/>
              </a:lnSpc>
            </a:pPr>
            <a:r>
              <a:rPr lang="ru-RU" dirty="0" smtClean="0"/>
              <a:t>Хранение </a:t>
            </a:r>
            <a:r>
              <a:rPr lang="ru-RU" dirty="0"/>
              <a:t>и </a:t>
            </a:r>
            <a:r>
              <a:rPr lang="ru-RU" dirty="0" smtClean="0"/>
              <a:t>передача информации.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961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225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8496943" cy="4536504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sz="2900" dirty="0" smtClean="0"/>
              <a:t>Работа </a:t>
            </a:r>
            <a:r>
              <a:rPr lang="ru-RU" sz="2900" dirty="0"/>
              <a:t>с разными типами тестовых заданий</a:t>
            </a:r>
            <a:r>
              <a:rPr lang="ru-RU" sz="2900" dirty="0" smtClean="0"/>
              <a:t>:</a:t>
            </a:r>
          </a:p>
          <a:p>
            <a:pPr marL="0" indent="0" algn="just">
              <a:lnSpc>
                <a:spcPct val="134000"/>
              </a:lnSpc>
              <a:spcBef>
                <a:spcPts val="0"/>
              </a:spcBef>
              <a:buNone/>
            </a:pPr>
            <a:r>
              <a:rPr lang="ru-RU" sz="2900" dirty="0" smtClean="0"/>
              <a:t>	• с </a:t>
            </a:r>
            <a:r>
              <a:rPr lang="ru-RU" sz="2900" dirty="0"/>
              <a:t>единичным выбором;</a:t>
            </a:r>
          </a:p>
          <a:p>
            <a:pPr marL="0" indent="0" algn="just">
              <a:lnSpc>
                <a:spcPct val="134000"/>
              </a:lnSpc>
              <a:spcBef>
                <a:spcPts val="0"/>
              </a:spcBef>
              <a:buNone/>
            </a:pPr>
            <a:r>
              <a:rPr lang="ru-RU" sz="2900" dirty="0" smtClean="0"/>
              <a:t>	• </a:t>
            </a:r>
            <a:r>
              <a:rPr lang="ru-RU" sz="2900" dirty="0"/>
              <a:t>с множественным выбором</a:t>
            </a:r>
            <a:r>
              <a:rPr lang="ru-RU" sz="2900" dirty="0" smtClean="0"/>
              <a:t>;</a:t>
            </a:r>
          </a:p>
          <a:p>
            <a:pPr marL="0" indent="0" algn="just">
              <a:lnSpc>
                <a:spcPct val="134000"/>
              </a:lnSpc>
              <a:spcBef>
                <a:spcPts val="0"/>
              </a:spcBef>
              <a:buNone/>
            </a:pPr>
            <a:r>
              <a:rPr lang="ru-RU" sz="2900" dirty="0" smtClean="0"/>
              <a:t>	• </a:t>
            </a:r>
            <a:r>
              <a:rPr lang="ru-RU" sz="2900" dirty="0" smtClean="0"/>
              <a:t>с множественным ответом;</a:t>
            </a:r>
          </a:p>
          <a:p>
            <a:pPr marL="0" indent="0" algn="just">
              <a:lnSpc>
                <a:spcPct val="134000"/>
              </a:lnSpc>
              <a:spcBef>
                <a:spcPts val="0"/>
              </a:spcBef>
              <a:buNone/>
            </a:pPr>
            <a:r>
              <a:rPr lang="ru-RU" sz="2900" dirty="0" smtClean="0"/>
              <a:t>	• </a:t>
            </a:r>
            <a:r>
              <a:rPr lang="ru-RU" sz="2900" dirty="0"/>
              <a:t>с дополнением;</a:t>
            </a:r>
          </a:p>
          <a:p>
            <a:pPr marL="0" indent="0" algn="just">
              <a:lnSpc>
                <a:spcPct val="134000"/>
              </a:lnSpc>
              <a:spcBef>
                <a:spcPts val="0"/>
              </a:spcBef>
              <a:buNone/>
            </a:pPr>
            <a:r>
              <a:rPr lang="ru-RU" sz="2900" dirty="0" smtClean="0"/>
              <a:t>	• </a:t>
            </a:r>
            <a:r>
              <a:rPr lang="ru-RU" sz="2900" dirty="0"/>
              <a:t>со свободным ответом;</a:t>
            </a:r>
          </a:p>
          <a:p>
            <a:pPr marL="0" indent="0" algn="just">
              <a:lnSpc>
                <a:spcPct val="134000"/>
              </a:lnSpc>
              <a:spcBef>
                <a:spcPts val="0"/>
              </a:spcBef>
              <a:buNone/>
            </a:pPr>
            <a:r>
              <a:rPr lang="ru-RU" sz="2900" dirty="0" smtClean="0"/>
              <a:t>	• </a:t>
            </a:r>
            <a:r>
              <a:rPr lang="ru-RU" sz="2900" dirty="0"/>
              <a:t>на установление соответствия;</a:t>
            </a:r>
          </a:p>
          <a:p>
            <a:pPr marL="0" indent="0" algn="just">
              <a:lnSpc>
                <a:spcPct val="134000"/>
              </a:lnSpc>
              <a:spcBef>
                <a:spcPts val="0"/>
              </a:spcBef>
              <a:buNone/>
            </a:pPr>
            <a:r>
              <a:rPr lang="ru-RU" sz="2900" dirty="0" smtClean="0"/>
              <a:t>	• </a:t>
            </a:r>
            <a:r>
              <a:rPr lang="ru-RU" sz="2900" dirty="0"/>
              <a:t>на выявление последовательности.</a:t>
            </a:r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sz="2900" dirty="0" smtClean="0"/>
              <a:t>Назначение </a:t>
            </a:r>
            <a:r>
              <a:rPr lang="ru-RU" sz="2900" dirty="0"/>
              <a:t>весовых коэффициентов заданиям и ответам</a:t>
            </a:r>
            <a:r>
              <a:rPr lang="ru-RU" sz="2900" dirty="0" smtClean="0"/>
              <a:t>.</a:t>
            </a:r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sz="2900" dirty="0" smtClean="0"/>
              <a:t>Проверка </a:t>
            </a:r>
            <a:r>
              <a:rPr lang="ru-RU" sz="2900" dirty="0"/>
              <a:t>орфографии, поиск по ключевым словам и реквизитам.</a:t>
            </a:r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sz="2900" dirty="0" smtClean="0"/>
              <a:t>Использование </a:t>
            </a:r>
            <a:r>
              <a:rPr lang="ru-RU" sz="2900" dirty="0"/>
              <a:t>в тестовых заданиях форматированного текста, </a:t>
            </a:r>
            <a:r>
              <a:rPr lang="ru-RU" sz="2900" dirty="0" smtClean="0"/>
              <a:t>графики, звука, видеофрагментов, активных программных элементов.</a:t>
            </a:r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sz="2900" dirty="0" smtClean="0"/>
              <a:t>Подготовка </a:t>
            </a:r>
            <a:r>
              <a:rPr lang="ru-RU" sz="2900" dirty="0"/>
              <a:t>шаблонов, импорт/экспорт содержимого тестовых заданий.</a:t>
            </a:r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sz="2900" dirty="0" smtClean="0"/>
              <a:t>Архивация </a:t>
            </a:r>
            <a:r>
              <a:rPr lang="ru-RU" sz="2900" dirty="0"/>
              <a:t>и восстановление необходимой информации.</a:t>
            </a:r>
          </a:p>
          <a:p>
            <a:endParaRPr lang="ru-RU" sz="29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Функции КТ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49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276872"/>
            <a:ext cx="7776864" cy="4176464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 smtClean="0"/>
              <a:t>Комплексность,</a:t>
            </a:r>
            <a:endParaRPr lang="ru-RU" dirty="0" smtClean="0"/>
          </a:p>
          <a:p>
            <a:pPr marL="457200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 smtClean="0"/>
              <a:t>Надежность </a:t>
            </a:r>
            <a:r>
              <a:rPr lang="ru-RU" dirty="0"/>
              <a:t>в </a:t>
            </a:r>
            <a:r>
              <a:rPr lang="ru-RU" dirty="0" smtClean="0"/>
              <a:t>работе,</a:t>
            </a:r>
            <a:endParaRPr lang="ru-RU" dirty="0" smtClean="0"/>
          </a:p>
          <a:p>
            <a:pPr marL="457200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 smtClean="0"/>
              <a:t>Производительность,</a:t>
            </a:r>
            <a:endParaRPr lang="ru-RU" dirty="0" smtClean="0"/>
          </a:p>
          <a:p>
            <a:pPr marL="457200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 smtClean="0"/>
              <a:t>Масштабируемость,</a:t>
            </a:r>
            <a:endParaRPr lang="ru-RU" dirty="0" smtClean="0"/>
          </a:p>
          <a:p>
            <a:pPr marL="457200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 smtClean="0"/>
              <a:t>Защищенность,</a:t>
            </a:r>
            <a:endParaRPr lang="ru-RU" dirty="0" smtClean="0"/>
          </a:p>
          <a:p>
            <a:pPr marL="457200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 err="1" smtClean="0"/>
              <a:t>Мультимедийность</a:t>
            </a:r>
            <a:r>
              <a:rPr lang="ru-RU" dirty="0"/>
              <a:t>,</a:t>
            </a:r>
            <a:endParaRPr lang="ru-RU" dirty="0" smtClean="0"/>
          </a:p>
          <a:p>
            <a:pPr marL="457200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 smtClean="0"/>
              <a:t>Полнота </a:t>
            </a:r>
            <a:r>
              <a:rPr lang="ru-RU" dirty="0"/>
              <a:t>типов тестовых </a:t>
            </a:r>
            <a:r>
              <a:rPr lang="ru-RU" dirty="0" smtClean="0"/>
              <a:t>заданий,</a:t>
            </a:r>
            <a:endParaRPr lang="ru-RU" dirty="0" smtClean="0"/>
          </a:p>
          <a:p>
            <a:pPr marL="457200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 smtClean="0"/>
              <a:t>Поддержка </a:t>
            </a:r>
            <a:r>
              <a:rPr lang="ru-RU" dirty="0" err="1"/>
              <a:t>фасетирования</a:t>
            </a:r>
            <a:r>
              <a:rPr lang="ru-RU" dirty="0"/>
              <a:t> тестовых </a:t>
            </a:r>
            <a:r>
              <a:rPr lang="ru-RU" dirty="0" smtClean="0"/>
              <a:t>заданий,</a:t>
            </a:r>
            <a:endParaRPr lang="ru-RU" dirty="0"/>
          </a:p>
          <a:p>
            <a:pPr marL="457200" indent="-457200">
              <a:lnSpc>
                <a:spcPct val="114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 smtClean="0"/>
              <a:t>Простота </a:t>
            </a:r>
            <a:r>
              <a:rPr lang="ru-RU" dirty="0"/>
              <a:t>эксплуатации для </a:t>
            </a:r>
            <a:r>
              <a:rPr lang="ru-RU" dirty="0" smtClean="0"/>
              <a:t>учителя </a:t>
            </a:r>
            <a:r>
              <a:rPr lang="ru-RU" dirty="0"/>
              <a:t>и </a:t>
            </a:r>
            <a:r>
              <a:rPr lang="ru-RU" dirty="0" smtClean="0"/>
              <a:t>учащегося.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/>
              <a:t>Требования </a:t>
            </a:r>
            <a:r>
              <a:rPr lang="ru-RU" sz="6000" dirty="0"/>
              <a:t>к системе КТ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209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539552" y="116632"/>
            <a:ext cx="8229600" cy="97234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Классификация </a:t>
            </a:r>
            <a:r>
              <a:rPr lang="ru-RU" dirty="0"/>
              <a:t>системы КТ</a:t>
            </a:r>
            <a:br>
              <a:rPr lang="ru-RU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395536" y="980728"/>
            <a:ext cx="8640960" cy="561662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ru-RU" dirty="0">
                <a:solidFill>
                  <a:srgbClr val="FF0000"/>
                </a:solidFill>
              </a:rPr>
              <a:t>По </a:t>
            </a:r>
            <a:r>
              <a:rPr lang="ru-RU" dirty="0" smtClean="0">
                <a:solidFill>
                  <a:srgbClr val="FF0000"/>
                </a:solidFill>
              </a:rPr>
              <a:t>назначению:</a:t>
            </a:r>
            <a:endParaRPr lang="ru-RU" dirty="0">
              <a:solidFill>
                <a:srgbClr val="FF0000"/>
              </a:solidFill>
            </a:endParaRPr>
          </a:p>
          <a:p>
            <a:pPr lvl="1">
              <a:lnSpc>
                <a:spcPct val="134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/>
              <a:t>самоконтроль </a:t>
            </a:r>
            <a:r>
              <a:rPr lang="ru-RU" dirty="0"/>
              <a:t>учащихся в процессе обучения;</a:t>
            </a:r>
          </a:p>
          <a:p>
            <a:pPr lvl="1">
              <a:lnSpc>
                <a:spcPct val="134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/>
              <a:t>подготовка </a:t>
            </a:r>
            <a:r>
              <a:rPr lang="ru-RU" dirty="0"/>
              <a:t>к сдаче итоговых </a:t>
            </a:r>
            <a:r>
              <a:rPr lang="ru-RU" dirty="0" smtClean="0"/>
              <a:t>экзаменов;</a:t>
            </a:r>
          </a:p>
          <a:p>
            <a:pPr lvl="1">
              <a:lnSpc>
                <a:spcPct val="134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/>
              <a:t>апробация </a:t>
            </a:r>
            <a:r>
              <a:rPr lang="ru-RU" dirty="0"/>
              <a:t>тестовых материалов.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</a:rPr>
              <a:t>По </a:t>
            </a:r>
            <a:r>
              <a:rPr lang="ru-RU" dirty="0">
                <a:solidFill>
                  <a:srgbClr val="002060"/>
                </a:solidFill>
              </a:rPr>
              <a:t>возможности использования мультимедийных </a:t>
            </a:r>
            <a:r>
              <a:rPr lang="ru-RU" dirty="0" smtClean="0">
                <a:solidFill>
                  <a:srgbClr val="002060"/>
                </a:solidFill>
              </a:rPr>
              <a:t>объектов:</a:t>
            </a:r>
            <a:endParaRPr lang="ru-RU" dirty="0"/>
          </a:p>
          <a:p>
            <a:pPr lvl="1">
              <a:lnSpc>
                <a:spcPct val="134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/>
              <a:t>без </a:t>
            </a:r>
            <a:r>
              <a:rPr lang="ru-RU" dirty="0"/>
              <a:t>поддержки мультимедиа (алфавитно-цифровые);</a:t>
            </a:r>
          </a:p>
          <a:p>
            <a:pPr lvl="1">
              <a:lnSpc>
                <a:spcPct val="134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/>
              <a:t>с </a:t>
            </a:r>
            <a:r>
              <a:rPr lang="ru-RU" dirty="0"/>
              <a:t>поддержкой статической графики (в стандартных графических форматах);</a:t>
            </a:r>
          </a:p>
          <a:p>
            <a:pPr lvl="1">
              <a:lnSpc>
                <a:spcPct val="134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/>
              <a:t>с </a:t>
            </a:r>
            <a:r>
              <a:rPr lang="ru-RU" dirty="0"/>
              <a:t>поддержкой звуковых фрагментов;</a:t>
            </a:r>
          </a:p>
          <a:p>
            <a:pPr lvl="1">
              <a:lnSpc>
                <a:spcPct val="134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/>
              <a:t>с </a:t>
            </a:r>
            <a:r>
              <a:rPr lang="ru-RU" dirty="0"/>
              <a:t>поддержкой анимации (например, </a:t>
            </a:r>
            <a:r>
              <a:rPr lang="ru-RU" dirty="0" err="1"/>
              <a:t>flash</a:t>
            </a:r>
            <a:r>
              <a:rPr lang="ru-RU" dirty="0"/>
              <a:t> или </a:t>
            </a:r>
            <a:r>
              <a:rPr lang="ru-RU" dirty="0" err="1"/>
              <a:t>gif</a:t>
            </a:r>
            <a:r>
              <a:rPr lang="ru-RU" dirty="0"/>
              <a:t>);</a:t>
            </a:r>
          </a:p>
          <a:p>
            <a:pPr lvl="1">
              <a:lnSpc>
                <a:spcPct val="134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/>
              <a:t>с </a:t>
            </a:r>
            <a:r>
              <a:rPr lang="ru-RU" dirty="0"/>
              <a:t>поддержкой видео</a:t>
            </a:r>
            <a:r>
              <a:rPr lang="ru-RU" dirty="0" smtClean="0"/>
              <a:t>.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</a:rPr>
              <a:t>По </a:t>
            </a:r>
            <a:r>
              <a:rPr lang="ru-RU" dirty="0">
                <a:solidFill>
                  <a:srgbClr val="002060"/>
                </a:solidFill>
              </a:rPr>
              <a:t>сетевому решению</a:t>
            </a:r>
          </a:p>
          <a:p>
            <a:pPr lvl="1">
              <a:lnSpc>
                <a:spcPct val="134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/>
              <a:t>Автономные </a:t>
            </a:r>
            <a:r>
              <a:rPr lang="ru-RU" dirty="0"/>
              <a:t>компьютеры без выхода в </a:t>
            </a:r>
            <a:r>
              <a:rPr lang="ru-RU" dirty="0" smtClean="0"/>
              <a:t>Интернет</a:t>
            </a:r>
            <a:r>
              <a:rPr lang="ru-RU" dirty="0"/>
              <a:t>;</a:t>
            </a:r>
            <a:endParaRPr lang="ru-RU" dirty="0"/>
          </a:p>
          <a:p>
            <a:pPr lvl="1">
              <a:lnSpc>
                <a:spcPct val="134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/>
              <a:t>Автономные </a:t>
            </a:r>
            <a:r>
              <a:rPr lang="ru-RU" dirty="0"/>
              <a:t>компьютеры, среди которых один имеет выход в </a:t>
            </a:r>
            <a:r>
              <a:rPr lang="ru-RU" dirty="0" smtClean="0"/>
              <a:t>Интернет;</a:t>
            </a:r>
            <a:endParaRPr lang="ru-RU" dirty="0"/>
          </a:p>
          <a:p>
            <a:pPr lvl="1">
              <a:lnSpc>
                <a:spcPct val="134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/>
              <a:t>Автономные </a:t>
            </a:r>
            <a:r>
              <a:rPr lang="ru-RU" dirty="0"/>
              <a:t>компьютеры, каждый из которых имеет выход в </a:t>
            </a:r>
            <a:r>
              <a:rPr lang="ru-RU" dirty="0" smtClean="0"/>
              <a:t>Интернет.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892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988840"/>
            <a:ext cx="8136904" cy="475252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2800" dirty="0" smtClean="0"/>
              <a:t>Наиболее </a:t>
            </a:r>
            <a:r>
              <a:rPr lang="ru-RU" sz="2800" dirty="0"/>
              <a:t>доступные сервисы: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ru-RU" sz="2800" dirty="0" smtClean="0"/>
              <a:t> Сервис </a:t>
            </a:r>
            <a:r>
              <a:rPr lang="ru-RU" sz="2800" dirty="0"/>
              <a:t>«</a:t>
            </a:r>
            <a:r>
              <a:rPr lang="ru-RU" sz="2800" dirty="0" err="1"/>
              <a:t>БанкТестов.РУ</a:t>
            </a:r>
            <a:r>
              <a:rPr lang="ru-RU" sz="2800" dirty="0" smtClean="0"/>
              <a:t>»,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ru-RU" sz="2800" dirty="0" smtClean="0"/>
              <a:t> Сервис </a:t>
            </a:r>
            <a:r>
              <a:rPr lang="ru-RU" sz="2800" dirty="0"/>
              <a:t>«</a:t>
            </a:r>
            <a:r>
              <a:rPr lang="ru-RU" sz="2800" dirty="0" smtClean="0"/>
              <a:t>Мастер-тест»,</a:t>
            </a:r>
            <a:endParaRPr lang="ru-RU" sz="28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ru-RU" sz="2800" dirty="0" smtClean="0"/>
              <a:t> Портал </a:t>
            </a:r>
            <a:r>
              <a:rPr lang="ru-RU" sz="2800" dirty="0"/>
              <a:t>"Твой </a:t>
            </a:r>
            <a:r>
              <a:rPr lang="ru-RU" sz="2800" dirty="0" smtClean="0"/>
              <a:t>тест",</a:t>
            </a:r>
            <a:endParaRPr lang="ru-RU" sz="28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ru-RU" sz="2800" dirty="0" smtClean="0"/>
              <a:t> </a:t>
            </a:r>
            <a:r>
              <a:rPr lang="ru-RU" sz="2800" dirty="0" err="1" smtClean="0"/>
              <a:t>Mr</a:t>
            </a:r>
            <a:r>
              <a:rPr lang="ru-RU" sz="2800" dirty="0"/>
              <a:t>. </a:t>
            </a:r>
            <a:r>
              <a:rPr lang="ru-RU" sz="2800" dirty="0" err="1" smtClean="0"/>
              <a:t>Tester</a:t>
            </a:r>
            <a:r>
              <a:rPr lang="ru-RU" sz="2800" dirty="0" smtClean="0"/>
              <a:t>,</a:t>
            </a:r>
            <a:endParaRPr lang="ru-RU" sz="28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ru-RU" sz="2800" dirty="0" smtClean="0"/>
              <a:t> </a:t>
            </a:r>
            <a:r>
              <a:rPr lang="ru-RU" sz="2800" dirty="0" err="1" smtClean="0"/>
              <a:t>iGiveTest</a:t>
            </a:r>
            <a:r>
              <a:rPr lang="ru-RU" sz="2800" dirty="0" smtClean="0"/>
              <a:t>,</a:t>
            </a:r>
            <a:endParaRPr lang="ru-RU" sz="28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ru-RU" sz="2800" dirty="0" smtClean="0"/>
              <a:t> </a:t>
            </a:r>
            <a:r>
              <a:rPr lang="ru-RU" sz="2800" dirty="0" err="1" smtClean="0"/>
              <a:t>RuTester.Net</a:t>
            </a:r>
            <a:r>
              <a:rPr lang="ru-RU" sz="2800" dirty="0" smtClean="0"/>
              <a:t>,</a:t>
            </a:r>
            <a:endParaRPr lang="ru-RU" sz="28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ru-RU" sz="2800" dirty="0" smtClean="0"/>
              <a:t> </a:t>
            </a:r>
            <a:r>
              <a:rPr lang="ru-RU" sz="2800" dirty="0" err="1" smtClean="0"/>
              <a:t>Online</a:t>
            </a:r>
            <a:r>
              <a:rPr lang="ru-RU" sz="2800" dirty="0" smtClean="0"/>
              <a:t> </a:t>
            </a:r>
            <a:r>
              <a:rPr lang="ru-RU" sz="2800" dirty="0" err="1"/>
              <a:t>Test</a:t>
            </a:r>
            <a:r>
              <a:rPr lang="ru-RU" sz="2800" dirty="0"/>
              <a:t> </a:t>
            </a:r>
            <a:r>
              <a:rPr lang="ru-RU" sz="2800" dirty="0" err="1" smtClean="0"/>
              <a:t>Pad</a:t>
            </a:r>
            <a:r>
              <a:rPr lang="ru-RU" sz="2800" dirty="0" smtClean="0"/>
              <a:t>,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Google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Forms,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Skysmart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Classmarker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404664"/>
            <a:ext cx="7756263" cy="1219742"/>
          </a:xfrm>
        </p:spPr>
        <p:txBody>
          <a:bodyPr>
            <a:normAutofit fontScale="90000"/>
          </a:bodyPr>
          <a:lstStyle/>
          <a:p>
            <a:r>
              <a:rPr lang="ru-RU" dirty="0"/>
              <a:t>Анализ доступных систем </a:t>
            </a:r>
            <a:r>
              <a:rPr lang="ru-RU" dirty="0" smtClean="0"/>
              <a:t>КТ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798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988840"/>
            <a:ext cx="8424936" cy="468052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lnSpc>
                <a:spcPct val="134000"/>
              </a:lnSpc>
              <a:spcBef>
                <a:spcPts val="0"/>
              </a:spcBef>
              <a:buNone/>
            </a:pPr>
            <a:r>
              <a:rPr lang="ru-RU" dirty="0" smtClean="0"/>
              <a:t>Наилучшими вариантами являются </a:t>
            </a:r>
            <a:r>
              <a:rPr lang="ru-RU" dirty="0"/>
              <a:t>сервисы </a:t>
            </a:r>
            <a:endParaRPr lang="ru-RU" dirty="0" smtClean="0"/>
          </a:p>
          <a:p>
            <a:pPr marL="0" indent="0" algn="ctr">
              <a:lnSpc>
                <a:spcPct val="134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Мастер-тест»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</a:rPr>
              <a:t>Online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</a:rPr>
              <a:t>Test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</a:rPr>
              <a:t>Pad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»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lnSpc>
                <a:spcPct val="134000"/>
              </a:lnSpc>
              <a:spcBef>
                <a:spcPts val="0"/>
              </a:spcBef>
              <a:buNone/>
            </a:pPr>
            <a:r>
              <a:rPr lang="ru-RU" dirty="0" smtClean="0"/>
              <a:t>так </a:t>
            </a:r>
            <a:r>
              <a:rPr lang="ru-RU" dirty="0"/>
              <a:t>как в них </a:t>
            </a:r>
            <a:r>
              <a:rPr lang="ru-RU" dirty="0" smtClean="0"/>
              <a:t>наиболее полно </a:t>
            </a:r>
            <a:r>
              <a:rPr lang="ru-RU" dirty="0"/>
              <a:t>реализован набор функций, необходимый для создания, проведения </a:t>
            </a:r>
            <a:r>
              <a:rPr lang="ru-RU" dirty="0" smtClean="0"/>
              <a:t>и интерпретации </a:t>
            </a:r>
            <a:r>
              <a:rPr lang="ru-RU" dirty="0"/>
              <a:t>результатов </a:t>
            </a:r>
            <a:r>
              <a:rPr lang="ru-RU" dirty="0" smtClean="0"/>
              <a:t>тестирования:</a:t>
            </a:r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dirty="0" smtClean="0"/>
              <a:t>Бесплатный </a:t>
            </a:r>
            <a:r>
              <a:rPr lang="ru-RU" dirty="0"/>
              <a:t>доступ к ресурсам и функциям сайта</a:t>
            </a:r>
            <a:r>
              <a:rPr lang="ru-RU" dirty="0" smtClean="0"/>
              <a:t>;</a:t>
            </a:r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dirty="0" smtClean="0"/>
              <a:t>Поддержка разнотипных заданий;</a:t>
            </a:r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dirty="0" smtClean="0"/>
              <a:t>Отсутствие регистрации </a:t>
            </a:r>
            <a:r>
              <a:rPr lang="ru-RU" dirty="0"/>
              <a:t>для прохождения теста (как </a:t>
            </a:r>
            <a:r>
              <a:rPr lang="ru-RU" dirty="0" smtClean="0"/>
              <a:t>следствие – экономия времени </a:t>
            </a:r>
            <a:r>
              <a:rPr lang="ru-RU" dirty="0"/>
              <a:t>на заполнение окна регистрации</a:t>
            </a:r>
            <a:r>
              <a:rPr lang="ru-RU" dirty="0" smtClean="0"/>
              <a:t>);</a:t>
            </a:r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dirty="0" smtClean="0"/>
              <a:t>Наличие помощника </a:t>
            </a:r>
            <a:r>
              <a:rPr lang="ru-RU" dirty="0"/>
              <a:t>по созданию тестов, в том числе </a:t>
            </a:r>
            <a:r>
              <a:rPr lang="ru-RU" dirty="0" smtClean="0"/>
              <a:t>видео-уроков;</a:t>
            </a:r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dirty="0" smtClean="0"/>
              <a:t>Реализация мультимедийных </a:t>
            </a:r>
            <a:r>
              <a:rPr lang="ru-RU" dirty="0"/>
              <a:t>элементов (изображений, видео, </a:t>
            </a:r>
            <a:r>
              <a:rPr lang="ru-RU" dirty="0" smtClean="0"/>
              <a:t>звуковых файлов</a:t>
            </a:r>
            <a:r>
              <a:rPr lang="ru-RU" dirty="0"/>
              <a:t>, форматированный </a:t>
            </a:r>
            <a:r>
              <a:rPr lang="ru-RU" dirty="0" smtClean="0"/>
              <a:t>текст);</a:t>
            </a:r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dirty="0" smtClean="0"/>
              <a:t>Высокий уровень </a:t>
            </a:r>
            <a:r>
              <a:rPr lang="ru-RU" dirty="0"/>
              <a:t>секретности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7756263" cy="1054250"/>
          </a:xfrm>
        </p:spPr>
        <p:txBody>
          <a:bodyPr>
            <a:normAutofit fontScale="90000"/>
          </a:bodyPr>
          <a:lstStyle/>
          <a:p>
            <a:r>
              <a:rPr lang="ru-RU" dirty="0"/>
              <a:t>Анализ доступных систем </a:t>
            </a:r>
            <a:r>
              <a:rPr lang="ru-RU" dirty="0" smtClean="0"/>
              <a:t>КТ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447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4794</TotalTime>
  <Words>722</Words>
  <Application>Microsoft Office PowerPoint</Application>
  <PresentationFormat>Экран (4:3)</PresentationFormat>
  <Paragraphs>121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Твердый переплет</vt:lpstr>
      <vt:lpstr>Составление диагностических материалов в электронном виде как способ оптимизации работы учителя на уроках английского языка</vt:lpstr>
      <vt:lpstr>Технологии компьютерного тестирования (КТ)</vt:lpstr>
      <vt:lpstr>Преимущества КТ</vt:lpstr>
      <vt:lpstr>Задачи</vt:lpstr>
      <vt:lpstr>Функции КТ</vt:lpstr>
      <vt:lpstr> Требования к системе КТ </vt:lpstr>
      <vt:lpstr> Классификация системы КТ </vt:lpstr>
      <vt:lpstr>Анализ доступных систем КТ</vt:lpstr>
      <vt:lpstr>Анализ доступных систем КТ</vt:lpstr>
      <vt:lpstr>Презентация PowerPoint</vt:lpstr>
      <vt:lpstr>Презентация PowerPoint</vt:lpstr>
      <vt:lpstr>Обработка результатов КТ</vt:lpstr>
      <vt:lpstr>Методика проведения КТ</vt:lpstr>
      <vt:lpstr>Методика проведения КТ</vt:lpstr>
      <vt:lpstr>Google Forms</vt:lpstr>
      <vt:lpstr>Результаты теста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Dexp</cp:lastModifiedBy>
  <cp:revision>312</cp:revision>
  <cp:lastPrinted>2021-08-29T16:57:05Z</cp:lastPrinted>
  <dcterms:created xsi:type="dcterms:W3CDTF">2015-11-22T12:31:33Z</dcterms:created>
  <dcterms:modified xsi:type="dcterms:W3CDTF">2021-08-29T17:18:35Z</dcterms:modified>
</cp:coreProperties>
</file>