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5" r:id="rId4"/>
    <p:sldId id="266" r:id="rId5"/>
    <p:sldId id="260" r:id="rId6"/>
    <p:sldId id="261" r:id="rId7"/>
    <p:sldId id="262" r:id="rId8"/>
    <p:sldId id="263" r:id="rId9"/>
    <p:sldId id="264" r:id="rId10"/>
  </p:sldIdLst>
  <p:sldSz cx="18288000" cy="10287000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Poppins Medium" panose="020B0604020202020204" charset="0"/>
      <p:regular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80" autoAdjust="0"/>
  </p:normalViewPr>
  <p:slideViewPr>
    <p:cSldViewPr>
      <p:cViewPr>
        <p:scale>
          <a:sx n="60" d="100"/>
          <a:sy n="60" d="100"/>
        </p:scale>
        <p:origin x="-370" y="10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6627D3-AB88-4C22-8642-9D1412306CA8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89441-453D-4D28-89D3-F0883EDB75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139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89441-453D-4D28-89D3-F0883EDB75B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13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31340" y="3320227"/>
            <a:ext cx="10286738" cy="3335236"/>
            <a:chOff x="0" y="85725"/>
            <a:chExt cx="13715651" cy="4446980"/>
          </a:xfrm>
        </p:grpSpPr>
        <p:sp>
          <p:nvSpPr>
            <p:cNvPr id="3" name="TextBox 3"/>
            <p:cNvSpPr txBox="1"/>
            <p:nvPr/>
          </p:nvSpPr>
          <p:spPr>
            <a:xfrm>
              <a:off x="0" y="85725"/>
              <a:ext cx="13678116" cy="266560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632"/>
                </a:lnSpc>
              </a:pPr>
              <a:r>
                <a:rPr lang="en-US" sz="7200" spc="43" dirty="0">
                  <a:solidFill>
                    <a:srgbClr val="CE5D29"/>
                  </a:solidFill>
                </a:rPr>
                <a:t>Лабораторная работа: "Утомление мышц"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3460617"/>
              <a:ext cx="13715651" cy="107208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3120"/>
                </a:lnSpc>
              </a:pPr>
              <a:r>
                <a:rPr lang="ru-RU" sz="3200" spc="336" dirty="0" smtClean="0">
                  <a:solidFill>
                    <a:srgbClr val="000000"/>
                  </a:solidFill>
                </a:rPr>
                <a:t>Выполнила</a:t>
              </a:r>
              <a:r>
                <a:rPr lang="ru-RU" sz="3200" spc="336" dirty="0" smtClean="0">
                  <a:solidFill>
                    <a:srgbClr val="000000"/>
                  </a:solidFill>
                </a:rPr>
                <a:t>:</a:t>
              </a:r>
              <a:endParaRPr lang="en-US" sz="3200" spc="336" dirty="0">
                <a:solidFill>
                  <a:srgbClr val="000000"/>
                </a:solidFill>
              </a:endParaRPr>
            </a:p>
            <a:p>
              <a:pPr algn="r">
                <a:lnSpc>
                  <a:spcPts val="3120"/>
                </a:lnSpc>
              </a:pPr>
              <a:r>
                <a:rPr lang="ru-RU" sz="3200" spc="336" dirty="0" smtClean="0">
                  <a:solidFill>
                    <a:srgbClr val="000000"/>
                  </a:solidFill>
                </a:rPr>
                <a:t>Костина </a:t>
              </a:r>
              <a:r>
                <a:rPr lang="ru-RU" sz="3200" spc="336" dirty="0" smtClean="0">
                  <a:solidFill>
                    <a:srgbClr val="000000"/>
                  </a:solidFill>
                </a:rPr>
                <a:t>М.С.</a:t>
              </a:r>
              <a:r>
                <a:rPr lang="en-US" sz="3200" spc="336" dirty="0" smtClean="0">
                  <a:solidFill>
                    <a:srgbClr val="000000"/>
                  </a:solidFill>
                </a:rPr>
                <a:t> </a:t>
              </a:r>
              <a:endParaRPr lang="en-US" sz="3200" spc="336" dirty="0">
                <a:solidFill>
                  <a:srgbClr val="000000"/>
                </a:solidFill>
              </a:endParaRPr>
            </a:p>
          </p:txBody>
        </p:sp>
      </p:grpSp>
      <p:sp>
        <p:nvSpPr>
          <p:cNvPr id="5" name="AutoShape 5"/>
          <p:cNvSpPr/>
          <p:nvPr/>
        </p:nvSpPr>
        <p:spPr>
          <a:xfrm>
            <a:off x="11820160" y="416163"/>
            <a:ext cx="5709377" cy="9454674"/>
          </a:xfrm>
          <a:prstGeom prst="rect">
            <a:avLst/>
          </a:prstGeom>
          <a:solidFill>
            <a:srgbClr val="6B665F"/>
          </a:solidFill>
        </p:spPr>
      </p:sp>
      <p:sp>
        <p:nvSpPr>
          <p:cNvPr id="6" name="AutoShape 6"/>
          <p:cNvSpPr/>
          <p:nvPr/>
        </p:nvSpPr>
        <p:spPr>
          <a:xfrm>
            <a:off x="5774709" y="9550170"/>
            <a:ext cx="7331685" cy="58184"/>
          </a:xfrm>
          <a:prstGeom prst="rect">
            <a:avLst/>
          </a:prstGeom>
          <a:solidFill>
            <a:srgbClr val="000000"/>
          </a:solidFill>
        </p:spPr>
      </p:sp>
      <p:sp>
        <p:nvSpPr>
          <p:cNvPr id="7" name="AutoShape 7"/>
          <p:cNvSpPr/>
          <p:nvPr/>
        </p:nvSpPr>
        <p:spPr>
          <a:xfrm>
            <a:off x="5774709" y="696742"/>
            <a:ext cx="7331685" cy="58184"/>
          </a:xfrm>
          <a:prstGeom prst="rect">
            <a:avLst/>
          </a:prstGeom>
          <a:solidFill>
            <a:srgbClr val="000000"/>
          </a:solidFill>
        </p:spPr>
      </p: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l="3606" t="866" r="56887"/>
          <a:stretch>
            <a:fillRect/>
          </a:stretch>
        </p:blipFill>
        <p:spPr>
          <a:xfrm>
            <a:off x="11982775" y="1460475"/>
            <a:ext cx="5384146" cy="736605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6704" y="0"/>
            <a:ext cx="1911704" cy="10287000"/>
          </a:xfrm>
          <a:prstGeom prst="rect">
            <a:avLst/>
          </a:prstGeom>
          <a:solidFill>
            <a:srgbClr val="A6A6A6"/>
          </a:solidFill>
        </p:spPr>
      </p:sp>
      <p:sp>
        <p:nvSpPr>
          <p:cNvPr id="6" name="AutoShape 6"/>
          <p:cNvSpPr/>
          <p:nvPr/>
        </p:nvSpPr>
        <p:spPr>
          <a:xfrm>
            <a:off x="17587013" y="0"/>
            <a:ext cx="719003" cy="698999"/>
          </a:xfrm>
          <a:prstGeom prst="rect">
            <a:avLst/>
          </a:prstGeom>
          <a:solidFill>
            <a:srgbClr val="6B665F"/>
          </a:solidFill>
        </p:spPr>
      </p:sp>
      <p:grpSp>
        <p:nvGrpSpPr>
          <p:cNvPr id="7" name="Group 7"/>
          <p:cNvGrpSpPr/>
          <p:nvPr/>
        </p:nvGrpSpPr>
        <p:grpSpPr>
          <a:xfrm>
            <a:off x="1028700" y="42722"/>
            <a:ext cx="10394369" cy="1149465"/>
            <a:chOff x="0" y="0"/>
            <a:chExt cx="13859159" cy="1532621"/>
          </a:xfrm>
        </p:grpSpPr>
        <p:sp>
          <p:nvSpPr>
            <p:cNvPr id="8" name="TextBox 8"/>
            <p:cNvSpPr txBox="1"/>
            <p:nvPr/>
          </p:nvSpPr>
          <p:spPr>
            <a:xfrm>
              <a:off x="1524000" y="0"/>
              <a:ext cx="11625673" cy="12192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7200"/>
                </a:lnSpc>
              </a:pPr>
              <a:r>
                <a:rPr lang="ru-RU" sz="6000" spc="179" dirty="0" smtClean="0">
                  <a:solidFill>
                    <a:srgbClr val="6B665F"/>
                  </a:solidFill>
                </a:rPr>
                <a:t>Теория</a:t>
              </a:r>
              <a:endParaRPr lang="en-US" sz="6000" spc="179" dirty="0">
                <a:solidFill>
                  <a:srgbClr val="6B665F"/>
                </a:solidFill>
              </a:endParaRPr>
            </a:p>
          </p:txBody>
        </p:sp>
        <p:sp>
          <p:nvSpPr>
            <p:cNvPr id="10" name="AutoShape 10"/>
            <p:cNvSpPr/>
            <p:nvPr/>
          </p:nvSpPr>
          <p:spPr>
            <a:xfrm>
              <a:off x="0" y="1455042"/>
              <a:ext cx="13859159" cy="77579"/>
            </a:xfrm>
            <a:prstGeom prst="rect">
              <a:avLst/>
            </a:prstGeom>
            <a:solidFill>
              <a:srgbClr val="000000"/>
            </a:solidFill>
          </p:spPr>
        </p:sp>
      </p:grpSp>
      <p:pic>
        <p:nvPicPr>
          <p:cNvPr id="6146" name="Picture 2" descr="Учебные схемы по биологии &quot;Человек. Анатомия и физиология&quot; раздел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212"/>
          <a:stretch/>
        </p:blipFill>
        <p:spPr bwMode="auto">
          <a:xfrm>
            <a:off x="3733800" y="1485900"/>
            <a:ext cx="12943046" cy="716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6704" y="0"/>
            <a:ext cx="1911704" cy="10287000"/>
          </a:xfrm>
          <a:prstGeom prst="rect">
            <a:avLst/>
          </a:prstGeom>
          <a:solidFill>
            <a:srgbClr val="A6A6A6"/>
          </a:solidFill>
        </p:spPr>
      </p:sp>
      <p:sp>
        <p:nvSpPr>
          <p:cNvPr id="6" name="AutoShape 6"/>
          <p:cNvSpPr/>
          <p:nvPr/>
        </p:nvSpPr>
        <p:spPr>
          <a:xfrm>
            <a:off x="17587013" y="0"/>
            <a:ext cx="719003" cy="698999"/>
          </a:xfrm>
          <a:prstGeom prst="rect">
            <a:avLst/>
          </a:prstGeom>
          <a:solidFill>
            <a:srgbClr val="6B665F"/>
          </a:solidFill>
        </p:spPr>
      </p:sp>
      <p:grpSp>
        <p:nvGrpSpPr>
          <p:cNvPr id="7" name="Group 7"/>
          <p:cNvGrpSpPr/>
          <p:nvPr/>
        </p:nvGrpSpPr>
        <p:grpSpPr>
          <a:xfrm>
            <a:off x="1028700" y="42722"/>
            <a:ext cx="10394369" cy="1149465"/>
            <a:chOff x="0" y="0"/>
            <a:chExt cx="13859159" cy="1532621"/>
          </a:xfrm>
        </p:grpSpPr>
        <p:sp>
          <p:nvSpPr>
            <p:cNvPr id="8" name="TextBox 8"/>
            <p:cNvSpPr txBox="1"/>
            <p:nvPr/>
          </p:nvSpPr>
          <p:spPr>
            <a:xfrm>
              <a:off x="1524000" y="0"/>
              <a:ext cx="11625674" cy="11670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7200"/>
                </a:lnSpc>
              </a:pPr>
              <a:r>
                <a:rPr lang="ru-RU" sz="5400" spc="179" dirty="0" smtClean="0">
                  <a:solidFill>
                    <a:srgbClr val="6B665F"/>
                  </a:solidFill>
                </a:rPr>
                <a:t>Физические свойства мышц</a:t>
              </a:r>
              <a:endParaRPr lang="en-US" sz="5400" spc="179" dirty="0">
                <a:solidFill>
                  <a:srgbClr val="6B665F"/>
                </a:solidFill>
              </a:endParaRPr>
            </a:p>
          </p:txBody>
        </p:sp>
        <p:sp>
          <p:nvSpPr>
            <p:cNvPr id="10" name="AutoShape 10"/>
            <p:cNvSpPr/>
            <p:nvPr/>
          </p:nvSpPr>
          <p:spPr>
            <a:xfrm>
              <a:off x="0" y="1455042"/>
              <a:ext cx="13859159" cy="77579"/>
            </a:xfrm>
            <a:prstGeom prst="rect">
              <a:avLst/>
            </a:prstGeom>
            <a:solidFill>
              <a:srgbClr val="000000"/>
            </a:solidFill>
          </p:spPr>
        </p:sp>
      </p:grpSp>
      <p:sp>
        <p:nvSpPr>
          <p:cNvPr id="11" name="Прямоугольник 10"/>
          <p:cNvSpPr/>
          <p:nvPr/>
        </p:nvSpPr>
        <p:spPr>
          <a:xfrm>
            <a:off x="2206336" y="1714500"/>
            <a:ext cx="152434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b="1" dirty="0" smtClean="0">
                <a:solidFill>
                  <a:srgbClr val="292B2C"/>
                </a:solidFill>
                <a:latin typeface="Arial"/>
                <a:ea typeface="Times New Roman"/>
              </a:rPr>
              <a:t>СИЛА </a:t>
            </a:r>
            <a:r>
              <a:rPr lang="ru-RU" sz="2400" b="1" dirty="0">
                <a:solidFill>
                  <a:srgbClr val="292B2C"/>
                </a:solidFill>
                <a:latin typeface="Arial"/>
                <a:ea typeface="Times New Roman"/>
              </a:rPr>
              <a:t>МЫШЦЫ</a:t>
            </a:r>
            <a:r>
              <a:rPr lang="ru-RU" sz="2400" dirty="0">
                <a:solidFill>
                  <a:srgbClr val="292B2C"/>
                </a:solidFill>
                <a:latin typeface="Arial"/>
                <a:ea typeface="Times New Roman"/>
              </a:rPr>
              <a:t> — это величина максимального напряжения, которое она может развить при возбуждении</a:t>
            </a:r>
            <a:r>
              <a:rPr lang="ru-RU" sz="2400" dirty="0" smtClean="0">
                <a:solidFill>
                  <a:srgbClr val="292B2C"/>
                </a:solidFill>
                <a:latin typeface="Arial"/>
                <a:ea typeface="Times New Roman"/>
              </a:rPr>
              <a:t>.</a:t>
            </a:r>
          </a:p>
          <a:p>
            <a:pPr indent="457200" algn="just">
              <a:lnSpc>
                <a:spcPct val="150000"/>
              </a:lnSpc>
            </a:pPr>
            <a:r>
              <a:rPr lang="ru-RU" sz="2400" dirty="0" smtClean="0">
                <a:solidFill>
                  <a:srgbClr val="292B2C"/>
                </a:solidFill>
                <a:latin typeface="Arial"/>
                <a:ea typeface="Times New Roman"/>
              </a:rPr>
              <a:t>Сила </a:t>
            </a:r>
            <a:r>
              <a:rPr lang="ru-RU" sz="2400" dirty="0">
                <a:solidFill>
                  <a:srgbClr val="292B2C"/>
                </a:solidFill>
                <a:latin typeface="Arial"/>
                <a:ea typeface="Times New Roman"/>
              </a:rPr>
              <a:t>зависит от массы сократительных белков, количества мышечных волокон и частоты нервных импульсов, поступающих в мышцы. Чем больше в мышце содержится волокон, тем больше ее масса, она толще и сильнее. </a:t>
            </a:r>
            <a:endParaRPr lang="ru-RU" sz="2400" dirty="0" smtClean="0">
              <a:solidFill>
                <a:srgbClr val="292B2C"/>
              </a:solidFill>
              <a:latin typeface="Arial"/>
              <a:ea typeface="Times New Roman"/>
            </a:endParaRPr>
          </a:p>
        </p:txBody>
      </p:sp>
      <p:pic>
        <p:nvPicPr>
          <p:cNvPr id="5126" name="Picture 6" descr="Как устроены мышцы? И за счет чего они растут / Хаб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5464" y="4381500"/>
            <a:ext cx="7561832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171700" y="4838700"/>
            <a:ext cx="81153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b="1" dirty="0">
                <a:solidFill>
                  <a:srgbClr val="292B2C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СКОРОСТЬ СОКРАЩЕНИЯ МЫШЦЫ</a:t>
            </a:r>
            <a:r>
              <a:rPr lang="ru-RU" sz="2400" dirty="0">
                <a:solidFill>
                  <a:srgbClr val="292B2C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 — время, за которое мышца может сократиться или расслабиться.</a:t>
            </a:r>
            <a:endParaRPr lang="ru-RU" sz="24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ru-RU" sz="2400" b="1" dirty="0">
                <a:solidFill>
                  <a:srgbClr val="292B2C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ВЫНОСЛИВОСТЬ МЫШЦЫ</a:t>
            </a:r>
            <a:r>
              <a:rPr lang="ru-RU" sz="2400" dirty="0">
                <a:solidFill>
                  <a:srgbClr val="292B2C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 — способность мышцы в течение длительного времени поддерживать заданный ритм работы.</a:t>
            </a:r>
          </a:p>
          <a:p>
            <a:pPr indent="457200" algn="just">
              <a:lnSpc>
                <a:spcPct val="150000"/>
              </a:lnSpc>
            </a:pPr>
            <a:r>
              <a:rPr lang="ru-RU" sz="2400" b="1" dirty="0">
                <a:solidFill>
                  <a:srgbClr val="292B2C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ТОНУС МЫШЦ </a:t>
            </a:r>
            <a:r>
              <a:rPr lang="ru-RU" sz="2400" dirty="0">
                <a:solidFill>
                  <a:srgbClr val="292B2C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- это состояние, их постоянного незначительного напряжения</a:t>
            </a:r>
          </a:p>
        </p:txBody>
      </p:sp>
    </p:spTree>
    <p:extLst>
      <p:ext uri="{BB962C8B-B14F-4D97-AF65-F5344CB8AC3E}">
        <p14:creationId xmlns:p14="http://schemas.microsoft.com/office/powerpoint/2010/main" val="3325978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6704" y="0"/>
            <a:ext cx="1911704" cy="10287000"/>
          </a:xfrm>
          <a:prstGeom prst="rect">
            <a:avLst/>
          </a:prstGeom>
          <a:solidFill>
            <a:srgbClr val="A6A6A6"/>
          </a:solidFill>
        </p:spPr>
      </p:sp>
      <p:sp>
        <p:nvSpPr>
          <p:cNvPr id="5" name="TextBox 5"/>
          <p:cNvSpPr txBox="1"/>
          <p:nvPr/>
        </p:nvSpPr>
        <p:spPr>
          <a:xfrm>
            <a:off x="2145946" y="5779160"/>
            <a:ext cx="9139914" cy="11301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724"/>
              </a:lnSpc>
            </a:pPr>
            <a:endParaRPr lang="en-US" sz="5823" spc="401" dirty="0">
              <a:solidFill>
                <a:srgbClr val="6B665F"/>
              </a:solidFill>
            </a:endParaRPr>
          </a:p>
        </p:txBody>
      </p:sp>
      <p:sp>
        <p:nvSpPr>
          <p:cNvPr id="6" name="AutoShape 6"/>
          <p:cNvSpPr/>
          <p:nvPr/>
        </p:nvSpPr>
        <p:spPr>
          <a:xfrm>
            <a:off x="17587013" y="0"/>
            <a:ext cx="719003" cy="698999"/>
          </a:xfrm>
          <a:prstGeom prst="rect">
            <a:avLst/>
          </a:prstGeom>
          <a:solidFill>
            <a:srgbClr val="6B665F"/>
          </a:solidFill>
        </p:spPr>
      </p:sp>
      <p:grpSp>
        <p:nvGrpSpPr>
          <p:cNvPr id="7" name="Group 7"/>
          <p:cNvGrpSpPr/>
          <p:nvPr/>
        </p:nvGrpSpPr>
        <p:grpSpPr>
          <a:xfrm>
            <a:off x="1028700" y="42722"/>
            <a:ext cx="10394369" cy="1149465"/>
            <a:chOff x="0" y="0"/>
            <a:chExt cx="13859159" cy="1532621"/>
          </a:xfrm>
        </p:grpSpPr>
        <p:sp>
          <p:nvSpPr>
            <p:cNvPr id="8" name="TextBox 8"/>
            <p:cNvSpPr txBox="1"/>
            <p:nvPr/>
          </p:nvSpPr>
          <p:spPr>
            <a:xfrm>
              <a:off x="1524000" y="0"/>
              <a:ext cx="11625673" cy="12192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7200"/>
                </a:lnSpc>
              </a:pPr>
              <a:r>
                <a:rPr lang="ru-RU" sz="6000" spc="179" dirty="0" smtClean="0">
                  <a:solidFill>
                    <a:srgbClr val="6B665F"/>
                  </a:solidFill>
                </a:rPr>
                <a:t>Утомление мышц</a:t>
              </a:r>
              <a:endParaRPr lang="en-US" sz="6000" spc="179" dirty="0">
                <a:solidFill>
                  <a:srgbClr val="6B665F"/>
                </a:solidFill>
              </a:endParaRPr>
            </a:p>
          </p:txBody>
        </p:sp>
        <p:sp>
          <p:nvSpPr>
            <p:cNvPr id="10" name="AutoShape 10"/>
            <p:cNvSpPr/>
            <p:nvPr/>
          </p:nvSpPr>
          <p:spPr>
            <a:xfrm>
              <a:off x="0" y="1455042"/>
              <a:ext cx="13859159" cy="77579"/>
            </a:xfrm>
            <a:prstGeom prst="rect">
              <a:avLst/>
            </a:prstGeom>
            <a:solidFill>
              <a:srgbClr val="000000"/>
            </a:solidFill>
          </p:spPr>
        </p:sp>
      </p:grpSp>
      <p:sp>
        <p:nvSpPr>
          <p:cNvPr id="11" name="Прямоугольник 10"/>
          <p:cNvSpPr/>
          <p:nvPr/>
        </p:nvSpPr>
        <p:spPr>
          <a:xfrm>
            <a:off x="2285999" y="3162300"/>
            <a:ext cx="65532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Причиной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утомляемости является:</a:t>
            </a:r>
          </a:p>
          <a:p>
            <a:pPr indent="457200" algn="just">
              <a:lnSpc>
                <a:spcPct val="150000"/>
              </a:lnSpc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• истощение запасов медиатора в синапсах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 АТФ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креотинфосфата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(КФ), гликогена в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мышцах (энергетический материал);</a:t>
            </a:r>
          </a:p>
          <a:p>
            <a:pPr indent="457200" algn="just">
              <a:lnSpc>
                <a:spcPct val="150000"/>
              </a:lnSpc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отравление мышц продуктами метаболизма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– накопление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 мышцах молочной, угольной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 фосфорной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кислот и др., что вызывает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обратимые изменения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сократительных белков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мышечной ткани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457200" algn="just">
              <a:lnSpc>
                <a:spcPct val="150000"/>
              </a:lnSpc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 descr="Усталость и утомление мышц. Как снять усталость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29"/>
          <a:stretch/>
        </p:blipFill>
        <p:spPr bwMode="auto">
          <a:xfrm>
            <a:off x="9792023" y="3274797"/>
            <a:ext cx="8126782" cy="500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285999" y="1632328"/>
            <a:ext cx="147066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Утомление мышц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– это временное снижение или полная потеря работоспособности после длительных нагрузок.</a:t>
            </a:r>
          </a:p>
        </p:txBody>
      </p:sp>
    </p:spTree>
    <p:extLst>
      <p:ext uri="{BB962C8B-B14F-4D97-AF65-F5344CB8AC3E}">
        <p14:creationId xmlns:p14="http://schemas.microsoft.com/office/powerpoint/2010/main" val="3325978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/>
          <p:nvPr/>
        </p:nvSpPr>
        <p:spPr>
          <a:xfrm>
            <a:off x="0" y="970516"/>
            <a:ext cx="15773400" cy="58184"/>
          </a:xfrm>
          <a:prstGeom prst="rect">
            <a:avLst/>
          </a:prstGeom>
          <a:solidFill>
            <a:srgbClr val="000000"/>
          </a:solidFill>
        </p:spPr>
      </p:sp>
      <p:sp>
        <p:nvSpPr>
          <p:cNvPr id="4" name="TextBox 4"/>
          <p:cNvSpPr txBox="1"/>
          <p:nvPr/>
        </p:nvSpPr>
        <p:spPr>
          <a:xfrm>
            <a:off x="2667000" y="1257300"/>
            <a:ext cx="13106400" cy="36933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3200" spc="179" dirty="0" smtClean="0">
                <a:solidFill>
                  <a:srgbClr val="CE5D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работы:</a:t>
            </a:r>
            <a:r>
              <a:rPr lang="ru-RU" sz="3200" spc="179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spc="179" dirty="0">
                <a:latin typeface="Arial" panose="020B0604020202020204" pitchFamily="34" charset="0"/>
                <a:cs typeface="Arial" panose="020B0604020202020204" pitchFamily="34" charset="0"/>
              </a:rPr>
              <a:t>исследовать возникновение утомления </a:t>
            </a:r>
            <a:r>
              <a:rPr lang="ru-RU" sz="3200" spc="179" dirty="0" smtClean="0">
                <a:latin typeface="Arial" panose="020B0604020202020204" pitchFamily="34" charset="0"/>
                <a:cs typeface="Arial" panose="020B0604020202020204" pitchFamily="34" charset="0"/>
              </a:rPr>
              <a:t>мышц при </a:t>
            </a:r>
            <a:r>
              <a:rPr lang="ru-RU" sz="3200" spc="179" dirty="0">
                <a:latin typeface="Arial" panose="020B0604020202020204" pitchFamily="34" charset="0"/>
                <a:cs typeface="Arial" panose="020B0604020202020204" pitchFamily="34" charset="0"/>
              </a:rPr>
              <a:t>статической и динамической </a:t>
            </a:r>
            <a:r>
              <a:rPr lang="ru-RU" sz="3200" spc="179" dirty="0" smtClean="0">
                <a:latin typeface="Arial" panose="020B0604020202020204" pitchFamily="34" charset="0"/>
                <a:cs typeface="Arial" panose="020B0604020202020204" pitchFamily="34" charset="0"/>
              </a:rPr>
              <a:t>нагрузке.</a:t>
            </a:r>
          </a:p>
          <a:p>
            <a:pPr indent="457200" algn="just">
              <a:lnSpc>
                <a:spcPct val="150000"/>
              </a:lnSpc>
            </a:pPr>
            <a:endParaRPr lang="ru-RU" sz="3200" spc="179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ru-RU" sz="3200" spc="179" dirty="0" smtClean="0">
                <a:solidFill>
                  <a:srgbClr val="CE5D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Оборудование:</a:t>
            </a:r>
            <a:r>
              <a:rPr lang="en-US" sz="3200" spc="179" dirty="0" smtClean="0">
                <a:solidFill>
                  <a:srgbClr val="CE5D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spc="179" dirty="0">
                <a:latin typeface="Arial" panose="020B0604020202020204" pitchFamily="34" charset="0"/>
                <a:cs typeface="Arial" panose="020B0604020202020204" pitchFamily="34" charset="0"/>
              </a:rPr>
              <a:t>гантели(или портфель с </a:t>
            </a:r>
            <a:r>
              <a:rPr lang="ru-RU" sz="3200" spc="179" dirty="0" smtClean="0">
                <a:latin typeface="Arial" panose="020B0604020202020204" pitchFamily="34" charset="0"/>
                <a:cs typeface="Arial" panose="020B0604020202020204" pitchFamily="34" charset="0"/>
              </a:rPr>
              <a:t>книгами) </a:t>
            </a:r>
            <a:r>
              <a:rPr lang="ru-RU" sz="3200" spc="179" dirty="0">
                <a:latin typeface="Arial" panose="020B0604020202020204" pitchFamily="34" charset="0"/>
                <a:cs typeface="Arial" panose="020B0604020202020204" pitchFamily="34" charset="0"/>
              </a:rPr>
              <a:t>массой </a:t>
            </a:r>
            <a:r>
              <a:rPr lang="ru-RU" sz="3200" spc="179" dirty="0" smtClean="0">
                <a:latin typeface="Arial" panose="020B0604020202020204" pitchFamily="34" charset="0"/>
                <a:cs typeface="Arial" panose="020B0604020202020204" pitchFamily="34" charset="0"/>
              </a:rPr>
              <a:t>1 и 2 кг, секундомер или часы с секундной стрелкой.</a:t>
            </a:r>
            <a:endParaRPr lang="en-US" sz="3200" spc="17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1" t="22654" r="79707" b="8306"/>
          <a:stretch/>
        </p:blipFill>
        <p:spPr bwMode="auto">
          <a:xfrm>
            <a:off x="-14068" y="1028700"/>
            <a:ext cx="2450423" cy="833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 descr="✓ Купить секундомер СОСпр-2б-2-000 механический с поверкой | цена в Москве  и Санкт-Петербурге ✓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04" t="15713" b="12651"/>
          <a:stretch/>
        </p:blipFill>
        <p:spPr bwMode="auto">
          <a:xfrm>
            <a:off x="4332142" y="5590308"/>
            <a:ext cx="4267200" cy="3513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ᐅ Набор гантелей цельнолитых ATEMI AD-02-2 2x1 кг отзывы — 1 честных отзыва  покупателей о Гантели Набор гантелей цельнолитых ATEMI AD-02-2 2x1 кг"/>
          <p:cNvPicPr>
            <a:picLocks noChangeAspect="1" noChangeArrowheads="1"/>
          </p:cNvPicPr>
          <p:nvPr/>
        </p:nvPicPr>
        <p:blipFill rotWithShape="1"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730" b="17161"/>
          <a:stretch/>
        </p:blipFill>
        <p:spPr bwMode="auto">
          <a:xfrm>
            <a:off x="10210800" y="5600700"/>
            <a:ext cx="5235977" cy="351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0"/>
            <a:ext cx="1981200" cy="10287000"/>
          </a:xfrm>
          <a:prstGeom prst="rect">
            <a:avLst/>
          </a:prstGeom>
          <a:solidFill>
            <a:srgbClr val="CE5D29"/>
          </a:solidFill>
        </p:spPr>
      </p:sp>
      <p:grpSp>
        <p:nvGrpSpPr>
          <p:cNvPr id="3" name="Group 3"/>
          <p:cNvGrpSpPr/>
          <p:nvPr/>
        </p:nvGrpSpPr>
        <p:grpSpPr>
          <a:xfrm>
            <a:off x="1392217" y="147383"/>
            <a:ext cx="10097405" cy="1146334"/>
            <a:chOff x="0" y="-161925"/>
            <a:chExt cx="13463207" cy="1528445"/>
          </a:xfrm>
        </p:grpSpPr>
        <p:sp>
          <p:nvSpPr>
            <p:cNvPr id="4" name="TextBox 4"/>
            <p:cNvSpPr txBox="1"/>
            <p:nvPr/>
          </p:nvSpPr>
          <p:spPr>
            <a:xfrm>
              <a:off x="2574129" y="-161925"/>
              <a:ext cx="10889078" cy="134652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8250"/>
                </a:lnSpc>
              </a:pPr>
              <a:r>
                <a:rPr lang="ru-RU" sz="5500" spc="165" dirty="0" smtClean="0">
                  <a:solidFill>
                    <a:srgbClr val="CE5D29"/>
                  </a:solidFill>
                  <a:latin typeface="Poppins Medium"/>
                </a:rPr>
                <a:t>Ход работы</a:t>
              </a:r>
              <a:endParaRPr lang="en-US" sz="5500" spc="165" dirty="0">
                <a:solidFill>
                  <a:srgbClr val="CE5D29"/>
                </a:solidFill>
                <a:latin typeface="Poppins Medium"/>
              </a:endParaRPr>
            </a:p>
          </p:txBody>
        </p:sp>
        <p:sp>
          <p:nvSpPr>
            <p:cNvPr id="5" name="AutoShape 5"/>
            <p:cNvSpPr/>
            <p:nvPr/>
          </p:nvSpPr>
          <p:spPr>
            <a:xfrm>
              <a:off x="0" y="1264920"/>
              <a:ext cx="8458200" cy="101600"/>
            </a:xfrm>
            <a:prstGeom prst="rect">
              <a:avLst/>
            </a:prstGeom>
            <a:solidFill>
              <a:srgbClr val="000000"/>
            </a:solidFill>
          </p:spPr>
        </p:sp>
      </p:grpSp>
      <p:sp>
        <p:nvSpPr>
          <p:cNvPr id="7" name="TextBox 4"/>
          <p:cNvSpPr txBox="1"/>
          <p:nvPr/>
        </p:nvSpPr>
        <p:spPr>
          <a:xfrm>
            <a:off x="2057400" y="4489607"/>
            <a:ext cx="8610600" cy="44319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spc="179" dirty="0" smtClean="0">
                <a:latin typeface="Arial" panose="020B0604020202020204" pitchFamily="34" charset="0"/>
                <a:cs typeface="Arial" panose="020B0604020202020204" pitchFamily="34" charset="0"/>
              </a:rPr>
              <a:t>2. Статическая </a:t>
            </a:r>
            <a:r>
              <a:rPr lang="ru-RU" sz="2400" b="1" spc="179" dirty="0">
                <a:latin typeface="Arial" panose="020B0604020202020204" pitchFamily="34" charset="0"/>
                <a:cs typeface="Arial" panose="020B0604020202020204" pitchFamily="34" charset="0"/>
              </a:rPr>
              <a:t>работа. </a:t>
            </a:r>
            <a:r>
              <a:rPr lang="ru-RU" sz="2400" spc="179" dirty="0">
                <a:latin typeface="Arial" panose="020B0604020202020204" pitchFamily="34" charset="0"/>
                <a:cs typeface="Arial" panose="020B0604020202020204" pitchFamily="34" charset="0"/>
              </a:rPr>
              <a:t>Работа проводится в парах. Испытуемый берет </a:t>
            </a:r>
            <a:r>
              <a:rPr lang="ru-RU" sz="2400" spc="179" dirty="0" smtClean="0">
                <a:latin typeface="Arial" panose="020B0604020202020204" pitchFamily="34" charset="0"/>
                <a:cs typeface="Arial" panose="020B0604020202020204" pitchFamily="34" charset="0"/>
              </a:rPr>
              <a:t>груз </a:t>
            </a:r>
            <a:r>
              <a:rPr lang="ru-RU" sz="2400" spc="179" dirty="0">
                <a:latin typeface="Arial" panose="020B0604020202020204" pitchFamily="34" charset="0"/>
                <a:cs typeface="Arial" panose="020B0604020202020204" pitchFamily="34" charset="0"/>
              </a:rPr>
              <a:t>массой 1кг, отводит </a:t>
            </a:r>
            <a:r>
              <a:rPr lang="ru-RU" sz="2400" spc="179" dirty="0" smtClean="0">
                <a:latin typeface="Arial" panose="020B0604020202020204" pitchFamily="34" charset="0"/>
                <a:cs typeface="Arial" panose="020B0604020202020204" pitchFamily="34" charset="0"/>
              </a:rPr>
              <a:t>его </a:t>
            </a:r>
            <a:r>
              <a:rPr lang="ru-RU" sz="2400" spc="179" dirty="0">
                <a:latin typeface="Arial" panose="020B0604020202020204" pitchFamily="34" charset="0"/>
                <a:cs typeface="Arial" panose="020B0604020202020204" pitchFamily="34" charset="0"/>
              </a:rPr>
              <a:t>на вытянутую руку в сторону горизонтально и держит до тех пор, пока рука не начнет опускаться от напряжения. Начало и окончание опыта фиксируются экспериментатором. Опыт повторяется после непродолжительного отдыха (3-5 мин.) с гантелей массой </a:t>
            </a:r>
            <a:r>
              <a:rPr lang="ru-RU" sz="2400" spc="179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ru-RU" sz="2400" spc="179" dirty="0">
                <a:latin typeface="Arial" panose="020B0604020202020204" pitchFamily="34" charset="0"/>
                <a:cs typeface="Arial" panose="020B0604020202020204" pitchFamily="34" charset="0"/>
              </a:rPr>
              <a:t>кг</a:t>
            </a:r>
            <a:r>
              <a:rPr lang="ru-RU" sz="2400" spc="179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400" spc="17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Глава 4. Опорно-двигательная систем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72" t="1666" r="1396" b="34079"/>
          <a:stretch/>
        </p:blipFill>
        <p:spPr bwMode="auto">
          <a:xfrm>
            <a:off x="11125200" y="4245681"/>
            <a:ext cx="6871854" cy="4675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981200" y="1329665"/>
            <a:ext cx="158149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spc="179" dirty="0" smtClean="0">
                <a:latin typeface="Arial" panose="020B0604020202020204" pitchFamily="34" charset="0"/>
                <a:cs typeface="Arial" panose="020B0604020202020204" pitchFamily="34" charset="0"/>
              </a:rPr>
              <a:t>1. Динамическая </a:t>
            </a:r>
            <a:r>
              <a:rPr lang="ru-RU" sz="2400" b="1" spc="179" dirty="0">
                <a:latin typeface="Arial" panose="020B0604020202020204" pitchFamily="34" charset="0"/>
                <a:cs typeface="Arial" panose="020B0604020202020204" pitchFamily="34" charset="0"/>
              </a:rPr>
              <a:t>работа. </a:t>
            </a:r>
            <a:r>
              <a:rPr lang="ru-RU" sz="2400" spc="179" dirty="0">
                <a:latin typeface="Arial" panose="020B0604020202020204" pitchFamily="34" charset="0"/>
                <a:cs typeface="Arial" panose="020B0604020202020204" pitchFamily="34" charset="0"/>
              </a:rPr>
              <a:t>Работа проводится в парах. Испытуемый последовательно, после </a:t>
            </a:r>
            <a:r>
              <a:rPr lang="ru-RU" sz="2400" spc="179" dirty="0" smtClean="0">
                <a:latin typeface="Arial" panose="020B0604020202020204" pitchFamily="34" charset="0"/>
                <a:cs typeface="Arial" panose="020B0604020202020204" pitchFamily="34" charset="0"/>
              </a:rPr>
              <a:t>перерыва </a:t>
            </a:r>
            <a:r>
              <a:rPr lang="ru-RU" sz="2400" spc="179" dirty="0">
                <a:latin typeface="Arial" panose="020B0604020202020204" pitchFamily="34" charset="0"/>
                <a:cs typeface="Arial" panose="020B0604020202020204" pitchFamily="34" charset="0"/>
              </a:rPr>
              <a:t>(3-5мин.), </a:t>
            </a:r>
            <a:r>
              <a:rPr lang="ru-RU" sz="2400" spc="179" dirty="0" smtClean="0">
                <a:latin typeface="Arial" panose="020B0604020202020204" pitchFamily="34" charset="0"/>
                <a:cs typeface="Arial" panose="020B0604020202020204" pitchFamily="34" charset="0"/>
              </a:rPr>
              <a:t>ритмично поднимает и опускает </a:t>
            </a:r>
            <a:r>
              <a:rPr lang="ru-RU" sz="2400" spc="179" dirty="0">
                <a:latin typeface="Arial" panose="020B0604020202020204" pitchFamily="34" charset="0"/>
                <a:cs typeface="Arial" panose="020B0604020202020204" pitchFamily="34" charset="0"/>
              </a:rPr>
              <a:t>руку с гантелями разной </a:t>
            </a:r>
            <a:r>
              <a:rPr lang="ru-RU" sz="2400" spc="179" dirty="0" smtClean="0">
                <a:latin typeface="Arial" panose="020B0604020202020204" pitchFamily="34" charset="0"/>
                <a:cs typeface="Arial" panose="020B0604020202020204" pitchFamily="34" charset="0"/>
              </a:rPr>
              <a:t>массы. </a:t>
            </a:r>
            <a:r>
              <a:rPr lang="ru-RU" sz="2400" spc="179" dirty="0">
                <a:latin typeface="Arial" panose="020B0604020202020204" pitchFamily="34" charset="0"/>
                <a:cs typeface="Arial" panose="020B0604020202020204" pitchFamily="34" charset="0"/>
              </a:rPr>
              <a:t>Экспериментатор фиксирует время начала эксперимента и время начала утомления (когда выполнения упражнения в заданном ритме невозможно). В момент наступления утомления упражнение прекращается.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0"/>
            <a:ext cx="2133600" cy="10287000"/>
          </a:xfrm>
          <a:prstGeom prst="rect">
            <a:avLst/>
          </a:prstGeom>
          <a:solidFill>
            <a:srgbClr val="CE5D29"/>
          </a:solidFill>
        </p:spPr>
      </p:sp>
      <p:sp>
        <p:nvSpPr>
          <p:cNvPr id="3" name="AutoShape 3"/>
          <p:cNvSpPr/>
          <p:nvPr/>
        </p:nvSpPr>
        <p:spPr>
          <a:xfrm>
            <a:off x="1652784" y="1028700"/>
            <a:ext cx="9971851" cy="76200"/>
          </a:xfrm>
          <a:prstGeom prst="rect">
            <a:avLst/>
          </a:prstGeom>
          <a:solidFill>
            <a:srgbClr val="000000"/>
          </a:solidFill>
        </p:spPr>
      </p:sp>
      <p:sp>
        <p:nvSpPr>
          <p:cNvPr id="4" name="TextBox 4"/>
          <p:cNvSpPr txBox="1"/>
          <p:nvPr/>
        </p:nvSpPr>
        <p:spPr>
          <a:xfrm>
            <a:off x="3105150" y="0"/>
            <a:ext cx="8376047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00"/>
              </a:lnSpc>
              <a:spcBef>
                <a:spcPct val="0"/>
              </a:spcBef>
            </a:pPr>
            <a:r>
              <a:rPr lang="ru-RU" sz="6000" spc="179" dirty="0" smtClean="0">
                <a:solidFill>
                  <a:srgbClr val="CE5D29"/>
                </a:solidFill>
              </a:rPr>
              <a:t>Форма отчетности</a:t>
            </a:r>
            <a:r>
              <a:rPr lang="en-US" sz="6000" spc="179" dirty="0" smtClean="0">
                <a:solidFill>
                  <a:srgbClr val="CE5D29"/>
                </a:solidFill>
              </a:rPr>
              <a:t> </a:t>
            </a:r>
            <a:endParaRPr lang="en-US" sz="6000" spc="179" dirty="0">
              <a:solidFill>
                <a:srgbClr val="CE5D29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8688461"/>
              </p:ext>
            </p:extLst>
          </p:nvPr>
        </p:nvGraphicFramePr>
        <p:xfrm>
          <a:off x="3200400" y="2476500"/>
          <a:ext cx="12039600" cy="39624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378856"/>
                <a:gridCol w="2835131"/>
                <a:gridCol w="5825613"/>
              </a:tblGrid>
              <a:tr h="79248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Работа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Нагрузка, кг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Время</a:t>
                      </a:r>
                      <a:r>
                        <a:rPr lang="ru-RU" sz="2400" baseline="0" dirty="0" smtClean="0">
                          <a:latin typeface="+mn-lt"/>
                        </a:rPr>
                        <a:t> наступления </a:t>
                      </a:r>
                      <a:r>
                        <a:rPr lang="ru-RU" sz="2400" dirty="0" smtClean="0">
                          <a:latin typeface="+mn-lt"/>
                        </a:rPr>
                        <a:t>утомления, с</a:t>
                      </a:r>
                      <a:endParaRPr lang="ru-RU" sz="2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92480"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Динамическая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92480">
                <a:tc vMerge="1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  <a:cs typeface="+mn-cs"/>
                        </a:rPr>
                        <a:t>2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92480"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Статическая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92480">
                <a:tc vMerge="1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  <a:cs typeface="+mn-cs"/>
                        </a:rPr>
                        <a:t>2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105150" y="1333500"/>
            <a:ext cx="9144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/>
              <a:t>Результаты оформите в таблице. 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00400" y="6743700"/>
            <a:ext cx="12039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/>
              <a:t>Сделайте вывод: К</a:t>
            </a:r>
            <a:r>
              <a:rPr lang="ru-RU" sz="3600" dirty="0" smtClean="0"/>
              <a:t>ак </a:t>
            </a:r>
            <a:r>
              <a:rPr lang="ru-RU" sz="3600" dirty="0"/>
              <a:t>нагрузка влияет на развитие утомления </a:t>
            </a:r>
            <a:r>
              <a:rPr lang="ru-RU" sz="3600" dirty="0" smtClean="0"/>
              <a:t>мышц? </a:t>
            </a:r>
            <a:r>
              <a:rPr lang="ru-RU" sz="3600" dirty="0"/>
              <a:t>П</a:t>
            </a:r>
            <a:r>
              <a:rPr lang="ru-RU" sz="3600" dirty="0" smtClean="0"/>
              <a:t>ри </a:t>
            </a:r>
            <a:r>
              <a:rPr lang="ru-RU" sz="3600" dirty="0"/>
              <a:t>каком виде нагрузки (статическом или динамическом) быстрее наступает утомление</a:t>
            </a:r>
            <a:r>
              <a:rPr lang="ru-RU" sz="3600" dirty="0" smtClean="0"/>
              <a:t>? Почему?</a:t>
            </a:r>
            <a:endParaRPr lang="ru-RU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961504" y="1463558"/>
            <a:ext cx="12821518" cy="7359884"/>
            <a:chOff x="0" y="0"/>
            <a:chExt cx="17095357" cy="9813179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17095357" cy="9813179"/>
              <a:chOff x="0" y="0"/>
              <a:chExt cx="7866701" cy="451569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7866701" cy="4515691"/>
              </a:xfrm>
              <a:custGeom>
                <a:avLst/>
                <a:gdLst/>
                <a:ahLst/>
                <a:cxnLst/>
                <a:rect l="l" t="t" r="r" b="b"/>
                <a:pathLst>
                  <a:path w="7866701" h="4515691">
                    <a:moveTo>
                      <a:pt x="0" y="0"/>
                    </a:moveTo>
                    <a:lnTo>
                      <a:pt x="0" y="4515691"/>
                    </a:lnTo>
                    <a:lnTo>
                      <a:pt x="7866701" y="4515691"/>
                    </a:lnTo>
                    <a:lnTo>
                      <a:pt x="7866701" y="0"/>
                    </a:lnTo>
                    <a:lnTo>
                      <a:pt x="0" y="0"/>
                    </a:lnTo>
                    <a:close/>
                    <a:moveTo>
                      <a:pt x="7805741" y="4454730"/>
                    </a:moveTo>
                    <a:lnTo>
                      <a:pt x="59690" y="4454730"/>
                    </a:lnTo>
                    <a:lnTo>
                      <a:pt x="59690" y="59690"/>
                    </a:lnTo>
                    <a:lnTo>
                      <a:pt x="7805741" y="59690"/>
                    </a:lnTo>
                    <a:lnTo>
                      <a:pt x="7805741" y="4454730"/>
                    </a:lnTo>
                    <a:close/>
                  </a:path>
                </a:pathLst>
              </a:custGeom>
              <a:solidFill>
                <a:srgbClr val="E7C576"/>
              </a:solidFill>
            </p:spPr>
          </p:sp>
        </p:grpSp>
        <p:sp>
          <p:nvSpPr>
            <p:cNvPr id="5" name="TextBox 5"/>
            <p:cNvSpPr txBox="1"/>
            <p:nvPr/>
          </p:nvSpPr>
          <p:spPr>
            <a:xfrm>
              <a:off x="3849461" y="1384039"/>
              <a:ext cx="10160000" cy="837836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4894"/>
                </a:lnSpc>
              </a:pPr>
              <a:r>
                <a:rPr lang="en-US" sz="3200" spc="454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1)</a:t>
              </a:r>
              <a:r>
                <a:rPr lang="ru-RU" sz="3200" spc="454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Что такое утомление мышц?</a:t>
              </a:r>
              <a:endParaRPr lang="en-US" sz="3200" spc="45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3849461" y="6125790"/>
              <a:ext cx="10160000" cy="251350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just">
                <a:lnSpc>
                  <a:spcPts val="4894"/>
                </a:lnSpc>
              </a:pPr>
              <a:r>
                <a:rPr lang="en-US" sz="3200" spc="454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en-US" sz="3200" spc="454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r>
                <a:rPr lang="ru-RU" sz="3200" spc="454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Почему при стирке белья спина устает больше, чем руки?</a:t>
              </a:r>
              <a:endParaRPr lang="en-US" sz="3200" spc="45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" name="AutoShape 8"/>
          <p:cNvSpPr/>
          <p:nvPr/>
        </p:nvSpPr>
        <p:spPr>
          <a:xfrm>
            <a:off x="388429" y="3013144"/>
            <a:ext cx="7029450" cy="3296920"/>
          </a:xfrm>
          <a:prstGeom prst="rect">
            <a:avLst/>
          </a:prstGeom>
          <a:solidFill>
            <a:srgbClr val="CE5D29"/>
          </a:solidFill>
        </p:spPr>
      </p:sp>
      <p:sp>
        <p:nvSpPr>
          <p:cNvPr id="9" name="TextBox 9"/>
          <p:cNvSpPr txBox="1"/>
          <p:nvPr/>
        </p:nvSpPr>
        <p:spPr>
          <a:xfrm>
            <a:off x="745686" y="3773874"/>
            <a:ext cx="6314937" cy="17184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19"/>
              </a:lnSpc>
              <a:spcBef>
                <a:spcPct val="0"/>
              </a:spcBef>
            </a:pPr>
            <a:r>
              <a:rPr lang="ru-RU" sz="4800" spc="624" dirty="0" smtClean="0">
                <a:solidFill>
                  <a:srgbClr val="FFFFFF"/>
                </a:solidFill>
              </a:rPr>
              <a:t>Вопросы для закрепления</a:t>
            </a:r>
            <a:endParaRPr lang="en-US" sz="4800" spc="624" dirty="0">
              <a:solidFill>
                <a:srgbClr val="FFFFFF"/>
              </a:solidFill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7848600" y="4065062"/>
            <a:ext cx="7620000" cy="12567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4894"/>
              </a:lnSpc>
            </a:pPr>
            <a:r>
              <a:rPr lang="ru-RU" sz="3200" spc="45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Какие условия влияют на развитие утомления?</a:t>
            </a:r>
            <a:endParaRPr lang="en-US" sz="3200" spc="454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5400000">
            <a:off x="946075" y="617785"/>
            <a:ext cx="2908445" cy="4800602"/>
          </a:xfrm>
          <a:prstGeom prst="rect">
            <a:avLst/>
          </a:prstGeom>
          <a:solidFill>
            <a:srgbClr val="6B665F"/>
          </a:solidFill>
        </p:spPr>
      </p:sp>
      <p:sp>
        <p:nvSpPr>
          <p:cNvPr id="3" name="TextBox 3"/>
          <p:cNvSpPr txBox="1"/>
          <p:nvPr/>
        </p:nvSpPr>
        <p:spPr>
          <a:xfrm>
            <a:off x="5973401" y="859939"/>
            <a:ext cx="10147239" cy="914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ru-RU" sz="6000" spc="179" dirty="0" smtClean="0">
                <a:solidFill>
                  <a:srgbClr val="CE5D29"/>
                </a:solidFill>
              </a:rPr>
              <a:t>Вывод</a:t>
            </a:r>
            <a:endParaRPr lang="en-US" sz="6000" spc="179" dirty="0">
              <a:solidFill>
                <a:srgbClr val="CE5D29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5029200" y="2474652"/>
            <a:ext cx="7315200" cy="66300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indent="457200" algn="just">
              <a:lnSpc>
                <a:spcPts val="4676"/>
              </a:lnSpc>
            </a:pPr>
            <a:r>
              <a:rPr lang="ru-RU" sz="2800" i="1" spc="193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Чем больше </a:t>
            </a:r>
            <a:r>
              <a:rPr lang="ru-RU" sz="2800" i="1" spc="193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нагрузка, </a:t>
            </a:r>
            <a:r>
              <a:rPr lang="ru-RU" sz="2800" i="1" spc="193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 </a:t>
            </a:r>
            <a:r>
              <a:rPr lang="ru-RU" sz="2800" i="1" spc="193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быстрее наступает  утомление. При </a:t>
            </a:r>
            <a:r>
              <a:rPr lang="ru-RU" sz="2800" i="1" spc="193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статической нагрузке утомление развивается быстрее, потому что мышца долго находится в сокращенном состоянии и периоды расслабления отсутствуют. При динамической нагрузке, утомление, развивается медленнее, потому </a:t>
            </a:r>
            <a:r>
              <a:rPr lang="ru-RU" sz="2800" i="1" spc="193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</a:t>
            </a:r>
            <a:r>
              <a:rPr lang="ru-RU" sz="2800" i="1" spc="193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происходит чередование сокращения и расслабления мышц.</a:t>
            </a:r>
            <a:endParaRPr lang="en-US" sz="2800" i="1" spc="193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5"/>
          <p:cNvSpPr/>
          <p:nvPr/>
        </p:nvSpPr>
        <p:spPr>
          <a:xfrm>
            <a:off x="4572000" y="2036709"/>
            <a:ext cx="7772400" cy="58184"/>
          </a:xfrm>
          <a:prstGeom prst="rect">
            <a:avLst/>
          </a:prstGeom>
          <a:solidFill>
            <a:srgbClr val="000000"/>
          </a:solidFill>
        </p:spPr>
      </p:sp>
      <p:pic>
        <p:nvPicPr>
          <p:cNvPr id="2054" name="Picture 6" descr="Движение мышц рукоятки и руки Иллюстрация штока - иллюстрации насчитывающей  : 2788282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613" b="70161" l="2500" r="53750">
                        <a14:foregroundMark x1="5625" y1="31613" x2="5625" y2="31613"/>
                        <a14:foregroundMark x1="50000" y1="18871" x2="50000" y2="18871"/>
                        <a14:foregroundMark x1="40375" y1="18065" x2="40375" y2="18065"/>
                        <a14:foregroundMark x1="47625" y1="16452" x2="47625" y2="16452"/>
                        <a14:foregroundMark x1="49750" y1="44839" x2="49750" y2="44839"/>
                        <a14:foregroundMark x1="47375" y1="56613" x2="47375" y2="56613"/>
                        <a14:foregroundMark x1="48375" y1="55968" x2="48375" y2="55968"/>
                        <a14:foregroundMark x1="51375" y1="55968" x2="51375" y2="55968"/>
                        <a14:foregroundMark x1="51125" y1="59516" x2="51125" y2="59516"/>
                        <a14:foregroundMark x1="48125" y1="50000" x2="48125" y2="50000"/>
                        <a14:foregroundMark x1="44375" y1="47258" x2="44375" y2="47258"/>
                        <a14:foregroundMark x1="44125" y1="42097" x2="44125" y2="42097"/>
                        <a14:foregroundMark x1="42750" y1="32742" x2="42750" y2="32742"/>
                        <a14:foregroundMark x1="21000" y1="57419" x2="21000" y2="57419"/>
                        <a14:foregroundMark x1="33625" y1="59032" x2="33625" y2="59032"/>
                        <a14:foregroundMark x1="49500" y1="15000" x2="49500" y2="15000"/>
                        <a14:foregroundMark x1="46750" y1="17097" x2="46750" y2="17097"/>
                        <a14:foregroundMark x1="52125" y1="41452" x2="52125" y2="41452"/>
                        <a14:foregroundMark x1="49750" y1="42419" x2="49750" y2="42419"/>
                        <a14:foregroundMark x1="46500" y1="43065" x2="46500" y2="43065"/>
                        <a14:foregroundMark x1="49000" y1="48387" x2="49000" y2="48387"/>
                        <a14:foregroundMark x1="50250" y1="14516" x2="50250" y2="14516"/>
                        <a14:foregroundMark x1="51500" y1="25161" x2="51500" y2="25161"/>
                        <a14:foregroundMark x1="51625" y1="19516" x2="51625" y2="19516"/>
                        <a14:foregroundMark x1="52250" y1="34355" x2="52250" y2="34355"/>
                        <a14:foregroundMark x1="52125" y1="40000" x2="52125" y2="40000"/>
                        <a14:foregroundMark x1="51125" y1="30484" x2="51125" y2="30484"/>
                        <a14:foregroundMark x1="47375" y1="15645" x2="47375" y2="1564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581" r="41094" b="24599"/>
          <a:stretch/>
        </p:blipFill>
        <p:spPr bwMode="auto">
          <a:xfrm>
            <a:off x="12725400" y="5400128"/>
            <a:ext cx="5576455" cy="4608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364</Words>
  <Application>Microsoft Office PowerPoint</Application>
  <PresentationFormat>Произвольный</PresentationFormat>
  <Paragraphs>40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Poppins Medium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Orange Black Photo Modern Architecture Presentation</dc:title>
  <cp:lastModifiedBy>User</cp:lastModifiedBy>
  <cp:revision>28</cp:revision>
  <dcterms:created xsi:type="dcterms:W3CDTF">2006-08-16T00:00:00Z</dcterms:created>
  <dcterms:modified xsi:type="dcterms:W3CDTF">2021-10-31T14:16:47Z</dcterms:modified>
  <dc:identifier>DAEZY-NlQHI</dc:identifier>
</cp:coreProperties>
</file>