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9" r:id="rId3"/>
    <p:sldId id="260" r:id="rId4"/>
    <p:sldId id="261" r:id="rId5"/>
    <p:sldId id="262" r:id="rId6"/>
    <p:sldId id="263" r:id="rId7"/>
    <p:sldId id="274" r:id="rId8"/>
    <p:sldId id="280" r:id="rId9"/>
    <p:sldId id="281" r:id="rId10"/>
    <p:sldId id="264" r:id="rId11"/>
    <p:sldId id="273" r:id="rId12"/>
    <p:sldId id="275" r:id="rId13"/>
    <p:sldId id="267" r:id="rId14"/>
    <p:sldId id="276" r:id="rId15"/>
    <p:sldId id="277" r:id="rId16"/>
    <p:sldId id="285" r:id="rId17"/>
    <p:sldId id="286" r:id="rId18"/>
    <p:sldId id="287" r:id="rId19"/>
    <p:sldId id="268" r:id="rId20"/>
    <p:sldId id="278" r:id="rId21"/>
    <p:sldId id="269" r:id="rId22"/>
    <p:sldId id="270" r:id="rId23"/>
    <p:sldId id="271" r:id="rId24"/>
    <p:sldId id="272" r:id="rId25"/>
    <p:sldId id="289" r:id="rId2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50" autoAdjust="0"/>
    <p:restoredTop sz="85042" autoAdjust="0"/>
  </p:normalViewPr>
  <p:slideViewPr>
    <p:cSldViewPr snapToGrid="0">
      <p:cViewPr varScale="1">
        <p:scale>
          <a:sx n="66" d="100"/>
          <a:sy n="66" d="100"/>
        </p:scale>
        <p:origin x="-84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F0AD058-587C-4079-91B8-687FDA5B4EFB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160912-2835-466F-BA9C-BF2FF42A0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947AFD-63A0-4D07-A83B-017B20A5ABA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1EC4A6-75AB-40F4-99D9-D6DD7D48596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5"/>
          <p:cNvCxnSpPr/>
          <p:nvPr/>
        </p:nvCxnSpPr>
        <p:spPr>
          <a:xfrm flipH="1">
            <a:off x="8228013" y="7938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6"/>
          <p:cNvCxnSpPr/>
          <p:nvPr/>
        </p:nvCxnSpPr>
        <p:spPr>
          <a:xfrm flipH="1">
            <a:off x="6108700" y="92075"/>
            <a:ext cx="6080125" cy="60801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0"/>
          <p:cNvCxnSpPr/>
          <p:nvPr/>
        </p:nvCxnSpPr>
        <p:spPr>
          <a:xfrm flipH="1">
            <a:off x="7335838" y="31750"/>
            <a:ext cx="4852987" cy="48529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22"/>
          <p:cNvCxnSpPr/>
          <p:nvPr/>
        </p:nvCxnSpPr>
        <p:spPr>
          <a:xfrm flipH="1">
            <a:off x="7845425" y="609600"/>
            <a:ext cx="4343400" cy="43434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/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1F3A6-84E3-42CF-A0EB-C2067331360F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7493C-50B8-4375-8CFF-45BA39ADF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A0543-5E46-4049-A9BB-DC86347861E3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811FC-69F3-49EF-BE47-B07FAED43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/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BA9C8-8094-4501-A30F-AB940709CA7B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FCAA-4F81-4F20-B9C6-ABA61CB4F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/>
          <p:nvPr/>
        </p:nvSpPr>
        <p:spPr>
          <a:xfrm>
            <a:off x="531813" y="812800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4"/>
          <p:cNvSpPr txBox="1"/>
          <p:nvPr/>
        </p:nvSpPr>
        <p:spPr>
          <a:xfrm>
            <a:off x="10285413" y="2768600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FBC36-BC10-43CD-B1A5-8352B8C4CB22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55F07-C7E4-4C0C-A80C-FB88266EE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/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E20C8-83E9-481C-ACCC-5DFBB8672FFD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8CA1C-0327-426E-B4AE-D0E42AE41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/>
        </p:nvSpPr>
        <p:spPr>
          <a:xfrm>
            <a:off x="531813" y="812800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1"/>
          <p:cNvSpPr txBox="1"/>
          <p:nvPr/>
        </p:nvSpPr>
        <p:spPr>
          <a:xfrm>
            <a:off x="10285413" y="2768600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61F92-2973-40E0-B48B-30FFA0BD1FF0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A4ADA-1B85-4A65-A8B0-B7F91307C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/>
          <a:lstStyle>
            <a:lvl1pPr>
              <a:defRPr lang="en-US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47FF0-788E-40E3-B8A2-FE394981F8C7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E72CB-99EB-40FB-9EC7-D53094D43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5B050-2E8F-4F9B-A23E-A612732BE149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A45FF-A8CB-47D7-A2DA-16159DBBD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48DB1-E329-4BF4-A5EC-B634A315AB3B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6671A-8398-4990-9C83-945D35A8ED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26B05-179F-4DBB-B7CD-5350E9C87C08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CF1F7-4BC1-4C0C-8CC9-2A894EBBE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689AE-B350-4164-8A1C-752C96382FC6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E7D17-F554-4DF5-9E51-4DB3C3714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D349B-9F12-49C1-B6DB-560165AB1EF9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BCA0-E055-4950-BECF-AE6DC9E4A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451E-F67A-4257-8FFA-E60F60BDAA78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EA01E-9CE9-427C-AF54-C26396087D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E5A49-86CD-4D34-93E7-B9651073801C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E65CB-E2AC-410E-A085-A2F0BC57B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D05CB-B365-499C-B8DC-DFEC11BE2511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43E8B-D334-406B-B01A-40A58A40D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89D99-1334-4CFF-ADD8-3979192DD15E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7053C-92D5-4E19-8BFC-535802A2F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810A3-96A2-4ED0-9140-FE978585C58C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51697-D6BF-45C8-99AD-C375EDFE4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9207500" y="2963863"/>
            <a:ext cx="2981325" cy="320833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5852" y="2963333"/>
              <a:ext cx="912975" cy="91296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83"/>
              <a:ext cx="2981858" cy="298181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3013" y="3285648"/>
              <a:ext cx="1895814" cy="18957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853" y="3131636"/>
              <a:ext cx="1744974" cy="174495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600" y="3682589"/>
              <a:ext cx="1270227" cy="127021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4487863"/>
            <a:ext cx="8534400" cy="150653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685800"/>
            <a:ext cx="8534400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3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CBCC9A28-F473-47A4-9EDE-B0C712C529CA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3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3000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32ED451E-81C2-485A-AEF5-E824D3543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  <p:sldLayoutId id="2147483679" r:id="rId12"/>
    <p:sldLayoutId id="2147483667" r:id="rId13"/>
    <p:sldLayoutId id="2147483680" r:id="rId14"/>
    <p:sldLayoutId id="2147483666" r:id="rId15"/>
    <p:sldLayoutId id="2147483665" r:id="rId16"/>
    <p:sldLayoutId id="2147483664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 cap="all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sz="2000" kern="1200">
          <a:solidFill>
            <a:srgbClr val="0F496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kern="1200">
          <a:solidFill>
            <a:srgbClr val="0F496F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sz="1600" kern="1200">
          <a:solidFill>
            <a:srgbClr val="0F496F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sz="1400" kern="1200">
          <a:solidFill>
            <a:srgbClr val="0F496F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sz="1400" kern="1200">
          <a:solidFill>
            <a:srgbClr val="0F496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7" Target="../media/image30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9.jpeg" Type="http://schemas.openxmlformats.org/officeDocument/2006/relationships/image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52.jpeg" Type="http://schemas.openxmlformats.org/officeDocument/2006/relationships/image"/><Relationship Id="rId2" Target="../media/image5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3.jpeg" Type="http://schemas.openxmlformats.org/officeDocument/2006/relationships/image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 bwMode="auto">
          <a:xfrm>
            <a:off x="890588" y="261938"/>
            <a:ext cx="10558462" cy="10382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b="1" cap="none" smtClean="0">
                <a:ln>
                  <a:noFill/>
                </a:ln>
                <a:solidFill>
                  <a:srgbClr val="FF0000"/>
                </a:solidFill>
              </a:rPr>
              <a:t>МЫ ВЫБИРАЕМ ЗОЖ-ЗДОРОВЫЙ ОБРАЗ ЖИЗНИ!</a:t>
            </a:r>
          </a:p>
        </p:txBody>
      </p:sp>
      <p:pic>
        <p:nvPicPr>
          <p:cNvPr id="20482" name="Picture 2" descr="https://catherineasquithgallery.com/uploads/posts/2021-02/1613682226_46-p-fon-dlya-prezentatsii-zozh-dlya-detei-4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67538" y="1836738"/>
            <a:ext cx="4411662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7197725" y="4868863"/>
            <a:ext cx="473075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Город Ярославль </a:t>
            </a:r>
          </a:p>
          <a:p>
            <a:pPr algn="ctr"/>
            <a:r>
              <a:rPr 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МДОУ «Детский сад №214»</a:t>
            </a:r>
            <a:endParaRPr lang="ru-RU" sz="10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группа</a:t>
            </a:r>
            <a:endParaRPr lang="ru-RU" sz="10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 Степанова С.В.</a:t>
            </a:r>
            <a:endParaRPr lang="ru-RU" sz="10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Объект 2"/>
          <p:cNvSpPr>
            <a:spLocks/>
          </p:cNvSpPr>
          <p:nvPr/>
        </p:nvSpPr>
        <p:spPr bwMode="auto">
          <a:xfrm>
            <a:off x="776288" y="1620838"/>
            <a:ext cx="5372100" cy="45339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itchFamily="18" charset="2"/>
              <a:buNone/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Актуальность проекта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: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itchFamily="18" charset="2"/>
              <a:buChar char=""/>
            </a:pPr>
            <a:r>
              <a:rPr lang="ru-RU" sz="2000">
                <a:solidFill>
                  <a:srgbClr val="0F496F"/>
                </a:solidFill>
                <a:latin typeface="Times New Roman" pitchFamily="18" charset="0"/>
              </a:rPr>
              <a:t>Самой актуальной на сегодняшний день является укрепление здоровья детей. Из года в год увеличивается количество детей не только с врождёнными заболеваниями, но и с приобретёнными в процессе жизни дефектами здоровья.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itchFamily="18" charset="2"/>
              <a:buChar char=""/>
            </a:pPr>
            <a:r>
              <a:rPr lang="ru-RU" sz="2000">
                <a:solidFill>
                  <a:srgbClr val="0F496F"/>
                </a:solidFill>
                <a:latin typeface="Times New Roman" pitchFamily="18" charset="0"/>
              </a:rPr>
              <a:t>В связи с этим разработан проект «Мы  выбираем ЗОЖ», девизом которого является  «Я здоровье сберегу – сам себе я помогу!»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3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«Без витаминов жить нельзя – они надёжные друзья»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1746" name="Объект 4"/>
          <p:cNvSpPr>
            <a:spLocks noGrp="1"/>
          </p:cNvSpPr>
          <p:nvPr>
            <p:ph idx="1"/>
          </p:nvPr>
        </p:nvSpPr>
        <p:spPr>
          <a:xfrm>
            <a:off x="838200" y="979488"/>
            <a:ext cx="10515600" cy="5197475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2400" i="1" smtClean="0">
                <a:solidFill>
                  <a:srgbClr val="FF0000"/>
                </a:solidFill>
              </a:rPr>
              <a:t>   </a:t>
            </a:r>
            <a:r>
              <a:rPr lang="ru-RU" sz="2400" b="1" smtClean="0">
                <a:solidFill>
                  <a:srgbClr val="FF0000"/>
                </a:solidFill>
              </a:rPr>
              <a:t>Цель:</a:t>
            </a:r>
            <a:r>
              <a:rPr lang="ru-RU" sz="2400" smtClean="0"/>
              <a:t> </a:t>
            </a:r>
            <a:r>
              <a:rPr lang="ru-RU" sz="2400" b="1" smtClean="0"/>
              <a:t>Помочь детям понять, что здоровье человека зависит от правильного питания, объяснить, что еда должна быть не только вкусной, но и полезной.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   Задачи:</a:t>
            </a:r>
          </a:p>
          <a:p>
            <a:pPr eaLnBrk="1" hangingPunct="1"/>
            <a:r>
              <a:rPr lang="ru-RU" sz="2400" b="1" smtClean="0"/>
              <a:t>Сформировать у детей понятие о правильном питании, как одном из важных факторов в сохранении здоровья.</a:t>
            </a:r>
          </a:p>
          <a:p>
            <a:pPr eaLnBrk="1" hangingPunct="1"/>
            <a:r>
              <a:rPr lang="ru-RU" sz="2400" b="1" smtClean="0"/>
              <a:t>Сформировать знания о полезных и вредных продуктах.</a:t>
            </a:r>
          </a:p>
          <a:p>
            <a:pPr eaLnBrk="1" hangingPunct="1"/>
            <a:r>
              <a:rPr lang="ru-RU" sz="2400" b="1" smtClean="0"/>
              <a:t>Обучить детей культуре питания.</a:t>
            </a:r>
          </a:p>
          <a:p>
            <a:pPr eaLnBrk="1" hangingPunct="1"/>
            <a:r>
              <a:rPr lang="ru-RU" sz="2400" b="1" smtClean="0"/>
              <a:t>Развивать познавательную деятельность, творческие способности.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uzlovaya23.russia-sad.ru/upload/photo/09-10-20/323_14_10_44_8eg0-3.jpg" id="32769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6038" y="352425"/>
            <a:ext cx="404336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988" y="614363"/>
            <a:ext cx="3038475" cy="252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Рисунок 5"/>
          <p:cNvPicPr>
            <a:picLocks noChangeAspect="1"/>
          </p:cNvPicPr>
          <p:nvPr/>
        </p:nvPicPr>
        <p:blipFill>
          <a:blip r:embed="rId4"/>
          <a:srcRect b="8" r="60207"/>
          <a:stretch>
            <a:fillRect/>
          </a:stretch>
        </p:blipFill>
        <p:spPr bwMode="auto">
          <a:xfrm>
            <a:off x="511175" y="3467100"/>
            <a:ext cx="2014538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32338" y="3667125"/>
            <a:ext cx="3897312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15288" y="588963"/>
            <a:ext cx="3744912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Рисунок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696325" y="3451225"/>
            <a:ext cx="3028950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Рисунок 5"/>
          <p:cNvPicPr>
            <a:picLocks noChangeAspect="1"/>
          </p:cNvPicPr>
          <p:nvPr/>
        </p:nvPicPr>
        <p:blipFill>
          <a:blip r:embed="rId4"/>
          <a:srcRect b="8" l="57057" t="10005"/>
          <a:stretch>
            <a:fillRect/>
          </a:stretch>
        </p:blipFill>
        <p:spPr bwMode="auto">
          <a:xfrm>
            <a:off x="2598738" y="3448050"/>
            <a:ext cx="2173287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41288"/>
            <a:ext cx="10837862" cy="7445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Выращиваем витамины на окошке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3794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325" y="879475"/>
            <a:ext cx="2252663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0425" y="1012825"/>
            <a:ext cx="2252663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88375" y="1012825"/>
            <a:ext cx="2243138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1463" y="3646488"/>
            <a:ext cx="3883025" cy="29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35713" y="3452813"/>
            <a:ext cx="3968750" cy="297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4841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b="1" cap="none" smtClean="0">
                <a:ln>
                  <a:noFill/>
                </a:ln>
                <a:solidFill>
                  <a:srgbClr val="FF0000"/>
                </a:solidFill>
              </a:rPr>
              <a:t>«ЧИСТОТА – ЗАЛОГ ЗДОРОВЬЯ»</a:t>
            </a:r>
            <a:r>
              <a:rPr lang="ru-RU" sz="3200" b="1" cap="none" smtClean="0">
                <a:ln>
                  <a:noFill/>
                </a:ln>
              </a:rPr>
              <a:t> </a:t>
            </a:r>
            <a:endParaRPr lang="ru-RU" sz="3200" cap="none" smtClean="0">
              <a:ln>
                <a:noFill/>
              </a:ln>
            </a:endParaRPr>
          </a:p>
        </p:txBody>
      </p:sp>
      <p:sp>
        <p:nvSpPr>
          <p:cNvPr id="34818" name="Объект 2"/>
          <p:cNvSpPr>
            <a:spLocks noGrp="1"/>
          </p:cNvSpPr>
          <p:nvPr>
            <p:ph idx="1"/>
          </p:nvPr>
        </p:nvSpPr>
        <p:spPr>
          <a:xfrm>
            <a:off x="838200" y="979488"/>
            <a:ext cx="10515600" cy="5197475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3200" b="1" smtClean="0">
                <a:solidFill>
                  <a:srgbClr val="FF0000"/>
                </a:solidFill>
              </a:rPr>
              <a:t>Цель:</a:t>
            </a:r>
            <a:r>
              <a:rPr lang="ru-RU" sz="3200" b="1" smtClean="0"/>
              <a:t> </a:t>
            </a:r>
            <a:r>
              <a:rPr lang="ru-RU" sz="3200" smtClean="0"/>
              <a:t>формирование культурно- личностной гигиены навыков у детей старшего дошкольного возраста.</a:t>
            </a:r>
            <a:r>
              <a:rPr lang="ru-RU" smtClean="0"/>
              <a:t> </a:t>
            </a:r>
            <a:r>
              <a:rPr lang="ru-RU" sz="3200" smtClean="0"/>
              <a:t> 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3200" b="1" smtClean="0">
                <a:solidFill>
                  <a:srgbClr val="FF0000"/>
                </a:solidFill>
              </a:rPr>
              <a:t>Задачи</a:t>
            </a:r>
            <a:r>
              <a:rPr lang="ru-RU" sz="3200" smtClean="0">
                <a:solidFill>
                  <a:srgbClr val="FF0000"/>
                </a:solidFill>
              </a:rPr>
              <a:t>:</a:t>
            </a:r>
            <a:r>
              <a:rPr lang="ru-RU" sz="3200" smtClean="0"/>
              <a:t> Расширить знание детей о культурно- личностной гигиенических навыках. Дать детям сведения, необходимые для укрепления здоровья.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IMG_16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038" y="554038"/>
            <a:ext cx="3387725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6" descr="JoDA2WFv1i7a_1200x0_AybP2us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2225" y="542925"/>
            <a:ext cx="45339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7" descr="IMG_16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9463" y="2981325"/>
            <a:ext cx="3306762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8" descr="IMG_165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40150" y="4092575"/>
            <a:ext cx="3355975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9" descr="IMG_165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18525" y="592138"/>
            <a:ext cx="2795588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10" descr="IMG_163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51763" y="3643313"/>
            <a:ext cx="2363787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IMG_24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838" y="290513"/>
            <a:ext cx="4935537" cy="370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5" descr="IMG_24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3" y="3679825"/>
            <a:ext cx="3794125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6" descr="IMG_249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37400" y="327025"/>
            <a:ext cx="4783138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7" descr="IMG_249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56525" y="3573463"/>
            <a:ext cx="3741738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8" descr="IMG_25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02125" y="2136775"/>
            <a:ext cx="3794125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3" descr="IMG_24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0225" y="3556000"/>
            <a:ext cx="302418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4" descr="IMG_24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05875" y="349250"/>
            <a:ext cx="302418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5" descr="IMG_24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659188"/>
            <a:ext cx="30353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07450" y="3719513"/>
            <a:ext cx="30337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2" descr="IMG_245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2413" y="377825"/>
            <a:ext cx="302260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WordArt 6"/>
          <p:cNvSpPr>
            <a:spLocks noChangeArrowheads="1" noChangeShapeType="1" noTextEdit="1"/>
          </p:cNvSpPr>
          <p:nvPr/>
        </p:nvSpPr>
        <p:spPr bwMode="auto">
          <a:xfrm>
            <a:off x="3573463" y="417513"/>
            <a:ext cx="4733925" cy="5238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Спортивный праздник</a:t>
            </a:r>
          </a:p>
        </p:txBody>
      </p:sp>
      <p:sp>
        <p:nvSpPr>
          <p:cNvPr id="37895" name="WordArt 7"/>
          <p:cNvSpPr>
            <a:spLocks noChangeArrowheads="1" noChangeShapeType="1" noTextEdit="1"/>
          </p:cNvSpPr>
          <p:nvPr/>
        </p:nvSpPr>
        <p:spPr bwMode="auto">
          <a:xfrm>
            <a:off x="3627438" y="1155700"/>
            <a:ext cx="5030787" cy="12001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89468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"Быть здоровым - </a:t>
            </a:r>
          </a:p>
          <a:p>
            <a:pPr algn="ctr"/>
            <a:r>
              <a:rPr lang="ru-RU" sz="2800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значит быть счастливым!"</a:t>
            </a:r>
          </a:p>
        </p:txBody>
      </p:sp>
      <p:sp>
        <p:nvSpPr>
          <p:cNvPr id="37896" name="WordArt 10"/>
          <p:cNvSpPr>
            <a:spLocks noChangeArrowheads="1" noChangeShapeType="1" noTextEdit="1"/>
          </p:cNvSpPr>
          <p:nvPr/>
        </p:nvSpPr>
        <p:spPr bwMode="auto">
          <a:xfrm>
            <a:off x="4584700" y="1863725"/>
            <a:ext cx="2800350" cy="7715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МДОУ "Детский сад № 214"</a:t>
            </a:r>
          </a:p>
          <a:p>
            <a:pPr algn="ctr"/>
            <a:r>
              <a:rPr lang="ru-RU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Средняя группа</a:t>
            </a:r>
          </a:p>
        </p:txBody>
      </p:sp>
      <p:sp>
        <p:nvSpPr>
          <p:cNvPr id="37897" name="WordArt 11"/>
          <p:cNvSpPr>
            <a:spLocks noChangeArrowheads="1" noChangeShapeType="1" noTextEdit="1"/>
          </p:cNvSpPr>
          <p:nvPr/>
        </p:nvSpPr>
        <p:spPr bwMode="auto">
          <a:xfrm>
            <a:off x="4554538" y="2884488"/>
            <a:ext cx="2714625" cy="514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и </a:t>
            </a:r>
          </a:p>
          <a:p>
            <a:pPr algn="ctr"/>
            <a:r>
              <a:rPr lang="ru-RU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Детская библиотека № 2.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050" y="260350"/>
            <a:ext cx="333216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4050" y="260350"/>
            <a:ext cx="339725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01050" y="260350"/>
            <a:ext cx="31623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46338" y="3429000"/>
            <a:ext cx="29527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6" descr="IMG_246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8588" y="3429000"/>
            <a:ext cx="29527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9300" y="3068638"/>
            <a:ext cx="280670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3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0038" y="1916113"/>
            <a:ext cx="3101975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4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88" y="2133600"/>
            <a:ext cx="3046412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5"/>
          <p:cNvPicPr preferRelativeResize="0"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64050" y="404813"/>
            <a:ext cx="2798763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WordArt 6"/>
          <p:cNvSpPr>
            <a:spLocks noChangeArrowheads="1" noChangeShapeType="1" noTextEdit="1"/>
          </p:cNvSpPr>
          <p:nvPr/>
        </p:nvSpPr>
        <p:spPr bwMode="auto">
          <a:xfrm>
            <a:off x="1487488" y="6165850"/>
            <a:ext cx="9410700" cy="5238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Веселимся, играем, обучаемся!!!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ъект 2"/>
          <p:cNvSpPr>
            <a:spLocks noGrp="1"/>
          </p:cNvSpPr>
          <p:nvPr>
            <p:ph idx="1"/>
          </p:nvPr>
        </p:nvSpPr>
        <p:spPr>
          <a:xfrm>
            <a:off x="838200" y="284163"/>
            <a:ext cx="10515600" cy="4252912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3200" b="1" smtClean="0">
                <a:solidFill>
                  <a:srgbClr val="FF0000"/>
                </a:solidFill>
              </a:rPr>
              <a:t>    Работа с родителями:</a:t>
            </a:r>
            <a:endParaRPr lang="ru-RU" sz="3200" smtClean="0">
              <a:solidFill>
                <a:srgbClr val="FF0000"/>
              </a:solidFill>
            </a:endParaRPr>
          </a:p>
          <a:p>
            <a:pPr eaLnBrk="1" hangingPunct="1"/>
            <a:r>
              <a:rPr lang="ru-RU" sz="3200" smtClean="0"/>
              <a:t>1. </a:t>
            </a:r>
            <a:r>
              <a:rPr lang="ru-RU" sz="3200" smtClean="0">
                <a:latin typeface="Times New Roman" pitchFamily="18" charset="0"/>
              </a:rPr>
              <a:t>Знакомство с мероприятиями проекта, включение родителей в ход проекта.</a:t>
            </a:r>
          </a:p>
          <a:p>
            <a:pPr eaLnBrk="1" hangingPunct="1"/>
            <a:r>
              <a:rPr lang="ru-RU" sz="3200" smtClean="0">
                <a:latin typeface="Times New Roman" pitchFamily="18" charset="0"/>
              </a:rPr>
              <a:t>2. Конкурс рисунков «ЗОЖ»</a:t>
            </a:r>
          </a:p>
          <a:p>
            <a:pPr eaLnBrk="1" hangingPunct="1"/>
            <a:r>
              <a:rPr lang="ru-RU" sz="3200" smtClean="0">
                <a:latin typeface="Times New Roman" pitchFamily="18" charset="0"/>
              </a:rPr>
              <a:t>3. Консультация «Закаляемся правильно»;</a:t>
            </a:r>
          </a:p>
          <a:p>
            <a:pPr eaLnBrk="1" hangingPunct="1"/>
            <a:r>
              <a:rPr lang="ru-RU" sz="3200" smtClean="0">
                <a:latin typeface="Times New Roman" pitchFamily="18" charset="0"/>
              </a:rPr>
              <a:t>4. Консультация «Безобидные сладости».</a:t>
            </a:r>
          </a:p>
        </p:txBody>
      </p:sp>
      <p:pic>
        <p:nvPicPr>
          <p:cNvPr id="40962" name="Picture 5" descr="IMG_17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6425" y="4244975"/>
            <a:ext cx="5894388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2"/>
          <p:cNvSpPr>
            <a:spLocks noGrp="1"/>
          </p:cNvSpPr>
          <p:nvPr>
            <p:ph idx="1"/>
          </p:nvPr>
        </p:nvSpPr>
        <p:spPr>
          <a:xfrm>
            <a:off x="639763" y="2308225"/>
            <a:ext cx="11004550" cy="4221163"/>
          </a:xfrm>
          <a:solidFill>
            <a:schemeClr val="tx2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Задачи проекта:</a:t>
            </a:r>
            <a:endParaRPr lang="ru-RU" sz="32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Пропагандировать здоровый образ жизни.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Подвести к осознанию потребностей ребёнка в знаниях о себе и о своём здоровье.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Учить детей оценивать и прогнозировать своё здоровье.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Формировать навыки ухода за телом, создавать условия для закаливания, выработать стойкую привычку к самомассажу;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Рассказать детям о витаминах и полезных продуктах;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Знакомить детей с возможными травмирующими ситуациями. Учить некоторым правилам оказания первой медицинской помощи в случае травм (ушиб, порез, ссадина, вызов скорой помощи).</a:t>
            </a:r>
          </a:p>
        </p:txBody>
      </p:sp>
      <p:sp>
        <p:nvSpPr>
          <p:cNvPr id="21506" name="Объект 2"/>
          <p:cNvSpPr>
            <a:spLocks/>
          </p:cNvSpPr>
          <p:nvPr/>
        </p:nvSpPr>
        <p:spPr bwMode="auto">
          <a:xfrm>
            <a:off x="593725" y="465138"/>
            <a:ext cx="11018838" cy="14287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85750" indent="-285750"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itchFamily="18" charset="2"/>
              <a:buNone/>
            </a:pPr>
            <a:r>
              <a:rPr lang="ru-RU" sz="3200" b="1">
                <a:solidFill>
                  <a:srgbClr val="FF0000"/>
                </a:solidFill>
              </a:rPr>
              <a:t>   </a:t>
            </a:r>
            <a:r>
              <a:rPr lang="ru-RU" sz="3200" b="1">
                <a:solidFill>
                  <a:srgbClr val="FF0000"/>
                </a:solidFill>
                <a:latin typeface="Century Gothic" pitchFamily="34" charset="0"/>
              </a:rPr>
              <a:t>Цель проекта:</a:t>
            </a:r>
            <a:r>
              <a:rPr lang="ru-RU" sz="3200">
                <a:solidFill>
                  <a:srgbClr val="FF0000"/>
                </a:solidFill>
                <a:latin typeface="Century Gothic" pitchFamily="34" charset="0"/>
              </a:rPr>
              <a:t> </a:t>
            </a:r>
          </a:p>
          <a:p>
            <a:pPr marL="285750" indent="-285750" defTabSz="4572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itchFamily="18" charset="2"/>
              <a:buNone/>
            </a:pPr>
            <a:r>
              <a:rPr lang="ru-RU">
                <a:solidFill>
                  <a:srgbClr val="0F496F"/>
                </a:solidFill>
              </a:rPr>
              <a:t>    </a:t>
            </a:r>
            <a:r>
              <a:rPr lang="ru-RU" sz="2000">
                <a:solidFill>
                  <a:srgbClr val="0F496F"/>
                </a:solidFill>
                <a:latin typeface="Century Gothic" pitchFamily="34" charset="0"/>
              </a:rPr>
              <a:t>Формировать представление у дошкольников о здоровом образе жизни, умение заботиться о своём здоровье.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6" descr="IMG_17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4338" y="236538"/>
            <a:ext cx="58039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0038" y="3705225"/>
            <a:ext cx="3967162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175" y="3697288"/>
            <a:ext cx="4230688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ъект 2"/>
          <p:cNvSpPr>
            <a:spLocks noGrp="1"/>
          </p:cNvSpPr>
          <p:nvPr>
            <p:ph idx="1"/>
          </p:nvPr>
        </p:nvSpPr>
        <p:spPr>
          <a:xfrm>
            <a:off x="684213" y="685800"/>
            <a:ext cx="10434637" cy="5286375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2800" smtClean="0">
                <a:solidFill>
                  <a:srgbClr val="FF0000"/>
                </a:solidFill>
              </a:rPr>
              <a:t>    Выводы:</a:t>
            </a:r>
          </a:p>
          <a:p>
            <a:pPr eaLnBrk="1" hangingPunct="1"/>
            <a:r>
              <a:rPr lang="ru-RU" sz="2800" smtClean="0"/>
              <a:t> Погружение детей в тему ЗОЖ даёт им возможность глубоко осознать, прочувствовать то, что до них хочет донести педагог;</a:t>
            </a:r>
          </a:p>
          <a:p>
            <a:pPr eaLnBrk="1" hangingPunct="1"/>
            <a:r>
              <a:rPr lang="ru-RU" sz="2800" smtClean="0"/>
              <a:t>Работа в данном направлении будет интересна не только педагогам, но и родителям, так как они будут вовлечены в воспитательно - образовательный процесс, что позволит им сделать правильный выбор в развитии и сохранении здоровья своего ребёнка.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ъект 2"/>
          <p:cNvSpPr>
            <a:spLocks noGrp="1"/>
          </p:cNvSpPr>
          <p:nvPr>
            <p:ph idx="1"/>
          </p:nvPr>
        </p:nvSpPr>
        <p:spPr>
          <a:xfrm>
            <a:off x="188913" y="244475"/>
            <a:ext cx="12003087" cy="65166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Литература для детей: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u="sng" smtClean="0">
                <a:solidFill>
                  <a:schemeClr val="bg1"/>
                </a:solidFill>
              </a:rPr>
              <a:t>Авдеенко К</a:t>
            </a:r>
            <a:r>
              <a:rPr lang="ru-RU" sz="1800" b="1" smtClean="0">
                <a:solidFill>
                  <a:schemeClr val="bg1"/>
                </a:solidFill>
              </a:rPr>
              <a:t>.</a:t>
            </a:r>
            <a:r>
              <a:rPr lang="ru-RU" sz="1600" b="1" smtClean="0">
                <a:solidFill>
                  <a:schemeClr val="bg1"/>
                </a:solidFill>
              </a:rPr>
              <a:t> «Помидор», «О здоровье».                                       </a:t>
            </a:r>
            <a:r>
              <a:rPr lang="ru-RU" sz="1800" b="1" u="sng" smtClean="0">
                <a:solidFill>
                  <a:schemeClr val="bg1"/>
                </a:solidFill>
              </a:rPr>
              <a:t>Анпилов А.</a:t>
            </a:r>
            <a:r>
              <a:rPr lang="ru-RU" sz="1600" b="1" smtClean="0">
                <a:solidFill>
                  <a:schemeClr val="bg1"/>
                </a:solidFill>
              </a:rPr>
              <a:t> «Зубки заболели».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u="sng" smtClean="0">
                <a:solidFill>
                  <a:schemeClr val="bg1"/>
                </a:solidFill>
              </a:rPr>
              <a:t>Барто А.</a:t>
            </a:r>
            <a:r>
              <a:rPr lang="ru-RU" sz="1600" b="1" smtClean="0">
                <a:solidFill>
                  <a:schemeClr val="bg1"/>
                </a:solidFill>
              </a:rPr>
              <a:t> "Прогулка", "Грипп", "Прививка".                                     </a:t>
            </a:r>
            <a:r>
              <a:rPr lang="ru-RU" sz="1800" b="1" u="sng" smtClean="0">
                <a:solidFill>
                  <a:schemeClr val="bg1"/>
                </a:solidFill>
              </a:rPr>
              <a:t>Благинина Е.</a:t>
            </a:r>
            <a:r>
              <a:rPr lang="ru-RU" sz="1600" b="1" smtClean="0">
                <a:solidFill>
                  <a:schemeClr val="bg1"/>
                </a:solidFill>
              </a:rPr>
              <a:t> "Прогулка".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u="sng" smtClean="0">
                <a:solidFill>
                  <a:schemeClr val="bg1"/>
                </a:solidFill>
              </a:rPr>
              <a:t>Витковская М</a:t>
            </a:r>
            <a:r>
              <a:rPr lang="ru-RU" sz="1600" b="1" u="sng" smtClean="0">
                <a:solidFill>
                  <a:schemeClr val="bg1"/>
                </a:solidFill>
              </a:rPr>
              <a:t>.</a:t>
            </a:r>
            <a:r>
              <a:rPr lang="ru-RU" sz="1600" b="1" smtClean="0">
                <a:solidFill>
                  <a:schemeClr val="bg1"/>
                </a:solidFill>
              </a:rPr>
              <a:t> "О том, как мальчуган здоровье закалял".       </a:t>
            </a:r>
            <a:r>
              <a:rPr lang="ru-RU" sz="1800" b="1" u="sng" smtClean="0">
                <a:solidFill>
                  <a:schemeClr val="bg1"/>
                </a:solidFill>
              </a:rPr>
              <a:t>Грозовский М</a:t>
            </a:r>
            <a:r>
              <a:rPr lang="ru-RU" sz="1600" b="1" smtClean="0">
                <a:solidFill>
                  <a:schemeClr val="bg1"/>
                </a:solidFill>
              </a:rPr>
              <a:t> «Распорядок дня».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u="sng" smtClean="0">
                <a:solidFill>
                  <a:schemeClr val="bg1"/>
                </a:solidFill>
              </a:rPr>
              <a:t>Жаброва Е</a:t>
            </a:r>
            <a:r>
              <a:rPr lang="ru-RU" sz="1800" b="1" smtClean="0">
                <a:solidFill>
                  <a:schemeClr val="bg1"/>
                </a:solidFill>
              </a:rPr>
              <a:t>.</a:t>
            </a:r>
            <a:r>
              <a:rPr lang="ru-RU" sz="1600" b="1" smtClean="0">
                <a:solidFill>
                  <a:schemeClr val="bg1"/>
                </a:solidFill>
              </a:rPr>
              <a:t> «Будь спортивным и здоровым».                             </a:t>
            </a:r>
            <a:r>
              <a:rPr lang="ru-RU" sz="1800" b="1" u="sng" smtClean="0">
                <a:solidFill>
                  <a:schemeClr val="bg1"/>
                </a:solidFill>
              </a:rPr>
              <a:t>Зайцев Г.</a:t>
            </a:r>
            <a:r>
              <a:rPr lang="ru-RU" sz="1600" b="1" smtClean="0">
                <a:solidFill>
                  <a:schemeClr val="bg1"/>
                </a:solidFill>
              </a:rPr>
              <a:t> «Дружи с водой», «Уроки Мойдодыра».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u="sng" smtClean="0">
                <a:solidFill>
                  <a:schemeClr val="bg1"/>
                </a:solidFill>
              </a:rPr>
              <a:t>Кан Е</a:t>
            </a:r>
            <a:r>
              <a:rPr lang="ru-RU" sz="1600" b="1" smtClean="0">
                <a:solidFill>
                  <a:schemeClr val="bg1"/>
                </a:solidFill>
              </a:rPr>
              <a:t>. "Наша зарядка".                                                                      </a:t>
            </a:r>
            <a:r>
              <a:rPr lang="ru-RU" sz="1800" b="1" u="sng" smtClean="0">
                <a:solidFill>
                  <a:schemeClr val="bg1"/>
                </a:solidFill>
              </a:rPr>
              <a:t>Карганова Е</a:t>
            </a:r>
            <a:r>
              <a:rPr lang="ru-RU" sz="1800" b="1" smtClean="0">
                <a:solidFill>
                  <a:schemeClr val="bg1"/>
                </a:solidFill>
              </a:rPr>
              <a:t>.</a:t>
            </a:r>
            <a:r>
              <a:rPr lang="ru-RU" sz="1600" b="1" smtClean="0">
                <a:solidFill>
                  <a:schemeClr val="bg1"/>
                </a:solidFill>
              </a:rPr>
              <a:t> «Наоборот».</a:t>
            </a:r>
            <a:r>
              <a:rPr lang="ru-RU" sz="1200" b="1" smtClean="0">
                <a:solidFill>
                  <a:schemeClr val="bg1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u="sng" smtClean="0">
                <a:solidFill>
                  <a:schemeClr val="bg1"/>
                </a:solidFill>
              </a:rPr>
              <a:t>Лубянко Н.</a:t>
            </a:r>
            <a:r>
              <a:rPr lang="ru-RU" sz="1600" b="1" smtClean="0">
                <a:solidFill>
                  <a:schemeClr val="bg1"/>
                </a:solidFill>
              </a:rPr>
              <a:t> «Гимнастика».</a:t>
            </a:r>
            <a:r>
              <a:rPr lang="ru-RU" sz="1600" smtClean="0">
                <a:solidFill>
                  <a:schemeClr val="bg1"/>
                </a:solidFill>
              </a:rPr>
              <a:t>                                                                 </a:t>
            </a:r>
            <a:r>
              <a:rPr lang="ru-RU" sz="1800" b="1" u="sng" smtClean="0">
                <a:solidFill>
                  <a:schemeClr val="bg1"/>
                </a:solidFill>
              </a:rPr>
              <a:t>Михалков С.</a:t>
            </a:r>
            <a:r>
              <a:rPr lang="ru-RU" sz="1600" b="1" smtClean="0">
                <a:solidFill>
                  <a:schemeClr val="bg1"/>
                </a:solidFill>
              </a:rPr>
              <a:t> "Про девочку, которая плохо</a:t>
            </a:r>
            <a:endParaRPr lang="ru-RU" sz="16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600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1800" b="1" u="sng" smtClean="0">
                <a:solidFill>
                  <a:schemeClr val="bg1"/>
                </a:solidFill>
              </a:rPr>
              <a:t>Найдёнова Н.</a:t>
            </a:r>
            <a:r>
              <a:rPr lang="ru-RU" sz="1600" b="1" smtClean="0">
                <a:solidFill>
                  <a:schemeClr val="bg1"/>
                </a:solidFill>
              </a:rPr>
              <a:t> "Наши полотенца".</a:t>
            </a:r>
            <a:r>
              <a:rPr lang="ru-RU" sz="1600" b="1" smtClean="0">
                <a:solidFill>
                  <a:schemeClr val="bg1"/>
                </a:solidFill>
                <a:latin typeface="Arial" charset="0"/>
              </a:rPr>
              <a:t>                                                 </a:t>
            </a:r>
            <a:r>
              <a:rPr lang="ru-RU" sz="1600" b="1" smtClean="0">
                <a:solidFill>
                  <a:schemeClr val="bg1"/>
                </a:solidFill>
              </a:rPr>
              <a:t>кушала",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smtClean="0">
                <a:solidFill>
                  <a:schemeClr val="bg1"/>
                </a:solidFill>
              </a:rPr>
              <a:t>«</a:t>
            </a:r>
            <a:r>
              <a:rPr lang="ru-RU" sz="1600" b="1" smtClean="0">
                <a:solidFill>
                  <a:schemeClr val="bg1"/>
                </a:solidFill>
              </a:rPr>
              <a:t>Прививка", "Про мимозу",   "Не спать", "Прогулка", </a:t>
            </a:r>
            <a:r>
              <a:rPr lang="ru-RU" sz="1600" b="1" smtClean="0">
                <a:solidFill>
                  <a:schemeClr val="bg1"/>
                </a:solidFill>
                <a:latin typeface="Arial" charset="0"/>
              </a:rPr>
              <a:t>                    </a:t>
            </a:r>
            <a:r>
              <a:rPr lang="ru-RU" sz="1800" b="1" u="sng" smtClean="0">
                <a:solidFill>
                  <a:schemeClr val="bg1"/>
                </a:solidFill>
              </a:rPr>
              <a:t>Остер Г.</a:t>
            </a:r>
            <a:r>
              <a:rPr lang="ru-RU" sz="1600" b="1" smtClean="0">
                <a:solidFill>
                  <a:schemeClr val="bg1"/>
                </a:solidFill>
              </a:rPr>
              <a:t> «Петька – микроб».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smtClean="0">
                <a:solidFill>
                  <a:schemeClr val="bg1"/>
                </a:solidFill>
              </a:rPr>
              <a:t>«</a:t>
            </a:r>
            <a:r>
              <a:rPr lang="ru-RU" sz="1600" b="1" smtClean="0">
                <a:solidFill>
                  <a:schemeClr val="bg1"/>
                </a:solidFill>
              </a:rPr>
              <a:t>У меня опять 36, 5», «Чудесные таблетки», «Овощи», </a:t>
            </a:r>
            <a:r>
              <a:rPr lang="ru-RU" sz="1600" b="1" smtClean="0">
                <a:solidFill>
                  <a:schemeClr val="bg1"/>
                </a:solidFill>
                <a:latin typeface="Arial" charset="0"/>
              </a:rPr>
              <a:t>               </a:t>
            </a:r>
            <a:r>
              <a:rPr lang="ru-RU" sz="1800" b="1" u="sng" smtClean="0">
                <a:solidFill>
                  <a:schemeClr val="bg1"/>
                </a:solidFill>
              </a:rPr>
              <a:t>Суслов В</a:t>
            </a:r>
            <a:r>
              <a:rPr lang="ru-RU" sz="1800" b="1" smtClean="0">
                <a:solidFill>
                  <a:schemeClr val="bg1"/>
                </a:solidFill>
              </a:rPr>
              <a:t>. </a:t>
            </a:r>
            <a:r>
              <a:rPr lang="ru-RU" sz="1600" b="1" smtClean="0">
                <a:solidFill>
                  <a:schemeClr val="bg1"/>
                </a:solidFill>
              </a:rPr>
              <a:t>"Про Юру и физкультуру".</a:t>
            </a:r>
            <a:endParaRPr lang="ru-RU" sz="16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smtClean="0">
                <a:solidFill>
                  <a:schemeClr val="bg1"/>
                </a:solidFill>
              </a:rPr>
              <a:t>«</a:t>
            </a:r>
            <a:r>
              <a:rPr lang="ru-RU" sz="1600" b="1" smtClean="0">
                <a:solidFill>
                  <a:schemeClr val="bg1"/>
                </a:solidFill>
              </a:rPr>
              <a:t>Грипп». </a:t>
            </a:r>
            <a:r>
              <a:rPr lang="ru-RU" sz="1600" b="1" smtClean="0">
                <a:solidFill>
                  <a:schemeClr val="bg1"/>
                </a:solidFill>
                <a:latin typeface="Arial" charset="0"/>
              </a:rPr>
              <a:t>                                                                                                 </a:t>
            </a:r>
            <a:r>
              <a:rPr lang="ru-RU" sz="1800" b="1" u="sng" smtClean="0">
                <a:solidFill>
                  <a:schemeClr val="bg1"/>
                </a:solidFill>
              </a:rPr>
              <a:t>Чуковский К.И</a:t>
            </a:r>
            <a:r>
              <a:rPr lang="ru-RU" sz="1600" b="1" u="sng" smtClean="0">
                <a:solidFill>
                  <a:schemeClr val="bg1"/>
                </a:solidFill>
              </a:rPr>
              <a:t>.</a:t>
            </a:r>
            <a:r>
              <a:rPr lang="ru-RU" sz="1600" b="1" smtClean="0">
                <a:solidFill>
                  <a:schemeClr val="bg1"/>
                </a:solidFill>
              </a:rPr>
              <a:t> "Айболит", "Мойдодыр".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600" b="1" smtClean="0">
                <a:solidFill>
                  <a:schemeClr val="bg1"/>
                </a:solidFill>
              </a:rPr>
              <a:t>Стихи </a:t>
            </a:r>
            <a:r>
              <a:rPr lang="ru-RU" sz="1800" b="1" u="sng" smtClean="0">
                <a:solidFill>
                  <a:schemeClr val="bg1"/>
                </a:solidFill>
              </a:rPr>
              <a:t>Еремеевых М. и С</a:t>
            </a:r>
            <a:r>
              <a:rPr lang="ru-RU" sz="1600" b="1" u="sng" smtClean="0">
                <a:solidFill>
                  <a:schemeClr val="bg1"/>
                </a:solidFill>
              </a:rPr>
              <a:t>.</a:t>
            </a:r>
            <a:r>
              <a:rPr lang="ru-RU" sz="1600" b="1" smtClean="0">
                <a:solidFill>
                  <a:schemeClr val="bg1"/>
                </a:solidFill>
              </a:rPr>
              <a:t> «С чего начинается утро», </a:t>
            </a:r>
            <a:r>
              <a:rPr lang="ru-RU" sz="1600" b="1" smtClean="0">
                <a:solidFill>
                  <a:schemeClr val="bg1"/>
                </a:solidFill>
                <a:latin typeface="Arial" charset="0"/>
              </a:rPr>
              <a:t>             </a:t>
            </a:r>
            <a:r>
              <a:rPr lang="ru-RU" sz="1800" b="1" u="sng" smtClean="0">
                <a:solidFill>
                  <a:schemeClr val="bg1"/>
                </a:solidFill>
              </a:rPr>
              <a:t>Шорыгина Т.</a:t>
            </a:r>
            <a:r>
              <a:rPr lang="ru-RU" b="1" smtClean="0">
                <a:solidFill>
                  <a:schemeClr val="bg1"/>
                </a:solidFill>
              </a:rPr>
              <a:t> </a:t>
            </a:r>
            <a:r>
              <a:rPr lang="ru-RU" sz="1600" b="1" smtClean="0">
                <a:solidFill>
                  <a:schemeClr val="bg1"/>
                </a:solidFill>
              </a:rPr>
              <a:t>«Зарядка и простуда», </a:t>
            </a:r>
            <a:endParaRPr lang="ru-RU" sz="16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600" b="1" smtClean="0">
                <a:solidFill>
                  <a:schemeClr val="bg1"/>
                </a:solidFill>
              </a:rPr>
              <a:t>«Для чего нужна зарядка». «Руки мой перед едой», </a:t>
            </a:r>
            <a:r>
              <a:rPr lang="ru-RU" sz="1600" b="1" smtClean="0">
                <a:solidFill>
                  <a:schemeClr val="bg1"/>
                </a:solidFill>
                <a:latin typeface="Arial" charset="0"/>
              </a:rPr>
              <a:t>                   </a:t>
            </a:r>
            <a:r>
              <a:rPr lang="ru-RU" sz="1600" b="1" smtClean="0">
                <a:solidFill>
                  <a:schemeClr val="bg1"/>
                </a:solidFill>
              </a:rPr>
              <a:t>«Зачем соблюдать режим», «Веселый футбол». </a:t>
            </a:r>
            <a:endParaRPr lang="ru-RU" sz="16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600" b="1" smtClean="0">
                <a:solidFill>
                  <a:schemeClr val="bg1"/>
                </a:solidFill>
              </a:rPr>
              <a:t>«Водные процедуры», «Все делай вовремя дружок»,                 </a:t>
            </a:r>
            <a:r>
              <a:rPr lang="ru-RU" sz="1800" b="1" u="sng" smtClean="0">
                <a:solidFill>
                  <a:schemeClr val="bg1"/>
                </a:solidFill>
              </a:rPr>
              <a:t>Токмакова И.</a:t>
            </a:r>
            <a:r>
              <a:rPr lang="ru-RU" sz="1800" b="1" smtClean="0">
                <a:solidFill>
                  <a:schemeClr val="bg1"/>
                </a:solidFill>
              </a:rPr>
              <a:t> </a:t>
            </a:r>
            <a:r>
              <a:rPr lang="ru-RU" sz="1600" b="1" smtClean="0">
                <a:solidFill>
                  <a:schemeClr val="bg1"/>
                </a:solidFill>
              </a:rPr>
              <a:t>"Мне грустно – я лежу больной".</a:t>
            </a:r>
            <a:endParaRPr lang="ru-RU" sz="1200" b="1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600" b="1" smtClean="0">
                <a:solidFill>
                  <a:schemeClr val="bg1"/>
                </a:solidFill>
              </a:rPr>
              <a:t>«Одевайся по погоде».</a:t>
            </a:r>
            <a:r>
              <a:rPr lang="ru-RU" sz="1000" b="1" smtClean="0">
                <a:solidFill>
                  <a:schemeClr val="bg1"/>
                </a:solidFill>
              </a:rPr>
              <a:t>                                                                                                                    </a:t>
            </a:r>
            <a:r>
              <a:rPr lang="ru-RU" sz="1800" b="1" u="sng" smtClean="0">
                <a:solidFill>
                  <a:schemeClr val="bg1"/>
                </a:solidFill>
              </a:rPr>
              <a:t>Успенский Э.</a:t>
            </a:r>
            <a:r>
              <a:rPr lang="ru-RU" sz="1800" b="1" smtClean="0">
                <a:solidFill>
                  <a:schemeClr val="bg1"/>
                </a:solidFill>
              </a:rPr>
              <a:t> </a:t>
            </a:r>
            <a:r>
              <a:rPr lang="ru-RU" sz="1600" b="1" smtClean="0">
                <a:solidFill>
                  <a:schemeClr val="bg1"/>
                </a:solidFill>
              </a:rPr>
              <a:t>"Дети, которые плохо едят </a:t>
            </a:r>
            <a:r>
              <a:rPr lang="ru-RU" sz="1600" b="1" smtClean="0">
                <a:solidFill>
                  <a:schemeClr val="bg1"/>
                </a:solidFill>
                <a:latin typeface="Arial" charset="0"/>
              </a:rPr>
              <a:t>в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u="sng" smtClean="0">
                <a:solidFill>
                  <a:schemeClr val="bg1"/>
                </a:solidFill>
              </a:rPr>
              <a:t>Яковлев Ю.</a:t>
            </a:r>
            <a:r>
              <a:rPr lang="ru-RU" b="1" smtClean="0">
                <a:solidFill>
                  <a:schemeClr val="bg1"/>
                </a:solidFill>
              </a:rPr>
              <a:t> </a:t>
            </a:r>
            <a:r>
              <a:rPr lang="ru-RU" sz="1600" b="1" smtClean="0">
                <a:solidFill>
                  <a:schemeClr val="bg1"/>
                </a:solidFill>
              </a:rPr>
              <a:t>«Больной».</a:t>
            </a:r>
            <a:r>
              <a:rPr lang="ru-RU" sz="1200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1600" b="1" smtClean="0">
                <a:solidFill>
                  <a:schemeClr val="bg1"/>
                </a:solidFill>
                <a:latin typeface="Arial" charset="0"/>
              </a:rPr>
              <a:t>                                                                     </a:t>
            </a:r>
            <a:r>
              <a:rPr lang="ru-RU" sz="1600" b="1" smtClean="0">
                <a:solidFill>
                  <a:schemeClr val="bg1"/>
                </a:solidFill>
              </a:rPr>
              <a:t>детском</a:t>
            </a:r>
            <a:r>
              <a:rPr lang="ru-RU" sz="1600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1600" b="1" smtClean="0">
                <a:solidFill>
                  <a:schemeClr val="bg1"/>
                </a:solidFill>
              </a:rPr>
              <a:t>саду".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u="sng" smtClean="0">
                <a:solidFill>
                  <a:schemeClr val="bg1"/>
                </a:solidFill>
              </a:rPr>
              <a:t>Яснов М.</a:t>
            </a:r>
            <a:r>
              <a:rPr lang="ru-RU" sz="1800" b="1" smtClean="0">
                <a:solidFill>
                  <a:schemeClr val="bg1"/>
                </a:solidFill>
              </a:rPr>
              <a:t> </a:t>
            </a:r>
            <a:r>
              <a:rPr lang="ru-RU" sz="1600" b="1" smtClean="0">
                <a:solidFill>
                  <a:schemeClr val="bg1"/>
                </a:solidFill>
              </a:rPr>
              <a:t>"Я мою руки".</a:t>
            </a:r>
            <a:endParaRPr lang="ru-RU" sz="1600" b="1" smtClean="0">
              <a:solidFill>
                <a:schemeClr val="bg1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Пословицы и поговорки о здоровье.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ъект 2"/>
          <p:cNvSpPr>
            <a:spLocks noGrp="1"/>
          </p:cNvSpPr>
          <p:nvPr>
            <p:ph idx="1"/>
          </p:nvPr>
        </p:nvSpPr>
        <p:spPr>
          <a:xfrm>
            <a:off x="958850" y="203200"/>
            <a:ext cx="10277475" cy="6654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100" b="1" smtClean="0">
                <a:solidFill>
                  <a:srgbClr val="FF0000"/>
                </a:solidFill>
              </a:rPr>
              <a:t>МУЛЬТФИЛЬМЫ О СПОРТЕ И ЗДОРОВЬЕ.</a:t>
            </a:r>
            <a:endParaRPr lang="ru-RU" sz="21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«Ваше здоровье»,                                       «Здоровье начинается дома»,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«Ёжик и здоровье»,                                     «Азбука здоровья»,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«Как здоровье, братец Лис»;                   «Мойдодыр»;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«Королева Зубная щетка»,                      «Планета вредных привычек»,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«Будь здоровье»                                         «Смешарики» из цикла «Азбука здоровья»: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«Скажи микробам нет»,                         «Кому нужна зарядка»,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«Экономия времени»,                             «Личная гигиена»,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«Здорово быть здоровым»,                      «Распорядок».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«В гостях у лета»,                                        «Дедушка и внучек»,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«Квака-задавака»,                                     «Матч-реванш»,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«Метеор на ринге»,                                  «Неженка»,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«Необыкновенный матч»,                        «Олимпионики»,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«Отважные альпинисты»,                         «Приходи на каток»,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«Самоделкин спортсмен»,                    «Снежные дорожки»,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«Спортландия»,                                         «Старые знакомые»,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«Талант и поклоники»,                              «Футбольные звезды»,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900" smtClean="0">
                <a:solidFill>
                  <a:schemeClr val="bg1"/>
                </a:solidFill>
              </a:rPr>
              <a:t>«Чемпион»,                                                 «Шайбу».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ъект 2"/>
          <p:cNvSpPr>
            <a:spLocks noGrp="1"/>
          </p:cNvSpPr>
          <p:nvPr>
            <p:ph idx="1"/>
          </p:nvPr>
        </p:nvSpPr>
        <p:spPr>
          <a:xfrm>
            <a:off x="669925" y="844550"/>
            <a:ext cx="10450513" cy="48783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smtClean="0">
                <a:solidFill>
                  <a:srgbClr val="FF0000"/>
                </a:solidFill>
              </a:rPr>
              <a:t>Литература.</a:t>
            </a:r>
            <a:endParaRPr lang="ru-RU" sz="18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smtClean="0">
                <a:solidFill>
                  <a:schemeClr val="bg1"/>
                </a:solidFill>
              </a:rPr>
              <a:t>1. Алямовская В. Г. и др. Ребёнок за столом: Методическое пособие по формированию культурно-гигиенических навыков. – М.: ТЦ Сфера, 2006.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smtClean="0">
                <a:solidFill>
                  <a:schemeClr val="bg1"/>
                </a:solidFill>
              </a:rPr>
              <a:t>2. Безруких М.М., Филиппова Т.А. Разговор о правильном питании. Издательство: ОЛМА-ПРЕСС, 2005, - 72 с.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smtClean="0">
                <a:solidFill>
                  <a:schemeClr val="bg1"/>
                </a:solidFill>
              </a:rPr>
              <a:t>3. Здоровый малыш: Программа оздоровления детей в ДОУ / Под ред. З.И. Берсеневой. — М: ТЦ Сфера, 2004. — 32 с. (Серия «Библиотека руководителя ДОУ».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smtClean="0">
                <a:solidFill>
                  <a:schemeClr val="bg1"/>
                </a:solidFill>
              </a:rPr>
              <a:t>4. Безруких М. М., Филиппова Т. А., Макеева А. Г. Разговор о правильном питании. / Методическое пособие. – М.: ОЛМА-ПРЕСС, 2006.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smtClean="0">
                <a:solidFill>
                  <a:schemeClr val="bg1"/>
                </a:solidFill>
              </a:rPr>
              <a:t>5. Буянова Н. Я познаю мир: Детская энциклопедия: Медицина. – М. : АСТ, 1998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smtClean="0">
                <a:solidFill>
                  <a:schemeClr val="bg1"/>
                </a:solidFill>
              </a:rPr>
              <a:t>6. Коростелёв Н. От А до Я детям о здоровье. – М.: Медицина, 1987.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smtClean="0">
                <a:solidFill>
                  <a:schemeClr val="bg1"/>
                </a:solidFill>
              </a:rPr>
              <a:t>7. Шорыгина Т.А. Беседы о здоровье: Методическое пособие. М: ТЦ Сфера, 2004. – 64 с.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5" descr="img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1838" y="1065213"/>
            <a:ext cx="7634287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s://i.ytimg.com/vi/tF0rBH1Dt6I/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2468563" y="1357313"/>
            <a:ext cx="6889750" cy="3749675"/>
          </a:xfrm>
          <a:solidFill>
            <a:schemeClr val="tx2"/>
          </a:solidFill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Тип проекта:</a:t>
            </a:r>
            <a:r>
              <a:rPr lang="ru-RU" sz="2800" b="1" smtClean="0">
                <a:solidFill>
                  <a:srgbClr val="0A304A"/>
                </a:solidFill>
              </a:rPr>
              <a:t> познавательно</a:t>
            </a:r>
            <a:r>
              <a:rPr lang="ru-RU" sz="2800" b="1" smtClean="0">
                <a:solidFill>
                  <a:srgbClr val="0A304A"/>
                </a:solidFill>
                <a:latin typeface="Arial" charset="0"/>
              </a:rPr>
              <a:t>-</a:t>
            </a:r>
            <a:r>
              <a:rPr lang="ru-RU" sz="2800" b="1" smtClean="0">
                <a:solidFill>
                  <a:srgbClr val="0A304A"/>
                </a:solidFill>
              </a:rPr>
              <a:t>творческий, групповой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Продолжительность</a:t>
            </a:r>
            <a:r>
              <a:rPr lang="ru-RU" sz="2800" b="1" smtClean="0">
                <a:solidFill>
                  <a:srgbClr val="0A304A"/>
                </a:solidFill>
              </a:rPr>
              <a:t>: долгосрочный</a:t>
            </a:r>
            <a:endParaRPr lang="ru-RU" sz="2800" b="1" smtClean="0">
              <a:solidFill>
                <a:srgbClr val="0A304A"/>
              </a:solidFill>
              <a:latin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Участники:</a:t>
            </a:r>
            <a:r>
              <a:rPr lang="ru-RU" sz="2800" b="1" smtClean="0">
                <a:solidFill>
                  <a:srgbClr val="0A304A"/>
                </a:solidFill>
              </a:rPr>
              <a:t> дети средней группы, воспитатели, родители.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2"/>
          <p:cNvSpPr>
            <a:spLocks noGrp="1"/>
          </p:cNvSpPr>
          <p:nvPr>
            <p:ph idx="1"/>
          </p:nvPr>
        </p:nvSpPr>
        <p:spPr>
          <a:xfrm>
            <a:off x="1316038" y="182563"/>
            <a:ext cx="9769475" cy="6386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Ожидаемые результаты: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D0D0D"/>
                </a:solidFill>
              </a:rPr>
              <a:t>Знать несложные приёмы само оздоровления;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D0D0D"/>
                </a:solidFill>
              </a:rPr>
              <a:t>Иметь простейшие представления о мероприятиях, направленных на сохранение здоровья (соблюдение режима, правильное питание, чистота тела, спорт);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D0D0D"/>
                </a:solidFill>
              </a:rPr>
              <a:t>Повышение речевой активности, активизация словаря;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D0D0D"/>
                </a:solidFill>
              </a:rPr>
              <a:t>Полученный опыт позволит избежать несчастных случаев;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D0D0D"/>
                </a:solidFill>
              </a:rPr>
              <a:t>Приобретённые навыки помогут осознанно выбрать здоровый образ жизни, что позволит снизить заболеваемость детей.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D0D0D"/>
                </a:solidFill>
              </a:rPr>
              <a:t>Повысится заинтересованность родителей в ведении здорового образа жизни своего и ребёнка.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endParaRPr lang="ru-RU" sz="1900" smtClean="0"/>
          </a:p>
        </p:txBody>
      </p:sp>
      <p:sp>
        <p:nvSpPr>
          <p:cNvPr id="25602" name="AutoShape 2"/>
          <p:cNvSpPr>
            <a:spLocks noChangeAspect="1" noChangeArrowheads="1"/>
          </p:cNvSpPr>
          <p:nvPr/>
        </p:nvSpPr>
        <p:spPr bwMode="auto">
          <a:xfrm>
            <a:off x="1316038" y="1195388"/>
            <a:ext cx="955992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2"/>
          <p:cNvSpPr>
            <a:spLocks noGrp="1"/>
          </p:cNvSpPr>
          <p:nvPr>
            <p:ph idx="1"/>
          </p:nvPr>
        </p:nvSpPr>
        <p:spPr>
          <a:xfrm>
            <a:off x="352425" y="438150"/>
            <a:ext cx="11703050" cy="6315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b="1" smtClean="0">
                <a:solidFill>
                  <a:srgbClr val="C00000"/>
                </a:solidFill>
              </a:rPr>
              <a:t>Этапы реализации проекта: 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b="1" smtClean="0">
                <a:solidFill>
                  <a:srgbClr val="C00000"/>
                </a:solidFill>
              </a:rPr>
              <a:t>1-й этап </a:t>
            </a:r>
            <a:r>
              <a:rPr lang="ru-RU" sz="2200" b="1" smtClean="0">
                <a:solidFill>
                  <a:srgbClr val="0D0D0D"/>
                </a:solidFill>
              </a:rPr>
              <a:t>– подготовительный.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b="1" smtClean="0">
                <a:solidFill>
                  <a:srgbClr val="C00000"/>
                </a:solidFill>
              </a:rPr>
              <a:t>Цели: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b="1" smtClean="0">
                <a:solidFill>
                  <a:srgbClr val="0D0D0D"/>
                </a:solidFill>
              </a:rPr>
              <a:t>изучить методическую, научно - популярную и художественную литературу по</a:t>
            </a:r>
            <a:r>
              <a:rPr lang="ru-RU" sz="2200" b="1" smtClean="0">
                <a:solidFill>
                  <a:srgbClr val="0D0D0D"/>
                </a:solidFill>
                <a:latin typeface="Arial" charset="0"/>
              </a:rPr>
              <a:t> </a:t>
            </a:r>
            <a:r>
              <a:rPr lang="ru-RU" sz="2200" b="1" smtClean="0">
                <a:solidFill>
                  <a:srgbClr val="0D0D0D"/>
                </a:solidFill>
              </a:rPr>
              <a:t>теме;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b="1" smtClean="0">
                <a:solidFill>
                  <a:srgbClr val="0D0D0D"/>
                </a:solidFill>
              </a:rPr>
              <a:t>подобрать иллюстративный материал по данной теме, игрушки, атрибуты для игровой, познавательной, театрализованной деятельности;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b="1" smtClean="0">
                <a:solidFill>
                  <a:srgbClr val="0D0D0D"/>
                </a:solidFill>
              </a:rPr>
              <a:t>привлечь родителей к совместной работе с ДОУ по воспитанию культуры здоровья у детей дошкольного возраста.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b="1" smtClean="0">
                <a:solidFill>
                  <a:srgbClr val="C00000"/>
                </a:solidFill>
              </a:rPr>
              <a:t>2-й этап </a:t>
            </a:r>
            <a:r>
              <a:rPr lang="ru-RU" sz="2200" b="1" smtClean="0">
                <a:solidFill>
                  <a:srgbClr val="0D0D0D"/>
                </a:solidFill>
              </a:rPr>
              <a:t>– Основной. 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b="1" smtClean="0">
                <a:solidFill>
                  <a:srgbClr val="C00000"/>
                </a:solidFill>
              </a:rPr>
              <a:t>3-й этап </a:t>
            </a:r>
            <a:r>
              <a:rPr lang="ru-RU" sz="2200" b="1" smtClean="0">
                <a:solidFill>
                  <a:srgbClr val="0D0D0D"/>
                </a:solidFill>
              </a:rPr>
              <a:t>– заключительный.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b="1" smtClean="0">
                <a:solidFill>
                  <a:srgbClr val="0D0D0D"/>
                </a:solidFill>
              </a:rPr>
              <a:t>Итогом всей нашей работы станет: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b="1" smtClean="0">
                <a:solidFill>
                  <a:srgbClr val="0D0D0D"/>
                </a:solidFill>
                <a:latin typeface="Arial" charset="0"/>
              </a:rPr>
              <a:t>   </a:t>
            </a:r>
            <a:r>
              <a:rPr lang="ru-RU" sz="2200" b="1" smtClean="0">
                <a:solidFill>
                  <a:srgbClr val="0D0D0D"/>
                </a:solidFill>
              </a:rPr>
              <a:t>Фоторепортаж: физкультурное развлечение «Путешествие в Спортландию», коллективная работа «Полезно, Вредно», спортивный праздник «Быть здоровым – значит быть счастливым», коллективная работа «ЗОЖ»</a:t>
            </a:r>
          </a:p>
          <a:p>
            <a:pPr eaLnBrk="1" hangingPunct="1">
              <a:lnSpc>
                <a:spcPct val="90000"/>
              </a:lnSpc>
            </a:pPr>
            <a:endParaRPr lang="ru-RU" sz="1700" smtClean="0"/>
          </a:p>
          <a:p>
            <a:pPr eaLnBrk="1" hangingPunct="1">
              <a:lnSpc>
                <a:spcPct val="90000"/>
              </a:lnSpc>
            </a:pPr>
            <a:endParaRPr lang="ru-RU" sz="17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211138"/>
            <a:ext cx="10515600" cy="44926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800" b="1" cap="none" smtClean="0">
                <a:ln>
                  <a:noFill/>
                </a:ln>
                <a:solidFill>
                  <a:srgbClr val="FF0000"/>
                </a:solidFill>
              </a:rPr>
              <a:t>«ФИЗКУЛЬТУРА - ЭТО КЛАСС! ВСЕ ЗДОРОВЫЕ У НАС!»</a:t>
            </a:r>
            <a:r>
              <a:rPr lang="ru-RU" sz="2800" b="1" cap="none" smtClean="0">
                <a:ln>
                  <a:noFill/>
                </a:ln>
                <a:solidFill>
                  <a:srgbClr val="C00000"/>
                </a:solidFill>
              </a:rPr>
              <a:t> </a:t>
            </a:r>
            <a:endParaRPr lang="ru-RU" sz="2800" cap="none" smtClean="0">
              <a:ln>
                <a:noFill/>
              </a:ln>
              <a:solidFill>
                <a:srgbClr val="C00000"/>
              </a:solidFill>
            </a:endParaRPr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>
          <a:xfrm>
            <a:off x="0" y="657225"/>
            <a:ext cx="11957050" cy="6200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600" b="1" i="1" smtClean="0">
                <a:solidFill>
                  <a:srgbClr val="FF0000"/>
                </a:solidFill>
                <a:latin typeface="Times New Roman" pitchFamily="18" charset="0"/>
              </a:rPr>
              <a:t>     Цель:</a:t>
            </a:r>
            <a:r>
              <a:rPr lang="ru-RU" sz="1600" b="1" smtClean="0">
                <a:solidFill>
                  <a:srgbClr val="0D0D0D"/>
                </a:solidFill>
                <a:latin typeface="Times New Roman" pitchFamily="18" charset="0"/>
              </a:rPr>
              <a:t> </a:t>
            </a:r>
            <a:r>
              <a:rPr lang="ru-RU" sz="1600" smtClean="0">
                <a:solidFill>
                  <a:srgbClr val="0D0D0D"/>
                </a:solidFill>
                <a:latin typeface="Times New Roman" pitchFamily="18" charset="0"/>
              </a:rPr>
              <a:t>формирование физической культуры личности и способности направленного использования разнообразных средств физической культуры и спорта для сохранения и укрепления здоровья, психофизической подготовки и самоподготовки к будущей профессиональной деятельности</a:t>
            </a:r>
            <a:endParaRPr lang="ru-RU" sz="1600" b="1" smtClean="0">
              <a:solidFill>
                <a:srgbClr val="0D0D0D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600" b="1" smtClean="0">
                <a:solidFill>
                  <a:srgbClr val="0D0D0D"/>
                </a:solidFill>
                <a:latin typeface="Times New Roman" pitchFamily="18" charset="0"/>
              </a:rPr>
              <a:t>     </a:t>
            </a:r>
            <a:r>
              <a:rPr lang="ru-RU" sz="1600" b="1" smtClean="0">
                <a:solidFill>
                  <a:srgbClr val="FF0000"/>
                </a:solidFill>
                <a:latin typeface="Times New Roman" pitchFamily="18" charset="0"/>
              </a:rPr>
              <a:t>Оздоровительные задачи.</a:t>
            </a:r>
            <a:r>
              <a:rPr lang="ru-RU" sz="1600" b="1" u="sng" smtClean="0">
                <a:solidFill>
                  <a:srgbClr val="0D0D0D"/>
                </a:solidFill>
                <a:latin typeface="Times New Roman" pitchFamily="18" charset="0"/>
              </a:rPr>
              <a:t> </a:t>
            </a:r>
            <a:r>
              <a:rPr lang="ru-RU" sz="1600" smtClean="0">
                <a:solidFill>
                  <a:srgbClr val="0D0D0D"/>
                </a:solidFill>
                <a:latin typeface="Times New Roman" pitchFamily="18" charset="0"/>
              </a:rPr>
              <a:t>Дошкольный возраст характеризуется быстрым ростом и развитием, но органы и системы работают еще несовершенно, слабо развиты защитные функции организма. Дети более подвержены неблагоприятным влияниям внешней среды, у них легко возникают различные заболевания. Поэтому главной задачей физического воспитания детей этого возраста является охрана жизни и укрепление здоровья.( развитие мышечной системы, сердечно-сосудистой, дыхательной, нервной, внутренних органов)</a:t>
            </a:r>
            <a:r>
              <a:rPr lang="ru-RU" sz="1600" b="1" smtClean="0">
                <a:solidFill>
                  <a:srgbClr val="0D0D0D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600" b="1" smtClean="0">
                <a:solidFill>
                  <a:srgbClr val="FF0000"/>
                </a:solidFill>
                <a:latin typeface="Times New Roman" pitchFamily="18" charset="0"/>
              </a:rPr>
              <a:t>     Образовательные задачи.</a:t>
            </a:r>
            <a:r>
              <a:rPr lang="ru-RU" sz="1600" smtClean="0">
                <a:solidFill>
                  <a:srgbClr val="0D0D0D"/>
                </a:solidFill>
                <a:latin typeface="Times New Roman" pitchFamily="18" charset="0"/>
              </a:rPr>
              <a:t> В процессе физического воспитания   детей дошкольного   возраста   не   менее важно решать   образовательные   задачи:   формирование двигательных навыков, привитие навыков правильной осанки, навыков гигиены, освоение знаний о физическом воспитании. Благодаря пластичности нервной системы у детей двигательные навыки формируются сравнительно легко. Большинство их (ползание, ходьба, бег, ходьба на лыжах, катание на велосипеде и др.) дети используют в повседневной жизни для передвижения. У детей дошкольного возраста необходимо сформировать навыки выполнения упражнений основной гимнастики (строевые, общеразвивающие упражнения, основные движения — ходьба, бег, упражнения в равновесии, лазанье, ползание, перелезание, метание, прыжки), спортивных видов физических упражнений (ходьба на лыжах, катание на коньках, санках, велосипедах, плавание). Кроме того, следует научить детей. играть в спортивные игры (теннис, бадминтон, городки и др.), выполнять элементы спортивных игр (волейбол, баскетбол, хоккей, футбол и др. Наряду с формированием двигательных навыков у детей с первых дней жизни необходимо развивать физические качества (ловкость, быстроту, гибкость, силу, выносливость, равновесие и др.)-  воспитательные (формирование моральных и волевых качеств, содействие трудовому и эстетическому воспитанию).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600" smtClean="0">
                <a:solidFill>
                  <a:srgbClr val="0D0D0D"/>
                </a:solidFill>
                <a:latin typeface="Times New Roman" pitchFamily="18" charset="0"/>
              </a:rPr>
              <a:t>     </a:t>
            </a:r>
            <a:r>
              <a:rPr lang="ru-RU" sz="1600" b="1" smtClean="0">
                <a:solidFill>
                  <a:srgbClr val="FF0000"/>
                </a:solidFill>
                <a:latin typeface="Times New Roman" pitchFamily="18" charset="0"/>
              </a:rPr>
              <a:t>Воспитательные задачи.</a:t>
            </a:r>
            <a:r>
              <a:rPr lang="ru-RU" sz="1600" b="1" u="sng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1600" smtClean="0">
                <a:solidFill>
                  <a:srgbClr val="FF0000"/>
                </a:solidFill>
                <a:latin typeface="Times New Roman" pitchFamily="18" charset="0"/>
              </a:rPr>
              <a:t> </a:t>
            </a:r>
            <a:r>
              <a:rPr lang="ru-RU" sz="1600" smtClean="0">
                <a:solidFill>
                  <a:srgbClr val="0D0D0D"/>
                </a:solidFill>
                <a:latin typeface="Times New Roman" pitchFamily="18" charset="0"/>
              </a:rPr>
              <a:t>Необходимо   вырабатывать   у детей потребность, привычку к ежедневным занятиям физическими упражнениями, развивать умения самостоятельно заниматься этими упражнениями в детском учреждении и дома, проводить наиболее простые со своими сверстниками и детьми более младших возрастов. У детей необходимо воспитывать любовь к занятиям, спортом, интерес к их результатам, достижениям спортсменов. Умственное и физическое воспитание тесно связаны между собой. Правильное физическое воспитание создает наиболее благоприятные условия для нормальной деятельности нервной системы и всех других органов и систем, что помогает лучшему восприятию и запоминанию Физическое воспитание благоприятствует осуществлению эстетического воспитания.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600" smtClean="0">
              <a:solidFill>
                <a:srgbClr val="0D0D0D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" y="3292475"/>
            <a:ext cx="4271963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ttp://www.med.cap.ru/home/549/import/0fe32d2a-440c-4668-91fe-058779ba06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6388" y="338138"/>
            <a:ext cx="42259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9800" y="257175"/>
            <a:ext cx="249555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37638" y="258763"/>
            <a:ext cx="2933700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34275" y="3586163"/>
            <a:ext cx="4254500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5388" y="3506788"/>
            <a:ext cx="2052637" cy="306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 bwMode="auto">
          <a:xfrm>
            <a:off x="684213" y="481013"/>
            <a:ext cx="10972800" cy="8699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cap="none" smtClean="0">
                <a:ln>
                  <a:noFill/>
                </a:ln>
                <a:solidFill>
                  <a:srgbClr val="FF0000"/>
                </a:solidFill>
              </a:rPr>
              <a:t>Виды</a:t>
            </a:r>
            <a:r>
              <a:rPr lang="ru-RU" cap="none" smtClean="0">
                <a:ln>
                  <a:noFill/>
                </a:ln>
                <a:solidFill>
                  <a:srgbClr val="FF0000"/>
                </a:solidFill>
              </a:rPr>
              <a:t> </a:t>
            </a:r>
            <a:r>
              <a:rPr lang="ru-RU" b="1" cap="none" smtClean="0">
                <a:ln>
                  <a:noFill/>
                </a:ln>
                <a:solidFill>
                  <a:srgbClr val="FF0000"/>
                </a:solidFill>
              </a:rPr>
              <a:t>спорта</a:t>
            </a:r>
          </a:p>
        </p:txBody>
      </p:sp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1203325" y="1039813"/>
            <a:ext cx="101885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3767" tIns="223767" rIns="223767" bIns="223767"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Цель:</a:t>
            </a:r>
          </a:p>
          <a:p>
            <a:r>
              <a:rPr lang="ru-RU" sz="2400">
                <a:solidFill>
                  <a:schemeClr val="bg1"/>
                </a:solidFill>
              </a:rPr>
              <a:t>Познакомить детей с различными видами спорта (футбол, волейбол, баскетбол, теннис, бокс, гимнастика, легкая атлетика). Обогатить словарь детей словами: тренер, стадион, спортсмен, боксерская груша. Упражнять детей в образовании слов (названия спортсменов).</a:t>
            </a:r>
            <a:br>
              <a:rPr lang="ru-RU" sz="2400">
                <a:solidFill>
                  <a:schemeClr val="bg1"/>
                </a:solidFill>
              </a:rPr>
            </a:br>
            <a:r>
              <a:rPr lang="ru-RU" sz="2400">
                <a:solidFill>
                  <a:schemeClr val="bg1"/>
                </a:solidFill>
              </a:rPr>
              <a:t>Воспитывать у детей увлечение спортивными играми, занятиями спортом.</a:t>
            </a:r>
          </a:p>
          <a:p>
            <a:endParaRPr lang="ru-RU" sz="2400">
              <a:solidFill>
                <a:srgbClr val="FF0000"/>
              </a:solidFill>
            </a:endParaRPr>
          </a:p>
          <a:p>
            <a:r>
              <a:rPr lang="ru-RU" sz="2400" b="1">
                <a:solidFill>
                  <a:srgbClr val="FF0000"/>
                </a:solidFill>
              </a:rPr>
              <a:t>Задачи</a:t>
            </a:r>
            <a:r>
              <a:rPr lang="ru-RU" sz="2400">
                <a:solidFill>
                  <a:srgbClr val="FF0000"/>
                </a:solidFill>
              </a:rPr>
              <a:t>:</a:t>
            </a:r>
            <a:r>
              <a:rPr lang="ru-RU" sz="2400"/>
              <a:t> </a:t>
            </a:r>
            <a:r>
              <a:rPr lang="ru-RU" sz="2400">
                <a:solidFill>
                  <a:schemeClr val="bg1"/>
                </a:solidFill>
              </a:rPr>
              <a:t>формировать интерес детей к физкультуре и спорту; учить детей узнавать и называть виды спорта;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5" descr="im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7363" y="287338"/>
            <a:ext cx="3787775" cy="310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7" descr="IMG_16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738" y="500063"/>
            <a:ext cx="3836987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8" descr="IMG_167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08988" y="792163"/>
            <a:ext cx="3200400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9" descr="IMG_076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47788" y="3576638"/>
            <a:ext cx="4106862" cy="306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10" descr="0ec984ef-33fd-4222-982f-5e303443ea9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3446463"/>
            <a:ext cx="3859212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901</TotalTime>
  <Words>1218</Words>
  <Application>Microsoft Office PowerPoint</Application>
  <PresentationFormat>Произвольный</PresentationFormat>
  <Paragraphs>113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25</vt:i4>
      </vt:variant>
    </vt:vector>
  </HeadingPairs>
  <TitlesOfParts>
    <vt:vector size="34" baseType="lpstr">
      <vt:lpstr>Arial</vt:lpstr>
      <vt:lpstr>Century Gothic</vt:lpstr>
      <vt:lpstr>Wingdings 3</vt:lpstr>
      <vt:lpstr>Calibri</vt:lpstr>
      <vt:lpstr>Times New Roman</vt:lpstr>
      <vt:lpstr>Сектор</vt:lpstr>
      <vt:lpstr>Сектор</vt:lpstr>
      <vt:lpstr>Сектор</vt:lpstr>
      <vt:lpstr>Сектор</vt:lpstr>
      <vt:lpstr>МЫ ВЫБИРАЕМ ЗОЖ-ЗДОРОВЫЙ ОБРАЗ ЖИЗНИ!</vt:lpstr>
      <vt:lpstr>Слайд 2</vt:lpstr>
      <vt:lpstr>Слайд 3</vt:lpstr>
      <vt:lpstr>Слайд 4</vt:lpstr>
      <vt:lpstr>Слайд 5</vt:lpstr>
      <vt:lpstr>«ФИЗКУЛЬТУРА - ЭТО КЛАСС! ВСЕ ЗДОРОВЫЕ У НАС!» </vt:lpstr>
      <vt:lpstr>Слайд 7</vt:lpstr>
      <vt:lpstr>Виды спорта</vt:lpstr>
      <vt:lpstr>Слайд 9</vt:lpstr>
      <vt:lpstr>«БЕЗ ВИТАМИНОВ ЖИТЬ НЕЛЬЗЯ – ОНИ НАДЁЖНЫЕ ДРУЗЬЯ» </vt:lpstr>
      <vt:lpstr>Слайд 11</vt:lpstr>
      <vt:lpstr>ВЫРАЩИВАЕМ ВИТАМИНЫ НА ОКОШКЕ</vt:lpstr>
      <vt:lpstr>«ЧИСТОТА – ЗАЛОГ ЗДОРОВЬЯ»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Сетлана</cp:lastModifiedBy>
  <cp:revision>69</cp:revision>
  <dcterms:created xsi:type="dcterms:W3CDTF">2021-05-05T11:24:04Z</dcterms:created>
  <dcterms:modified xsi:type="dcterms:W3CDTF">2021-05-29T14:04:14Z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1097927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