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91" r:id="rId4"/>
    <p:sldId id="29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711234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285667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2081431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1671000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294236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323558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552047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4129897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2491861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3403044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15ADB16-9143-4907-AB84-4A5B6AAE7E99}" type="datetimeFigureOut">
              <a:rPr lang="ru-RU" smtClean="0"/>
              <a:pPr/>
              <a:t>20.10.2021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123137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74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5ADB16-9143-4907-AB84-4A5B6AAE7E99}" type="datetimeFigureOut">
              <a:rPr lang="ru-RU" smtClean="0"/>
              <a:pPr/>
              <a:t>20.10.2021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10A47A-20C9-4FEC-8424-29B36E3B8EC9}" type="slidenum">
              <a:rPr lang="ru-RU" smtClean="0"/>
              <a:pPr/>
              <a:t>‹#›</a:t>
            </a:fld>
            <a:endParaRPr lang="ru-RU"/>
          </a:p>
        </p:txBody>
      </p:sp>
    </p:spTree>
    <p:extLst>
      <p:ext uri="{BB962C8B-B14F-4D97-AF65-F5344CB8AC3E}">
        <p14:creationId xmlns="" xmlns:p14="http://schemas.microsoft.com/office/powerpoint/2010/main" val="3486426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 y="0"/>
            <a:ext cx="7691120" cy="3352800"/>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Беседа о разгаданных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и неразгаданных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тайнах в науке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и человеческой истории</a:t>
            </a:r>
            <a:endParaRPr lang="ru-RU" sz="5400" b="1"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5405120" y="4632960"/>
            <a:ext cx="6786880" cy="1569660"/>
          </a:xfrm>
          <a:prstGeom prst="rect">
            <a:avLst/>
          </a:prstGeom>
          <a:noFill/>
        </p:spPr>
        <p:txBody>
          <a:bodyPr wrap="square" rtlCol="0">
            <a:spAutoFit/>
          </a:bodyPr>
          <a:lstStyle/>
          <a:p>
            <a:pPr algn="ctr"/>
            <a:r>
              <a:rPr lang="ru-RU" sz="3200" b="1" i="1" dirty="0" smtClean="0">
                <a:latin typeface="Times New Roman" panose="02020603050405020304" pitchFamily="18" charset="0"/>
                <a:cs typeface="Times New Roman" panose="02020603050405020304" pitchFamily="18" charset="0"/>
              </a:rPr>
              <a:t>Воспитатель</a:t>
            </a:r>
          </a:p>
          <a:p>
            <a:pPr algn="ctr"/>
            <a:r>
              <a:rPr lang="ru-RU" sz="3200" b="1" i="1" dirty="0" smtClean="0">
                <a:latin typeface="Times New Roman" panose="02020603050405020304" pitchFamily="18" charset="0"/>
                <a:cs typeface="Times New Roman" panose="02020603050405020304" pitchFamily="18" charset="0"/>
              </a:rPr>
              <a:t>ГКОУ МО «Преображение»</a:t>
            </a:r>
          </a:p>
          <a:p>
            <a:pPr algn="ctr"/>
            <a:r>
              <a:rPr lang="ru-RU" sz="3200" b="1" i="1" dirty="0" smtClean="0">
                <a:latin typeface="Times New Roman" panose="02020603050405020304" pitchFamily="18" charset="0"/>
                <a:cs typeface="Times New Roman" panose="02020603050405020304" pitchFamily="18" charset="0"/>
              </a:rPr>
              <a:t>Гордеева Екатерина Александровна</a:t>
            </a:r>
            <a:endParaRPr lang="ru-RU" sz="3200" b="1" i="1" dirty="0">
              <a:latin typeface="Times New Roman" panose="02020603050405020304" pitchFamily="18" charset="0"/>
              <a:cs typeface="Times New Roman" panose="02020603050405020304" pitchFamily="18" charset="0"/>
            </a:endParaRPr>
          </a:p>
        </p:txBody>
      </p:sp>
      <p:pic>
        <p:nvPicPr>
          <p:cNvPr id="2050" name="Picture 2" descr="ÐÐ¾ÑÐ¾Ð¶ÐµÐµ Ð¸Ð·Ð¾Ð±ÑÐ°Ð¶ÐµÐ½Ð¸Ðµ"/>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7613226" y="304800"/>
            <a:ext cx="4578773" cy="3048000"/>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Рисунок 4"/>
          <p:cNvPicPr>
            <a:picLocks noChangeAspect="1"/>
          </p:cNvPicPr>
          <p:nvPr/>
        </p:nvPicPr>
        <p:blipFill>
          <a:blip r:embed="rId3" cstate="email"/>
          <a:stretch>
            <a:fillRect/>
          </a:stretch>
        </p:blipFill>
        <p:spPr>
          <a:xfrm>
            <a:off x="419075" y="3488919"/>
            <a:ext cx="4540568" cy="3021542"/>
          </a:xfrm>
          <a:prstGeom prst="rect">
            <a:avLst/>
          </a:prstGeom>
        </p:spPr>
      </p:pic>
    </p:spTree>
    <p:extLst>
      <p:ext uri="{BB962C8B-B14F-4D97-AF65-F5344CB8AC3E}">
        <p14:creationId xmlns="" xmlns:p14="http://schemas.microsoft.com/office/powerpoint/2010/main" val="2573619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2245"/>
            <a:ext cx="674116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Памятник Пастуха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547286" y="0"/>
            <a:ext cx="5644714" cy="6766560"/>
          </a:xfrm>
        </p:spPr>
        <p:txBody>
          <a:bodyPr>
            <a:normAutofit/>
          </a:bodyPr>
          <a:lstStyle/>
          <a:p>
            <a:pPr marL="0" indent="0" algn="ctr">
              <a:buNone/>
            </a:pPr>
            <a:r>
              <a:rPr lang="ru-RU" sz="3200" b="1" i="1" dirty="0" smtClean="0">
                <a:latin typeface="Times New Roman" panose="02020603050405020304" pitchFamily="18" charset="0"/>
                <a:cs typeface="Times New Roman" panose="02020603050405020304" pitchFamily="18" charset="0"/>
              </a:rPr>
              <a:t>В Стаффордшире, Англия, есть скульптура, которая поразила остроумие и интеллект многих интеллектуалов в попытке расшифровать надпись на памятнике Пастуха — DOUOSVAVVM. Хотя Памятник был построен в 18-ом столетии, надписи, найденные здесь, никогда не расшифровались, даже спустя 250 лет после того, как он был закончен.</a:t>
            </a:r>
            <a:endParaRPr lang="ru-RU" sz="3200" b="1" i="1" dirty="0">
              <a:latin typeface="Times New Roman" panose="02020603050405020304" pitchFamily="18" charset="0"/>
              <a:cs typeface="Times New Roman" panose="02020603050405020304" pitchFamily="18" charset="0"/>
            </a:endParaRPr>
          </a:p>
        </p:txBody>
      </p:sp>
      <p:pic>
        <p:nvPicPr>
          <p:cNvPr id="6146" name="Picture 2" descr="The greatest and unresolved mysteries 6"/>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67639" y="1727200"/>
            <a:ext cx="6379647" cy="482133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52518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20" y="675214"/>
            <a:ext cx="2743200" cy="2616626"/>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Тамам</a:t>
            </a:r>
            <a:r>
              <a:rPr lang="ru-RU" sz="5400" b="1" i="1" dirty="0" smtClean="0">
                <a:latin typeface="Times New Roman" panose="02020603050405020304" pitchFamily="18" charset="0"/>
                <a:cs typeface="Times New Roman" panose="02020603050405020304" pitchFamily="18" charset="0"/>
              </a:rPr>
              <a:t> </a:t>
            </a:r>
            <a:br>
              <a:rPr lang="ru-RU" sz="5400" b="1" i="1" dirty="0" smtClean="0">
                <a:latin typeface="Times New Roman" panose="02020603050405020304" pitchFamily="18" charset="0"/>
                <a:cs typeface="Times New Roman" panose="02020603050405020304" pitchFamily="18" charset="0"/>
              </a:rPr>
            </a:br>
            <a:r>
              <a:rPr lang="ru-RU" sz="5400" b="1" i="1" dirty="0" err="1" smtClean="0">
                <a:latin typeface="Times New Roman" panose="02020603050405020304" pitchFamily="18" charset="0"/>
                <a:cs typeface="Times New Roman" panose="02020603050405020304" pitchFamily="18" charset="0"/>
              </a:rPr>
              <a:t>Шуд</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0" y="4043680"/>
            <a:ext cx="12192000" cy="281432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В декабре 1948, неопознанный человек был найден мертвым на Пляже </a:t>
            </a:r>
            <a:r>
              <a:rPr lang="ru-RU" b="1" i="1" dirty="0" err="1" smtClean="0">
                <a:latin typeface="Times New Roman" panose="02020603050405020304" pitchFamily="18" charset="0"/>
                <a:cs typeface="Times New Roman" panose="02020603050405020304" pitchFamily="18" charset="0"/>
              </a:rPr>
              <a:t>Сомертон</a:t>
            </a:r>
            <a:r>
              <a:rPr lang="ru-RU" b="1" i="1" dirty="0" smtClean="0">
                <a:latin typeface="Times New Roman" panose="02020603050405020304" pitchFamily="18" charset="0"/>
                <a:cs typeface="Times New Roman" panose="02020603050405020304" pitchFamily="18" charset="0"/>
              </a:rPr>
              <a:t>, расположенном в Аделаиде, Австралия. В одном из его карманов нашли листок бумаги со словами “</a:t>
            </a:r>
            <a:r>
              <a:rPr lang="ru-RU" b="1" i="1" dirty="0" err="1" smtClean="0">
                <a:latin typeface="Times New Roman" panose="02020603050405020304" pitchFamily="18" charset="0"/>
                <a:cs typeface="Times New Roman" panose="02020603050405020304" pitchFamily="18" charset="0"/>
              </a:rPr>
              <a:t>Tamam</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Shud</a:t>
            </a:r>
            <a:r>
              <a:rPr lang="ru-RU" b="1" i="1" dirty="0" smtClean="0">
                <a:latin typeface="Times New Roman" panose="02020603050405020304" pitchFamily="18" charset="0"/>
                <a:cs typeface="Times New Roman" panose="02020603050405020304" pitchFamily="18" charset="0"/>
              </a:rPr>
              <a:t>”. Слова были переведены, как «законченный», или «законченный», основываясь на выдержках, найденных в произведениях «Рубаи» Омара Хайяма. Хотя правительства во всем мире попытались идентифицировать человека, его личность осталась тайной.</a:t>
            </a:r>
            <a:endParaRPr lang="ru-RU" b="1" i="1" dirty="0">
              <a:latin typeface="Times New Roman" panose="02020603050405020304" pitchFamily="18" charset="0"/>
              <a:cs typeface="Times New Roman" panose="02020603050405020304" pitchFamily="18" charset="0"/>
            </a:endParaRPr>
          </a:p>
        </p:txBody>
      </p:sp>
      <p:pic>
        <p:nvPicPr>
          <p:cNvPr id="7170" name="Picture 2" descr="The greatest and unresolved mysteries 7"/>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317240" y="105405"/>
            <a:ext cx="8712200" cy="37562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26193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580" y="344805"/>
            <a:ext cx="601980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Письма Зодиака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723380" y="517306"/>
            <a:ext cx="5181600" cy="5710555"/>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В течение 1960-ых и 1970-ых в области залива Сан-Франциско орудовал преступник, который была идентифицирован, как убийца Зодиак, из-за его ошеломляющих писем, которые он послал полиции и прессе. Хотя одно из этих четырех писем было расшифровано и содержало очень тревожное сообщение, другие три никогда не расшифровали, до сих пор.</a:t>
            </a:r>
            <a:endParaRPr lang="ru-RU" b="1" i="1" dirty="0">
              <a:latin typeface="Times New Roman" panose="02020603050405020304" pitchFamily="18" charset="0"/>
              <a:cs typeface="Times New Roman" panose="02020603050405020304" pitchFamily="18" charset="0"/>
            </a:endParaRPr>
          </a:p>
        </p:txBody>
      </p:sp>
      <p:pic>
        <p:nvPicPr>
          <p:cNvPr id="8194" name="Picture 2" descr="The greatest and unresolved mysteries 8"/>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95580" y="1990143"/>
            <a:ext cx="6527800" cy="423771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61653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9300" y="0"/>
            <a:ext cx="5628640" cy="1738528"/>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Скрижали Джорджии</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822440" y="832485"/>
            <a:ext cx="5181600" cy="5811838"/>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Также идентифицированные, как американская версия Стоунхенджа, Скрижали Джорджии (штат в США) находятся в округе </a:t>
            </a:r>
            <a:r>
              <a:rPr lang="ru-RU" b="1" i="1" dirty="0" err="1" smtClean="0">
                <a:latin typeface="Times New Roman" panose="02020603050405020304" pitchFamily="18" charset="0"/>
                <a:cs typeface="Times New Roman" panose="02020603050405020304" pitchFamily="18" charset="0"/>
              </a:rPr>
              <a:t>Элберт</a:t>
            </a:r>
            <a:r>
              <a:rPr lang="ru-RU" b="1" i="1" dirty="0" smtClean="0">
                <a:latin typeface="Times New Roman" panose="02020603050405020304" pitchFamily="18" charset="0"/>
                <a:cs typeface="Times New Roman" panose="02020603050405020304" pitchFamily="18" charset="0"/>
              </a:rPr>
              <a:t>. Каменные глыбы покрыты тайной, хотя они были установлены только в 1979. Написанные на стенах 10 “новых заповедей”, переведены на английском, суахили, хинди, иврите, арабском, китайском, русском и испанском языке, хотя никто не уверен, почему или для кого они предназначались.</a:t>
            </a:r>
            <a:endParaRPr lang="ru-RU" b="1" i="1" dirty="0">
              <a:latin typeface="Times New Roman" panose="02020603050405020304" pitchFamily="18" charset="0"/>
              <a:cs typeface="Times New Roman" panose="02020603050405020304" pitchFamily="18" charset="0"/>
            </a:endParaRPr>
          </a:p>
        </p:txBody>
      </p:sp>
      <p:pic>
        <p:nvPicPr>
          <p:cNvPr id="9218" name="Picture 2" descr="The greatest and unresolved mysteries 9"/>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04800" y="1738528"/>
            <a:ext cx="6517640" cy="492562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64279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0540" y="296533"/>
            <a:ext cx="460756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Ронго-Ронго</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904480" y="152400"/>
            <a:ext cx="4287520" cy="6705600"/>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На таинственном Острове Пасхи, где стоят статуи </a:t>
            </a:r>
            <a:r>
              <a:rPr lang="ru-RU" b="1" i="1" dirty="0" err="1" smtClean="0">
                <a:latin typeface="Times New Roman" panose="02020603050405020304" pitchFamily="18" charset="0"/>
                <a:cs typeface="Times New Roman" panose="02020603050405020304" pitchFamily="18" charset="0"/>
              </a:rPr>
              <a:t>Моаи</a:t>
            </a:r>
            <a:r>
              <a:rPr lang="ru-RU" b="1" i="1" dirty="0" smtClean="0">
                <a:latin typeface="Times New Roman" panose="02020603050405020304" pitchFamily="18" charset="0"/>
                <a:cs typeface="Times New Roman" panose="02020603050405020304" pitchFamily="18" charset="0"/>
              </a:rPr>
              <a:t>, был обнаружен ряд </a:t>
            </a:r>
            <a:r>
              <a:rPr lang="ru-RU" b="1" i="1" dirty="0" err="1" smtClean="0">
                <a:latin typeface="Times New Roman" panose="02020603050405020304" pitchFamily="18" charset="0"/>
                <a:cs typeface="Times New Roman" panose="02020603050405020304" pitchFamily="18" charset="0"/>
              </a:rPr>
              <a:t>глифов</a:t>
            </a:r>
            <a:r>
              <a:rPr lang="ru-RU" b="1" i="1" dirty="0" smtClean="0">
                <a:latin typeface="Times New Roman" panose="02020603050405020304" pitchFamily="18" charset="0"/>
                <a:cs typeface="Times New Roman" panose="02020603050405020304" pitchFamily="18" charset="0"/>
              </a:rPr>
              <a:t>, названных </a:t>
            </a:r>
            <a:r>
              <a:rPr lang="ru-RU" b="1" i="1" dirty="0" err="1" smtClean="0">
                <a:latin typeface="Times New Roman" panose="02020603050405020304" pitchFamily="18" charset="0"/>
                <a:cs typeface="Times New Roman" panose="02020603050405020304" pitchFamily="18" charset="0"/>
              </a:rPr>
              <a:t>Ронго-Ронго</a:t>
            </a:r>
            <a:r>
              <a:rPr lang="ru-RU" b="1" i="1" dirty="0" smtClean="0">
                <a:latin typeface="Times New Roman" panose="02020603050405020304" pitchFamily="18" charset="0"/>
                <a:cs typeface="Times New Roman" panose="02020603050405020304" pitchFamily="18" charset="0"/>
              </a:rPr>
              <a:t>. Эти </a:t>
            </a:r>
            <a:r>
              <a:rPr lang="ru-RU" b="1" i="1" dirty="0" err="1" smtClean="0">
                <a:latin typeface="Times New Roman" panose="02020603050405020304" pitchFamily="18" charset="0"/>
                <a:cs typeface="Times New Roman" panose="02020603050405020304" pitchFamily="18" charset="0"/>
              </a:rPr>
              <a:t>глифы</a:t>
            </a:r>
            <a:r>
              <a:rPr lang="ru-RU" b="1" i="1" dirty="0" smtClean="0">
                <a:latin typeface="Times New Roman" panose="02020603050405020304" pitchFamily="18" charset="0"/>
                <a:cs typeface="Times New Roman" panose="02020603050405020304" pitchFamily="18" charset="0"/>
              </a:rPr>
              <a:t> никогда не расшифровывались, хотя они могут содержать подсказки относительно огромных голов, найденных рассеянными вокруг острова. Как бы то ни было, эти места окутаны тайной, которую пытаются разгадать на протяжение десятилетий.</a:t>
            </a:r>
          </a:p>
          <a:p>
            <a:pPr marL="0" indent="0" algn="ctr">
              <a:buNone/>
            </a:pPr>
            <a:endParaRPr lang="ru-RU" b="1" i="1" dirty="0">
              <a:latin typeface="Times New Roman" panose="02020603050405020304" pitchFamily="18" charset="0"/>
              <a:cs typeface="Times New Roman" panose="02020603050405020304" pitchFamily="18" charset="0"/>
            </a:endParaRPr>
          </a:p>
        </p:txBody>
      </p:sp>
      <p:pic>
        <p:nvPicPr>
          <p:cNvPr id="10242" name="Picture 2" descr="The greatest and unresolved mysteries 10"/>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64160" y="2057896"/>
            <a:ext cx="7457440" cy="440111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45535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3845"/>
            <a:ext cx="715264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Лохнесское</a:t>
            </a:r>
            <a:r>
              <a:rPr lang="ru-RU" sz="5400" b="1" i="1" dirty="0" smtClean="0">
                <a:latin typeface="Times New Roman" panose="02020603050405020304" pitchFamily="18" charset="0"/>
                <a:cs typeface="Times New Roman" panose="02020603050405020304" pitchFamily="18" charset="0"/>
              </a:rPr>
              <a:t> чудовище</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283845"/>
            <a:ext cx="5181600" cy="6369902"/>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Целую вечность люди слышали рассказы о </a:t>
            </a:r>
            <a:r>
              <a:rPr lang="ru-RU" b="1" i="1" dirty="0" err="1" smtClean="0">
                <a:latin typeface="Times New Roman" panose="02020603050405020304" pitchFamily="18" charset="0"/>
                <a:cs typeface="Times New Roman" panose="02020603050405020304" pitchFamily="18" charset="0"/>
              </a:rPr>
              <a:t>Лохнесском</a:t>
            </a:r>
            <a:r>
              <a:rPr lang="ru-RU" b="1" i="1" dirty="0" smtClean="0">
                <a:latin typeface="Times New Roman" panose="02020603050405020304" pitchFamily="18" charset="0"/>
                <a:cs typeface="Times New Roman" panose="02020603050405020304" pitchFamily="18" charset="0"/>
              </a:rPr>
              <a:t> чудовище, сбивавшие с толку даже продвинутых ученых. Было много наблюдений за эти годы и фотографий, и видео фактической видеозаписи было проверено и пересмотрено снова и снова. Люди пытались понять, могла ли это быть морская змея, или потомок динозавров. Даже сегодня некоторые утверждают, что </a:t>
            </a:r>
            <a:r>
              <a:rPr lang="ru-RU" b="1" i="1" dirty="0" err="1" smtClean="0">
                <a:latin typeface="Times New Roman" panose="02020603050405020304" pitchFamily="18" charset="0"/>
                <a:cs typeface="Times New Roman" panose="02020603050405020304" pitchFamily="18" charset="0"/>
              </a:rPr>
              <a:t>Лохнесское</a:t>
            </a:r>
            <a:r>
              <a:rPr lang="ru-RU" b="1" i="1" dirty="0" smtClean="0">
                <a:latin typeface="Times New Roman" panose="02020603050405020304" pitchFamily="18" charset="0"/>
                <a:cs typeface="Times New Roman" panose="02020603050405020304" pitchFamily="18" charset="0"/>
              </a:rPr>
              <a:t> чудовище все еще существует и плавает под водами озера Лох-Несс.</a:t>
            </a:r>
            <a:endParaRPr lang="ru-RU" b="1" i="1" dirty="0">
              <a:latin typeface="Times New Roman" panose="02020603050405020304" pitchFamily="18" charset="0"/>
              <a:cs typeface="Times New Roman" panose="02020603050405020304" pitchFamily="18" charset="0"/>
            </a:endParaRPr>
          </a:p>
        </p:txBody>
      </p:sp>
      <p:pic>
        <p:nvPicPr>
          <p:cNvPr id="11266" name="Picture 2" descr="The greatest and unresolved mysteries 11"/>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08280" y="2052320"/>
            <a:ext cx="6709542" cy="439969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668446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69160" y="202807"/>
            <a:ext cx="308356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Йети</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274560" y="670561"/>
            <a:ext cx="4775200" cy="522224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Также известный как Снежный человек, йети — предположительно, существо, которое живет в снежных гористых областях Соединенных Штатов и Канады. Загадочное существо может быть идентифицировано, как горилла, однако его походка скорее напоминает походку человека.</a:t>
            </a:r>
          </a:p>
          <a:p>
            <a:pPr marL="0" indent="0" algn="ctr">
              <a:buNone/>
            </a:pPr>
            <a:endParaRPr lang="ru-RU" b="1" i="1" dirty="0">
              <a:latin typeface="Times New Roman" panose="02020603050405020304" pitchFamily="18" charset="0"/>
              <a:cs typeface="Times New Roman" panose="02020603050405020304" pitchFamily="18" charset="0"/>
            </a:endParaRPr>
          </a:p>
        </p:txBody>
      </p:sp>
      <p:pic>
        <p:nvPicPr>
          <p:cNvPr id="12290" name="Picture 2" descr="The greatest and unresolved mysteries 12"/>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47320" y="1304456"/>
            <a:ext cx="7127240" cy="538632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20862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6000" y="137477"/>
            <a:ext cx="9773920" cy="106140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Убийство Черного Георгина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620000" y="1463040"/>
            <a:ext cx="4572000" cy="516128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22-летняя Элизабет Шорт была очень активна и успешно продвигалась в шоу-бизнес в то время, когда произошло Убийство Черного Георгина (таким было ее прозвище). Однако, никто так и не узнал ничего об убийстве и его причинах. До сих пор ходит множество слухов, но истина так и не раскрыта.</a:t>
            </a:r>
            <a:endParaRPr lang="ru-RU" b="1" i="1" dirty="0">
              <a:latin typeface="Times New Roman" panose="02020603050405020304" pitchFamily="18" charset="0"/>
              <a:cs typeface="Times New Roman" panose="02020603050405020304" pitchFamily="18" charset="0"/>
            </a:endParaRPr>
          </a:p>
        </p:txBody>
      </p:sp>
      <p:pic>
        <p:nvPicPr>
          <p:cNvPr id="13314" name="Picture 2" descr="The greatest and unresolved mysteries 13"/>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00683" y="1463040"/>
            <a:ext cx="7604786" cy="51612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421917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6420" y="0"/>
            <a:ext cx="497332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Стоунхендж</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8473440" y="950379"/>
            <a:ext cx="3576320" cy="539496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В то время как Стоунхендж — очень захватывающая структура из-за больших глыб камней, которые стоят на друг друге, самая большая тайна не то, как сооружение было создано, а почему оно было создано.</a:t>
            </a:r>
          </a:p>
        </p:txBody>
      </p:sp>
      <p:pic>
        <p:nvPicPr>
          <p:cNvPr id="14338" name="Picture 2" descr="The greatest and unresolved mysteries 14"/>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153579"/>
            <a:ext cx="7350760" cy="555524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70352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48280" y="0"/>
            <a:ext cx="7289800" cy="1198880"/>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Туринская плащаница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0" y="4976727"/>
            <a:ext cx="12166600" cy="1828483"/>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Саван, содержащий отпечаток человеческого лица, был одним из главных центров христианского исследования, поскольку многие предположили, что лицом человека в саване мог быть Иисус Христос из Назарета. Плащаница окутана тайно и загадками, и до сих пор вокруг нее ведутся масштабные споры.</a:t>
            </a:r>
            <a:endParaRPr lang="ru-RU" b="1" i="1" dirty="0">
              <a:latin typeface="Times New Roman" panose="02020603050405020304" pitchFamily="18" charset="0"/>
              <a:cs typeface="Times New Roman" panose="02020603050405020304" pitchFamily="18" charset="0"/>
            </a:endParaRPr>
          </a:p>
        </p:txBody>
      </p:sp>
      <p:pic>
        <p:nvPicPr>
          <p:cNvPr id="15362" name="Picture 2" descr="The greatest and unresolved mysteries 15"/>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026920" y="896388"/>
            <a:ext cx="8448040" cy="39885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41609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730875"/>
          </a:xfrm>
        </p:spPr>
        <p:txBody>
          <a:bodyPr>
            <a:normAutofit/>
          </a:bodyPr>
          <a:lstStyle/>
          <a:p>
            <a:pPr algn="ctr"/>
            <a:r>
              <a:rPr lang="ru-RU" sz="2800" b="1" i="1" dirty="0" smtClean="0">
                <a:latin typeface="Times New Roman" panose="02020603050405020304" pitchFamily="18" charset="0"/>
                <a:cs typeface="Times New Roman" panose="02020603050405020304" pitchFamily="18" charset="0"/>
              </a:rPr>
              <a:t>Мы живем в эпоху, когда всё, что кажется на первый взгляд странным, можно легко объяснить. Многие болезни перешли в разряд излечимых, история в общем уже изучена, а технологический прогресс растёт стремительными шагами. Но все же есть некоторые причудливые моменты, над которыми еще стоит задуматься.</a:t>
            </a:r>
            <a:br>
              <a:rPr lang="ru-RU" sz="2800" b="1" i="1" dirty="0" smtClean="0">
                <a:latin typeface="Times New Roman" panose="02020603050405020304" pitchFamily="18" charset="0"/>
                <a:cs typeface="Times New Roman" panose="02020603050405020304" pitchFamily="18" charset="0"/>
              </a:rPr>
            </a:br>
            <a:r>
              <a:rPr lang="ru-RU" sz="2800" b="1" i="1" dirty="0" smtClean="0">
                <a:latin typeface="Times New Roman" panose="02020603050405020304" pitchFamily="18" charset="0"/>
                <a:cs typeface="Times New Roman" panose="02020603050405020304" pitchFamily="18" charset="0"/>
              </a:rPr>
              <a:t/>
            </a:r>
            <a:br>
              <a:rPr lang="ru-RU" sz="2800" b="1" i="1" dirty="0" smtClean="0">
                <a:latin typeface="Times New Roman" panose="02020603050405020304" pitchFamily="18" charset="0"/>
                <a:cs typeface="Times New Roman" panose="02020603050405020304" pitchFamily="18" charset="0"/>
              </a:rPr>
            </a:br>
            <a:r>
              <a:rPr lang="ru-RU" sz="2800" b="1" i="1" dirty="0" smtClean="0">
                <a:latin typeface="Times New Roman" panose="02020603050405020304" pitchFamily="18" charset="0"/>
                <a:cs typeface="Times New Roman" panose="02020603050405020304" pitchFamily="18" charset="0"/>
              </a:rPr>
              <a:t>Но все же, существует множество тайн и загадок, которые не под силу разгадать человеку. Об этих феноменах написано множество книг, ведутся ожесточенные споры ученых и исследований, но истина по прежнему таиться где-то в тени. И их объяснение может испугать не на шутку!</a:t>
            </a:r>
            <a:br>
              <a:rPr lang="ru-RU" sz="2800" b="1" i="1" dirty="0" smtClean="0">
                <a:latin typeface="Times New Roman" panose="02020603050405020304" pitchFamily="18" charset="0"/>
                <a:cs typeface="Times New Roman" panose="02020603050405020304" pitchFamily="18" charset="0"/>
              </a:rPr>
            </a:br>
            <a:endParaRPr lang="ru-RU"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339907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6360" y="541684"/>
            <a:ext cx="438404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Атлантида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908800" y="541684"/>
            <a:ext cx="5283200" cy="5954078"/>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Город Атлантиды считался обителью и столицей Нептуна, где жили русалки и водяные. Об Атлантиде стало известно благодаря записям Платона, который слышал разговор о загадочном континенте во время своих путешествий. Теперь, когда Атлантида находится глубоко под водой, многие все еще задаются вопросом, реально ли она существовала, зная, что есть определенные объекты под водой, которые могут быть остатками этого однажды красивого города.</a:t>
            </a:r>
            <a:endParaRPr lang="ru-RU" b="1" i="1" dirty="0">
              <a:latin typeface="Times New Roman" panose="02020603050405020304" pitchFamily="18" charset="0"/>
              <a:cs typeface="Times New Roman" panose="02020603050405020304" pitchFamily="18" charset="0"/>
            </a:endParaRPr>
          </a:p>
        </p:txBody>
      </p:sp>
      <p:pic>
        <p:nvPicPr>
          <p:cNvPr id="16386" name="Picture 2" descr="The greatest and unresolved mysteries 16"/>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87960" y="2220868"/>
            <a:ext cx="6720840" cy="427489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876421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340" y="89758"/>
            <a:ext cx="5826760" cy="1325563"/>
          </a:xfrm>
        </p:spPr>
        <p:txBody>
          <a:bodyPr>
            <a:normAutofit/>
          </a:bodyPr>
          <a:lstStyle/>
          <a:p>
            <a:pPr algn="ctr"/>
            <a:r>
              <a:rPr lang="ru-RU" sz="5400" b="1" i="1" dirty="0">
                <a:latin typeface="Times New Roman" panose="02020603050405020304" pitchFamily="18" charset="0"/>
                <a:cs typeface="Times New Roman" panose="02020603050405020304" pitchFamily="18" charset="0"/>
              </a:rPr>
              <a:t>Внеземной </a:t>
            </a:r>
            <a:r>
              <a:rPr lang="ru-RU" sz="5400" b="1" i="1" dirty="0" smtClean="0">
                <a:latin typeface="Times New Roman" panose="02020603050405020304" pitchFamily="18" charset="0"/>
                <a:cs typeface="Times New Roman" panose="02020603050405020304" pitchFamily="18" charset="0"/>
              </a:rPr>
              <a:t>разум</a:t>
            </a:r>
            <a:endParaRPr lang="ru-RU" sz="5400"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662781"/>
            <a:ext cx="5181600" cy="5750243"/>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От тайн, найденных на Острове Пасхи, до Бермудского треугольника, и даже с Инцидентом </a:t>
            </a:r>
            <a:r>
              <a:rPr lang="ru-RU" b="1" i="1" dirty="0" err="1" smtClean="0">
                <a:latin typeface="Times New Roman" panose="02020603050405020304" pitchFamily="18" charset="0"/>
                <a:cs typeface="Times New Roman" panose="02020603050405020304" pitchFamily="18" charset="0"/>
              </a:rPr>
              <a:t>Розуэлла</a:t>
            </a:r>
            <a:r>
              <a:rPr lang="ru-RU" b="1" i="1" dirty="0" smtClean="0">
                <a:latin typeface="Times New Roman" panose="02020603050405020304" pitchFamily="18" charset="0"/>
                <a:cs typeface="Times New Roman" panose="02020603050405020304" pitchFamily="18" charset="0"/>
              </a:rPr>
              <a:t> во время Второй мировой войны, люди всегда задумывались относительно того, что мы не одиноки во вселенной. Некоторые заявляют, что были похищены инопланетянами, а другие считают, что это все бред. Но до сих пор нет никакого консенсуса в этом вопросе.</a:t>
            </a:r>
            <a:endParaRPr lang="ru-RU" b="1" i="1" dirty="0">
              <a:latin typeface="Times New Roman" panose="02020603050405020304" pitchFamily="18" charset="0"/>
              <a:cs typeface="Times New Roman" panose="02020603050405020304" pitchFamily="18" charset="0"/>
            </a:endParaRPr>
          </a:p>
        </p:txBody>
      </p:sp>
      <p:pic>
        <p:nvPicPr>
          <p:cNvPr id="17410" name="Picture 2" descr="The greatest and unresolved mysteries 17"/>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93040" y="1395001"/>
            <a:ext cx="6817360" cy="501802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41561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30" y="156477"/>
            <a:ext cx="722630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Пляж плавающих ног</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1349216"/>
            <a:ext cx="5181600" cy="5304155"/>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Людям весьма свойственно полоскать ноги в море на пляжах, но для одного пляжа в Британской Колумбии стало в порядке вещей появление отделенных от тела плавающих ног в воде. Расчлененные ноги выбрасывало на берег в течение прошлых нескольких лет, что породило многочисленные теории, среди которых так и не было обнаружено ни одной реальной.</a:t>
            </a:r>
            <a:endParaRPr lang="ru-RU" b="1" i="1" dirty="0">
              <a:latin typeface="Times New Roman" panose="02020603050405020304" pitchFamily="18" charset="0"/>
              <a:cs typeface="Times New Roman" panose="02020603050405020304" pitchFamily="18" charset="0"/>
            </a:endParaRPr>
          </a:p>
        </p:txBody>
      </p:sp>
      <p:pic>
        <p:nvPicPr>
          <p:cNvPr id="18434" name="Picture 2" descr="The greatest and unresolved mysteries 18"/>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67640" y="1482040"/>
            <a:ext cx="6842760" cy="517133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64791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5355" y="487045"/>
            <a:ext cx="399796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Сигнал </a:t>
            </a:r>
            <a:r>
              <a:rPr lang="en-US" sz="5400" b="1" i="1" dirty="0" smtClean="0">
                <a:latin typeface="Times New Roman" panose="02020603050405020304" pitchFamily="18" charset="0"/>
                <a:cs typeface="Times New Roman" panose="02020603050405020304" pitchFamily="18" charset="0"/>
              </a:rPr>
              <a:t>Wow</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781800" y="487045"/>
            <a:ext cx="5181600" cy="6015038"/>
          </a:xfrm>
        </p:spPr>
        <p:txBody>
          <a:bodyPr>
            <a:normAutofit fontScale="92500"/>
          </a:bodyPr>
          <a:lstStyle/>
          <a:p>
            <a:pPr marL="0" indent="0" algn="ctr">
              <a:buNone/>
            </a:pPr>
            <a:r>
              <a:rPr lang="ru-RU" b="1" i="1" dirty="0" smtClean="0">
                <a:latin typeface="Times New Roman" panose="02020603050405020304" pitchFamily="18" charset="0"/>
                <a:cs typeface="Times New Roman" panose="02020603050405020304" pitchFamily="18" charset="0"/>
              </a:rPr>
              <a:t>Когда Джерри Р. </a:t>
            </a:r>
            <a:r>
              <a:rPr lang="ru-RU" b="1" i="1" dirty="0" err="1" smtClean="0">
                <a:latin typeface="Times New Roman" panose="02020603050405020304" pitchFamily="18" charset="0"/>
                <a:cs typeface="Times New Roman" panose="02020603050405020304" pitchFamily="18" charset="0"/>
              </a:rPr>
              <a:t>Эхмен</a:t>
            </a:r>
            <a:r>
              <a:rPr lang="ru-RU" b="1" i="1" dirty="0" smtClean="0">
                <a:latin typeface="Times New Roman" panose="02020603050405020304" pitchFamily="18" charset="0"/>
                <a:cs typeface="Times New Roman" panose="02020603050405020304" pitchFamily="18" charset="0"/>
              </a:rPr>
              <a:t> работал над Проектом SETI в Обсерватории </a:t>
            </a:r>
            <a:r>
              <a:rPr lang="ru-RU" b="1" i="1" dirty="0" err="1" smtClean="0">
                <a:latin typeface="Times New Roman" panose="02020603050405020304" pitchFamily="18" charset="0"/>
                <a:cs typeface="Times New Roman" panose="02020603050405020304" pitchFamily="18" charset="0"/>
              </a:rPr>
              <a:t>Перкинса</a:t>
            </a:r>
            <a:r>
              <a:rPr lang="ru-RU" b="1" i="1" dirty="0" smtClean="0">
                <a:latin typeface="Times New Roman" panose="02020603050405020304" pitchFamily="18" charset="0"/>
                <a:cs typeface="Times New Roman" panose="02020603050405020304" pitchFamily="18" charset="0"/>
              </a:rPr>
              <a:t>, Огайо, он не ожидал, что сможет принять радиочастоту, предположительно, прибывающую из открытого космоса. Он смог получить 72-секундный сигнал от созвездия Стрельца, который более не повторялся. По сей день никто не уверен в происхождении сигнала. Сигнал получил свое имя </a:t>
            </a:r>
            <a:r>
              <a:rPr lang="ru-RU" b="1" i="1" dirty="0" err="1" smtClean="0">
                <a:latin typeface="Times New Roman" panose="02020603050405020304" pitchFamily="18" charset="0"/>
                <a:cs typeface="Times New Roman" panose="02020603050405020304" pitchFamily="18" charset="0"/>
              </a:rPr>
              <a:t>Wow</a:t>
            </a:r>
            <a:r>
              <a:rPr lang="ru-RU" b="1" i="1" dirty="0" smtClean="0">
                <a:latin typeface="Times New Roman" panose="02020603050405020304" pitchFamily="18" charset="0"/>
                <a:cs typeface="Times New Roman" panose="02020603050405020304" pitchFamily="18" charset="0"/>
              </a:rPr>
              <a:t> (“ничего себе!”), потому что именно так Джерри написал на краю распечатки.</a:t>
            </a:r>
            <a:endParaRPr lang="ru-RU" b="1" i="1" dirty="0">
              <a:latin typeface="Times New Roman" panose="02020603050405020304" pitchFamily="18" charset="0"/>
              <a:cs typeface="Times New Roman" panose="02020603050405020304" pitchFamily="18" charset="0"/>
            </a:endParaRPr>
          </a:p>
        </p:txBody>
      </p:sp>
      <p:pic>
        <p:nvPicPr>
          <p:cNvPr id="19458" name="Picture 2" descr="The greatest and unresolved mysteries 19"/>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66870" y="1910080"/>
            <a:ext cx="6514930" cy="416528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69078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09240" y="35877"/>
            <a:ext cx="383540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Д.Б. Купер</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8107680" y="1361440"/>
            <a:ext cx="3916680" cy="5140959"/>
          </a:xfrm>
        </p:spPr>
        <p:txBody>
          <a:bodyPr/>
          <a:lstStyle/>
          <a:p>
            <a:pPr marL="0" indent="0" algn="ctr">
              <a:buNone/>
            </a:pPr>
            <a:r>
              <a:rPr lang="ru-RU" b="1" i="1" dirty="0" smtClean="0">
                <a:latin typeface="Times New Roman" panose="02020603050405020304" pitchFamily="18" charset="0"/>
                <a:cs typeface="Times New Roman" panose="02020603050405020304" pitchFamily="18" charset="0"/>
              </a:rPr>
              <a:t>Когда преступник, назвавший себе Д.Б. Купер, угнал </a:t>
            </a:r>
            <a:r>
              <a:rPr lang="ru-RU" b="1" i="1" dirty="0" err="1" smtClean="0">
                <a:latin typeface="Times New Roman" panose="02020603050405020304" pitchFamily="18" charset="0"/>
                <a:cs typeface="Times New Roman" panose="02020603050405020304" pitchFamily="18" charset="0"/>
              </a:rPr>
              <a:t>Boeing</a:t>
            </a:r>
            <a:r>
              <a:rPr lang="ru-RU" b="1" i="1" dirty="0" smtClean="0">
                <a:latin typeface="Times New Roman" panose="02020603050405020304" pitchFamily="18" charset="0"/>
                <a:cs typeface="Times New Roman" panose="02020603050405020304" pitchFamily="18" charset="0"/>
              </a:rPr>
              <a:t> 727 наряду с 200,000$, он выпрыгнул из самолета с парашютом. Его так никогда и не нашли, и это остается единственным нераскрытым случаем в американской истории авиации.</a:t>
            </a:r>
            <a:endParaRPr lang="ru-RU" b="1" i="1" dirty="0">
              <a:latin typeface="Times New Roman" panose="02020603050405020304" pitchFamily="18" charset="0"/>
              <a:cs typeface="Times New Roman" panose="02020603050405020304" pitchFamily="18" charset="0"/>
            </a:endParaRPr>
          </a:p>
        </p:txBody>
      </p:sp>
      <p:pic>
        <p:nvPicPr>
          <p:cNvPr id="20482" name="Picture 2" descr="The greatest and unresolved mysteries 20"/>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47320" y="1528128"/>
            <a:ext cx="7960360" cy="443692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313050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4380" y="222086"/>
            <a:ext cx="5684520" cy="1707515"/>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Лал </a:t>
            </a:r>
            <a:r>
              <a:rPr lang="ru-RU" sz="5400" b="1" i="1" dirty="0" err="1" smtClean="0">
                <a:latin typeface="Times New Roman" panose="02020603050405020304" pitchFamily="18" charset="0"/>
                <a:cs typeface="Times New Roman" panose="02020603050405020304" pitchFamily="18" charset="0"/>
              </a:rPr>
              <a:t>Бахадур</a:t>
            </a:r>
            <a:r>
              <a:rPr lang="ru-RU" sz="5400" b="1" i="1" dirty="0" smtClean="0">
                <a:latin typeface="Times New Roman" panose="02020603050405020304" pitchFamily="18" charset="0"/>
                <a:cs typeface="Times New Roman" panose="02020603050405020304" pitchFamily="18" charset="0"/>
              </a:rPr>
              <a:t> </a:t>
            </a:r>
            <a:r>
              <a:rPr lang="ru-RU" sz="5400" b="1" i="1" dirty="0" err="1" smtClean="0">
                <a:latin typeface="Times New Roman" panose="02020603050405020304" pitchFamily="18" charset="0"/>
                <a:cs typeface="Times New Roman" panose="02020603050405020304" pitchFamily="18" charset="0"/>
              </a:rPr>
              <a:t>Шастри</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386080"/>
            <a:ext cx="5181600" cy="6177280"/>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Он умер необъяснимой смертью, будучи при этом абсолютно здоровым. Многие утверждали, что он умер от сердечного приступа, но доктора и другие специалисты, которые проверили его, включая его жену, подтвердили, что он был в порядке. Его жена также сделала утверждение, что он был отравлен, подписывая Ташкентский Договор. Это никогда не было доказано, так как не было никакого посмертного диагноза.</a:t>
            </a:r>
            <a:endParaRPr lang="ru-RU" b="1" i="1" dirty="0">
              <a:latin typeface="Times New Roman" panose="02020603050405020304" pitchFamily="18" charset="0"/>
              <a:cs typeface="Times New Roman" panose="02020603050405020304" pitchFamily="18" charset="0"/>
            </a:endParaRPr>
          </a:p>
        </p:txBody>
      </p:sp>
      <p:pic>
        <p:nvPicPr>
          <p:cNvPr id="21506" name="Picture 2" descr="The greatest and unresolved mysteries 21"/>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82880" y="1929601"/>
            <a:ext cx="6827520" cy="463375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205617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260" y="0"/>
            <a:ext cx="568452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Геоглифы</a:t>
            </a:r>
            <a:r>
              <a:rPr lang="ru-RU" sz="5400" b="1" i="1" dirty="0" smtClean="0">
                <a:latin typeface="Times New Roman" panose="02020603050405020304" pitchFamily="18" charset="0"/>
                <a:cs typeface="Times New Roman" panose="02020603050405020304" pitchFamily="18" charset="0"/>
              </a:rPr>
              <a:t> </a:t>
            </a:r>
            <a:r>
              <a:rPr lang="ru-RU" sz="5400" b="1" i="1" dirty="0" err="1" smtClean="0">
                <a:latin typeface="Times New Roman" panose="02020603050405020304" pitchFamily="18" charset="0"/>
                <a:cs typeface="Times New Roman" panose="02020603050405020304" pitchFamily="18" charset="0"/>
              </a:rPr>
              <a:t>Наска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863080" y="608965"/>
            <a:ext cx="5181600" cy="5852795"/>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Цивилизация </a:t>
            </a:r>
            <a:r>
              <a:rPr lang="ru-RU" b="1" i="1" dirty="0" err="1" smtClean="0">
                <a:latin typeface="Times New Roman" panose="02020603050405020304" pitchFamily="18" charset="0"/>
                <a:cs typeface="Times New Roman" panose="02020603050405020304" pitchFamily="18" charset="0"/>
              </a:rPr>
              <a:t>Наска</a:t>
            </a:r>
            <a:r>
              <a:rPr lang="ru-RU" b="1" i="1" dirty="0" smtClean="0">
                <a:latin typeface="Times New Roman" panose="02020603050405020304" pitchFamily="18" charset="0"/>
                <a:cs typeface="Times New Roman" panose="02020603050405020304" pitchFamily="18" charset="0"/>
              </a:rPr>
              <a:t> создала некоторые самые захватывающие </a:t>
            </a:r>
            <a:r>
              <a:rPr lang="ru-RU" b="1" i="1" dirty="0" err="1" smtClean="0">
                <a:latin typeface="Times New Roman" panose="02020603050405020304" pitchFamily="18" charset="0"/>
                <a:cs typeface="Times New Roman" panose="02020603050405020304" pitchFamily="18" charset="0"/>
              </a:rPr>
              <a:t>геоглифы</a:t>
            </a:r>
            <a:r>
              <a:rPr lang="ru-RU" b="1" i="1" dirty="0" smtClean="0">
                <a:latin typeface="Times New Roman" panose="02020603050405020304" pitchFamily="18" charset="0"/>
                <a:cs typeface="Times New Roman" panose="02020603050405020304" pitchFamily="18" charset="0"/>
              </a:rPr>
              <a:t> на лице Земли. Они включают все, от пауков, обезьян, акул, дельфинов-касаток и цветов, точность которых просто невероятна, учитывая, что у </a:t>
            </a:r>
            <a:r>
              <a:rPr lang="ru-RU" b="1" i="1" dirty="0" err="1" smtClean="0">
                <a:latin typeface="Times New Roman" panose="02020603050405020304" pitchFamily="18" charset="0"/>
                <a:cs typeface="Times New Roman" panose="02020603050405020304" pitchFamily="18" charset="0"/>
              </a:rPr>
              <a:t>Наска</a:t>
            </a:r>
            <a:r>
              <a:rPr lang="ru-RU" b="1" i="1" dirty="0" smtClean="0">
                <a:latin typeface="Times New Roman" panose="02020603050405020304" pitchFamily="18" charset="0"/>
                <a:cs typeface="Times New Roman" panose="02020603050405020304" pitchFamily="18" charset="0"/>
              </a:rPr>
              <a:t> не было способа исследовать их работу сверху. </a:t>
            </a:r>
            <a:r>
              <a:rPr lang="ru-RU" b="1" i="1" dirty="0" err="1" smtClean="0">
                <a:latin typeface="Times New Roman" panose="02020603050405020304" pitchFamily="18" charset="0"/>
                <a:cs typeface="Times New Roman" panose="02020603050405020304" pitchFamily="18" charset="0"/>
              </a:rPr>
              <a:t>Геоглифы</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Наска</a:t>
            </a:r>
            <a:r>
              <a:rPr lang="ru-RU" b="1" i="1" dirty="0" smtClean="0">
                <a:latin typeface="Times New Roman" panose="02020603050405020304" pitchFamily="18" charset="0"/>
                <a:cs typeface="Times New Roman" panose="02020603050405020304" pitchFamily="18" charset="0"/>
              </a:rPr>
              <a:t> до сих пор остаются одним из самых загадочных мест на Земле, сообщает </a:t>
            </a:r>
            <a:r>
              <a:rPr lang="ru-RU" b="1" i="1" dirty="0" err="1" smtClean="0">
                <a:latin typeface="Times New Roman" panose="02020603050405020304" pitchFamily="18" charset="0"/>
                <a:cs typeface="Times New Roman" panose="02020603050405020304" pitchFamily="18" charset="0"/>
              </a:rPr>
              <a:t>Lifeglobe</a:t>
            </a:r>
            <a:r>
              <a:rPr lang="ru-RU" b="1" i="1" dirty="0" smtClean="0">
                <a:latin typeface="Times New Roman" panose="02020603050405020304" pitchFamily="18" charset="0"/>
                <a:cs typeface="Times New Roman" panose="02020603050405020304" pitchFamily="18" charset="0"/>
              </a:rPr>
              <a:t>.</a:t>
            </a:r>
            <a:endParaRPr lang="ru-RU" b="1" i="1" dirty="0">
              <a:latin typeface="Times New Roman" panose="02020603050405020304" pitchFamily="18" charset="0"/>
              <a:cs typeface="Times New Roman" panose="02020603050405020304" pitchFamily="18" charset="0"/>
            </a:endParaRPr>
          </a:p>
        </p:txBody>
      </p:sp>
      <p:pic>
        <p:nvPicPr>
          <p:cNvPr id="22530" name="Picture 2" descr="The greatest and unresolved mysteries 22"/>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87960" y="1585180"/>
            <a:ext cx="6675120" cy="504463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089753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4020" y="201928"/>
            <a:ext cx="468884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Оранг</a:t>
            </a:r>
            <a:r>
              <a:rPr lang="ru-RU" sz="5400" b="1" i="1" dirty="0" smtClean="0">
                <a:latin typeface="Times New Roman" panose="02020603050405020304" pitchFamily="18" charset="0"/>
                <a:cs typeface="Times New Roman" panose="02020603050405020304" pitchFamily="18" charset="0"/>
              </a:rPr>
              <a:t> </a:t>
            </a:r>
            <a:r>
              <a:rPr lang="ru-RU" sz="5400" b="1" i="1" dirty="0" err="1" smtClean="0">
                <a:latin typeface="Times New Roman" panose="02020603050405020304" pitchFamily="18" charset="0"/>
                <a:cs typeface="Times New Roman" panose="02020603050405020304" pitchFamily="18" charset="0"/>
              </a:rPr>
              <a:t>Медан</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5349240" y="201928"/>
            <a:ext cx="6842760" cy="6656072"/>
          </a:xfrm>
        </p:spPr>
        <p:txBody>
          <a:bodyPr>
            <a:normAutofit fontScale="92500" lnSpcReduction="10000"/>
          </a:bodyPr>
          <a:lstStyle/>
          <a:p>
            <a:pPr marL="0" indent="0" algn="ctr">
              <a:buNone/>
            </a:pPr>
            <a:endParaRPr lang="ru-RU" b="1" i="1" dirty="0" smtClean="0">
              <a:latin typeface="Times New Roman" panose="02020603050405020304" pitchFamily="18" charset="0"/>
              <a:cs typeface="Times New Roman" panose="02020603050405020304" pitchFamily="18" charset="0"/>
            </a:endParaRPr>
          </a:p>
          <a:p>
            <a:pPr marL="0" indent="0" algn="ctr">
              <a:buNone/>
            </a:pPr>
            <a:r>
              <a:rPr lang="ru-RU" b="1" i="1" dirty="0" smtClean="0">
                <a:latin typeface="Times New Roman" panose="02020603050405020304" pitchFamily="18" charset="0"/>
                <a:cs typeface="Times New Roman" panose="02020603050405020304" pitchFamily="18" charset="0"/>
              </a:rPr>
              <a:t>Что произошло с грузовым кораблем </a:t>
            </a:r>
            <a:r>
              <a:rPr lang="ru-RU" b="1" i="1" dirty="0" err="1" smtClean="0">
                <a:latin typeface="Times New Roman" panose="02020603050405020304" pitchFamily="18" charset="0"/>
                <a:cs typeface="Times New Roman" panose="02020603050405020304" pitchFamily="18" charset="0"/>
              </a:rPr>
              <a:t>Оранг</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Медан</a:t>
            </a:r>
            <a:r>
              <a:rPr lang="ru-RU" b="1" i="1" dirty="0" smtClean="0">
                <a:latin typeface="Times New Roman" panose="02020603050405020304" pitchFamily="18" charset="0"/>
                <a:cs typeface="Times New Roman" panose="02020603050405020304" pitchFamily="18" charset="0"/>
              </a:rPr>
              <a:t>, или “Человек из </a:t>
            </a:r>
            <a:r>
              <a:rPr lang="ru-RU" b="1" i="1" dirty="0" err="1" smtClean="0">
                <a:latin typeface="Times New Roman" panose="02020603050405020304" pitchFamily="18" charset="0"/>
                <a:cs typeface="Times New Roman" panose="02020603050405020304" pitchFamily="18" charset="0"/>
              </a:rPr>
              <a:t>Медана</a:t>
            </a:r>
            <a:r>
              <a:rPr lang="ru-RU" b="1" i="1" dirty="0" smtClean="0">
                <a:latin typeface="Times New Roman" panose="02020603050405020304" pitchFamily="18" charset="0"/>
                <a:cs typeface="Times New Roman" panose="02020603050405020304" pitchFamily="18" charset="0"/>
              </a:rPr>
              <a:t>” в Малайзии является, возможно, одной из самых захватывающих и ошеломляющих тайн, которые когда-либо существовали в мореходной истории. Все началось с сообщения SOS в 1947, которое сообщило, что капитан, наряду с остальной частью команды, был мертв. Что хуже, даже телеграфист умер во время передачи сообщения. Когда Серебряная Звезда смогла получить сигнал бедствия и пошла, чтобы осмотреть судно, они подтвердили смертельные случаи всех на борту. Возникали варианты призраков, опасных химикатов, и даже инопланетян, но нет все еще никакого заключения относительно того, что на самом произошло с кораблем-призраком.</a:t>
            </a:r>
            <a:endParaRPr lang="ru-RU" b="1" i="1" dirty="0">
              <a:latin typeface="Times New Roman" panose="02020603050405020304" pitchFamily="18" charset="0"/>
              <a:cs typeface="Times New Roman" panose="02020603050405020304" pitchFamily="18" charset="0"/>
            </a:endParaRPr>
          </a:p>
        </p:txBody>
      </p:sp>
      <p:pic>
        <p:nvPicPr>
          <p:cNvPr id="23554" name="Picture 2" descr="The greatest and unresolved mysteries 23"/>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67640" y="1941729"/>
            <a:ext cx="5181600" cy="39159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250085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0040" y="101600"/>
            <a:ext cx="5450840" cy="2438400"/>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Аюдский</a:t>
            </a:r>
            <a:r>
              <a:rPr lang="ru-RU" sz="5400" b="1" i="1" dirty="0" smtClean="0">
                <a:latin typeface="Times New Roman" panose="02020603050405020304" pitchFamily="18" charset="0"/>
                <a:cs typeface="Times New Roman" panose="02020603050405020304" pitchFamily="18" charset="0"/>
              </a:rPr>
              <a:t> алюминиевый клин</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5770880" y="182880"/>
            <a:ext cx="6421120" cy="6345339"/>
          </a:xfrm>
        </p:spPr>
        <p:txBody>
          <a:bodyPr>
            <a:normAutofit fontScale="92500"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В 1974 году группа рабочих в Румынии обнаружила три различных объекта в траншее песка 10 метров глубиной. Два из них были доисторическими костями слона, которые были датированы периодом в 2.5 миллиона лет назад. Третий объект, однако, представлял из себя алюминиевый клин, который был найден вместе с древними костями. Это открытие ошеломило большинство исследователей, поскольку алюминий было трудно создать даже по стандартам 19-ого столетия. В то время, как некоторые считают это доказательством существования инопланетян, другие называют алюминиевый клин обманом. Независимо от того, что это, пока нет никаких определенных подтверждений.</a:t>
            </a:r>
            <a:endParaRPr lang="ru-RU" b="1" i="1" dirty="0">
              <a:latin typeface="Times New Roman" panose="02020603050405020304" pitchFamily="18" charset="0"/>
              <a:cs typeface="Times New Roman" panose="02020603050405020304" pitchFamily="18" charset="0"/>
            </a:endParaRPr>
          </a:p>
        </p:txBody>
      </p:sp>
      <p:pic>
        <p:nvPicPr>
          <p:cNvPr id="24578" name="Picture 2" descr="The greatest and unresolved mysteries 24"/>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69240" y="2370423"/>
            <a:ext cx="5501640" cy="41577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15023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2840" y="156592"/>
            <a:ext cx="4912360" cy="1916048"/>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Полтергейст Маккензи</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550354"/>
            <a:ext cx="5181600" cy="6367971"/>
          </a:xfrm>
        </p:spPr>
        <p:txBody>
          <a:bodyPr>
            <a:normAutofit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Кладбище </a:t>
            </a:r>
            <a:r>
              <a:rPr lang="ru-RU" b="1" i="1" dirty="0" err="1" smtClean="0">
                <a:latin typeface="Times New Roman" panose="02020603050405020304" pitchFamily="18" charset="0"/>
                <a:cs typeface="Times New Roman" panose="02020603050405020304" pitchFamily="18" charset="0"/>
              </a:rPr>
              <a:t>Грейфраерс</a:t>
            </a:r>
            <a:r>
              <a:rPr lang="ru-RU" b="1" i="1" dirty="0" smtClean="0">
                <a:latin typeface="Times New Roman" panose="02020603050405020304" pitchFamily="18" charset="0"/>
                <a:cs typeface="Times New Roman" panose="02020603050405020304" pitchFamily="18" charset="0"/>
              </a:rPr>
              <a:t> в Эдинбург знаменито полтергейстом Маккензи, одним из самых наиболее задокументированных полтергейстов в мире. Сюда водят экскурсии, называя их туром в мир мертвых. Особенно пугает людей атмосфера Черного Мавзолея, где лежит сэр Джордж Маккензи. Все это лишь шоу? Возможно, но есть только один способ узнать об этом — отправиться сюда самостоятельно и все исследовать.</a:t>
            </a:r>
            <a:endParaRPr lang="ru-RU" b="1" i="1" dirty="0">
              <a:latin typeface="Times New Roman" panose="02020603050405020304" pitchFamily="18" charset="0"/>
              <a:cs typeface="Times New Roman" panose="02020603050405020304" pitchFamily="18" charset="0"/>
            </a:endParaRPr>
          </a:p>
        </p:txBody>
      </p:sp>
      <p:pic>
        <p:nvPicPr>
          <p:cNvPr id="25602" name="Picture 2" descr="The greatest and unresolved mysteries 25"/>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67639" y="2072640"/>
            <a:ext cx="6872932" cy="45631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82923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63320" y="0"/>
            <a:ext cx="4185920" cy="1971040"/>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Тунгусский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метеорит</a:t>
            </a:r>
            <a:endParaRPr lang="ru-RU" sz="5400" b="1" i="1"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half" idx="1"/>
          </p:nvPr>
        </p:nvPicPr>
        <p:blipFill>
          <a:blip r:embed="rId2" cstate="email"/>
          <a:stretch>
            <a:fillRect/>
          </a:stretch>
        </p:blipFill>
        <p:spPr>
          <a:xfrm>
            <a:off x="156844" y="2290617"/>
            <a:ext cx="6096636" cy="4323068"/>
          </a:xfrm>
          <a:prstGeom prst="rect">
            <a:avLst/>
          </a:prstGeom>
        </p:spPr>
      </p:pic>
      <p:sp>
        <p:nvSpPr>
          <p:cNvPr id="4" name="Объект 3"/>
          <p:cNvSpPr>
            <a:spLocks noGrp="1"/>
          </p:cNvSpPr>
          <p:nvPr>
            <p:ph sz="half" idx="2"/>
          </p:nvPr>
        </p:nvSpPr>
        <p:spPr>
          <a:xfrm>
            <a:off x="6253480" y="294165"/>
            <a:ext cx="5938520" cy="6319520"/>
          </a:xfrm>
        </p:spPr>
        <p:txBody>
          <a:bodyPr>
            <a:normAutofit fontScale="92500"/>
          </a:bodyPr>
          <a:lstStyle/>
          <a:p>
            <a:pPr marL="0" indent="0" algn="ctr">
              <a:buNone/>
            </a:pPr>
            <a:r>
              <a:rPr lang="ru-RU" b="1" i="1" dirty="0" smtClean="0">
                <a:latin typeface="Times New Roman" panose="02020603050405020304" pitchFamily="18" charset="0"/>
                <a:cs typeface="Times New Roman" panose="02020603050405020304" pitchFamily="18" charset="0"/>
              </a:rPr>
              <a:t>Одна из самых известных загадочных происшествий, которые случились на территории России - тайна падения Тунгусского метеорита в 1908 году. </a:t>
            </a:r>
            <a:r>
              <a:rPr lang="ru-RU" b="1" i="1" dirty="0">
                <a:latin typeface="Times New Roman" panose="02020603050405020304" pitchFamily="18" charset="0"/>
                <a:cs typeface="Times New Roman" panose="02020603050405020304" pitchFamily="18" charset="0"/>
              </a:rPr>
              <a:t>Тунгусский метеорит </a:t>
            </a:r>
          </a:p>
          <a:p>
            <a:pPr marL="0" indent="0" algn="ctr">
              <a:buNone/>
            </a:pPr>
            <a:r>
              <a:rPr lang="ru-RU" b="1" i="1" dirty="0">
                <a:latin typeface="Times New Roman" panose="02020603050405020304" pitchFamily="18" charset="0"/>
                <a:cs typeface="Times New Roman" panose="02020603050405020304" pitchFamily="18" charset="0"/>
              </a:rPr>
              <a:t>— небесное тело, упавшее в Сибири в долине Подкаменной Тунгуски в 1908 году. Это явление странно в первую очередь тем, что многократно работавшим на месте падения с 1920-х годов поисковым экспедициям так и не удалось найти остатков самого метеорита. От него остался только радиально вываленный высотным взрывом лес, показания свидетелей и сейсмограммы, записанные в разных странах Земли.</a:t>
            </a:r>
          </a:p>
          <a:p>
            <a:pPr marL="0" indent="0" algn="ctr">
              <a:buNone/>
            </a:pP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360231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7894" y="162560"/>
            <a:ext cx="6019800" cy="1325563"/>
          </a:xfrm>
        </p:spPr>
        <p:txBody>
          <a:bodyPr>
            <a:normAutofit fontScale="90000"/>
          </a:bodyPr>
          <a:lstStyle/>
          <a:p>
            <a:pPr algn="ctr"/>
            <a:r>
              <a:rPr lang="ru-RU" sz="5400" b="1" i="1" dirty="0" smtClean="0">
                <a:latin typeface="Times New Roman" panose="02020603050405020304" pitchFamily="18" charset="0"/>
                <a:cs typeface="Times New Roman" panose="02020603050405020304" pitchFamily="18" charset="0"/>
              </a:rPr>
              <a:t>Потерянный город Калахари</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965440" y="386080"/>
            <a:ext cx="4048760" cy="5848666"/>
          </a:xfrm>
        </p:spPr>
        <p:txBody>
          <a:bodyPr/>
          <a:lstStyle/>
          <a:p>
            <a:pPr marL="0" indent="0" algn="ctr">
              <a:buNone/>
            </a:pPr>
            <a:r>
              <a:rPr lang="ru-RU" b="1" i="1" dirty="0" smtClean="0">
                <a:latin typeface="Times New Roman" panose="02020603050405020304" pitchFamily="18" charset="0"/>
                <a:cs typeface="Times New Roman" panose="02020603050405020304" pitchFamily="18" charset="0"/>
              </a:rPr>
              <a:t>В ноябре 1885 года </a:t>
            </a:r>
            <a:r>
              <a:rPr lang="ru-RU" b="1" i="1" dirty="0" err="1" smtClean="0">
                <a:latin typeface="Times New Roman" panose="02020603050405020304" pitchFamily="18" charset="0"/>
                <a:cs typeface="Times New Roman" panose="02020603050405020304" pitchFamily="18" charset="0"/>
              </a:rPr>
              <a:t>Гильермо</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Фарини</a:t>
            </a:r>
            <a:r>
              <a:rPr lang="ru-RU" b="1" i="1" dirty="0" smtClean="0">
                <a:latin typeface="Times New Roman" panose="02020603050405020304" pitchFamily="18" charset="0"/>
                <a:cs typeface="Times New Roman" panose="02020603050405020304" pitchFamily="18" charset="0"/>
              </a:rPr>
              <a:t> написал доклад о таинственном городе, который он увидел в пустыне Калахари и представил свою работу Берлинскому географическому обществу и Королевскому географическому обществу Великобритании.</a:t>
            </a:r>
            <a:endParaRPr lang="ru-RU" b="1" i="1" dirty="0">
              <a:latin typeface="Times New Roman" panose="02020603050405020304" pitchFamily="18" charset="0"/>
              <a:cs typeface="Times New Roman" panose="02020603050405020304" pitchFamily="18" charset="0"/>
            </a:endParaRPr>
          </a:p>
        </p:txBody>
      </p:sp>
      <p:pic>
        <p:nvPicPr>
          <p:cNvPr id="26626" name="Picture 2" descr="http://x-files.org.ua/images/articles/2018/tainsistor_1_t1.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55268" y="1702382"/>
            <a:ext cx="7385051" cy="49184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515096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3438" y="515779"/>
            <a:ext cx="5928360" cy="1325563"/>
          </a:xfrm>
        </p:spPr>
        <p:txBody>
          <a:bodyPr>
            <a:normAutofit fontScale="90000"/>
          </a:bodyPr>
          <a:lstStyle/>
          <a:p>
            <a:pPr algn="ctr"/>
            <a:r>
              <a:rPr lang="ru-RU" sz="5400" b="1" i="1" dirty="0" smtClean="0">
                <a:latin typeface="Times New Roman" panose="02020603050405020304" pitchFamily="18" charset="0"/>
                <a:cs typeface="Times New Roman" panose="02020603050405020304" pitchFamily="18" charset="0"/>
              </a:rPr>
              <a:t>Лестница часовни </a:t>
            </a:r>
            <a:r>
              <a:rPr lang="ru-RU" sz="5400" b="1" i="1" dirty="0" err="1" smtClean="0">
                <a:latin typeface="Times New Roman" panose="02020603050405020304" pitchFamily="18" charset="0"/>
                <a:cs typeface="Times New Roman" panose="02020603050405020304" pitchFamily="18" charset="0"/>
              </a:rPr>
              <a:t>Лоретто</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361566" y="182880"/>
            <a:ext cx="5830434" cy="6675120"/>
          </a:xfrm>
        </p:spPr>
        <p:txBody>
          <a:bodyPr>
            <a:normAutofit fontScale="92500"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В конце 1870-х годов неожиданно скончался архитектор часовни </a:t>
            </a:r>
            <a:r>
              <a:rPr lang="ru-RU" b="1" i="1" dirty="0" err="1" smtClean="0">
                <a:latin typeface="Times New Roman" panose="02020603050405020304" pitchFamily="18" charset="0"/>
                <a:cs typeface="Times New Roman" panose="02020603050405020304" pitchFamily="18" charset="0"/>
              </a:rPr>
              <a:t>Лоретто</a:t>
            </a:r>
            <a:r>
              <a:rPr lang="ru-RU" b="1" i="1" dirty="0" smtClean="0">
                <a:latin typeface="Times New Roman" panose="02020603050405020304" pitchFamily="18" charset="0"/>
                <a:cs typeface="Times New Roman" panose="02020603050405020304" pitchFamily="18" charset="0"/>
              </a:rPr>
              <a:t> в Санта-Фе, штат Нью-Мексико. И хотя строительство большей части церкви было завершено, выяснилось, что нет ни одного проекта лестницы, ведущей на второй этаж. Задача была нестандартной, поскольку плотники не могли понять, как разместить лестницу в таком маленьком помещении</a:t>
            </a:r>
          </a:p>
          <a:p>
            <a:pPr marL="0" indent="0" algn="ctr">
              <a:buNone/>
            </a:pPr>
            <a:r>
              <a:rPr lang="ru-RU" b="1" i="1" dirty="0" smtClean="0">
                <a:latin typeface="Times New Roman" panose="02020603050405020304" pitchFamily="18" charset="0"/>
                <a:cs typeface="Times New Roman" panose="02020603050405020304" pitchFamily="18" charset="0"/>
              </a:rPr>
              <a:t>Монахини церкви 9 дней подряд молились Святому Джозефу, чтобы он послал им решение этой проблемы. На следующий день, после окончания “молитвенного марафона”, в дверях часовни появился странно выглядящий мужчина. </a:t>
            </a:r>
            <a:endParaRPr lang="ru-RU" b="1" i="1" dirty="0">
              <a:latin typeface="Times New Roman" panose="02020603050405020304" pitchFamily="18" charset="0"/>
              <a:cs typeface="Times New Roman" panose="02020603050405020304" pitchFamily="18" charset="0"/>
            </a:endParaRPr>
          </a:p>
        </p:txBody>
      </p:sp>
      <p:pic>
        <p:nvPicPr>
          <p:cNvPr id="27650" name="Picture 2" descr="http://x-files.org.ua/images/articles/2018/tainsistor_2_t1.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53669" y="2174241"/>
            <a:ext cx="6207897" cy="40847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127879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8375" y="11276"/>
            <a:ext cx="5262880" cy="2052955"/>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Мумии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Сан-Бернардо</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162560"/>
            <a:ext cx="5181600" cy="6502400"/>
          </a:xfrm>
        </p:spPr>
        <p:txBody>
          <a:bodyPr>
            <a:normAutofit fontScale="92500"/>
          </a:bodyPr>
          <a:lstStyle/>
          <a:p>
            <a:pPr marL="0" indent="0" algn="ctr">
              <a:buNone/>
            </a:pPr>
            <a:r>
              <a:rPr lang="ru-RU" b="1" i="1" dirty="0" smtClean="0">
                <a:latin typeface="Times New Roman" panose="02020603050405020304" pitchFamily="18" charset="0"/>
                <a:cs typeface="Times New Roman" panose="02020603050405020304" pitchFamily="18" charset="0"/>
              </a:rPr>
              <a:t>Колумбийский город Сан-Бернардо, окруженный Андами, известен своей загадкой. Похожий на сотни других небольших городков, Сан-Бернардо имеет свой секрет, который еще предстоит раскрыть ученым.</a:t>
            </a:r>
          </a:p>
          <a:p>
            <a:pPr marL="0" indent="0" algn="ctr">
              <a:buNone/>
            </a:pPr>
            <a:r>
              <a:rPr lang="ru-RU" b="1" i="1" dirty="0" smtClean="0">
                <a:latin typeface="Times New Roman" panose="02020603050405020304" pitchFamily="18" charset="0"/>
                <a:cs typeface="Times New Roman" panose="02020603050405020304" pitchFamily="18" charset="0"/>
              </a:rPr>
              <a:t>В 1957 году в этом районе произошло наводнение, поэтому рабочим было приказано переместить останки усопших в другое место. Когда тела были извлечены, то было обнаружено, что многие из них совершенно не разложились, хотя лежали в могилах очень долго.</a:t>
            </a:r>
            <a:endParaRPr lang="ru-RU" b="1" i="1" dirty="0">
              <a:latin typeface="Times New Roman" panose="02020603050405020304" pitchFamily="18" charset="0"/>
              <a:cs typeface="Times New Roman" panose="02020603050405020304" pitchFamily="18" charset="0"/>
            </a:endParaRPr>
          </a:p>
        </p:txBody>
      </p:sp>
      <p:pic>
        <p:nvPicPr>
          <p:cNvPr id="28674" name="Picture 2" descr="http://x-files.org.ua/images/articles/2018/tainsistor_3_t1.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89230" y="1912947"/>
            <a:ext cx="6821170" cy="44883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623932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3368" y="28098"/>
            <a:ext cx="534416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Рукопись </a:t>
            </a:r>
            <a:r>
              <a:rPr lang="ru-RU" sz="5400" b="1" i="1" dirty="0" err="1" smtClean="0">
                <a:latin typeface="Times New Roman" panose="02020603050405020304" pitchFamily="18" charset="0"/>
                <a:cs typeface="Times New Roman" panose="02020603050405020304" pitchFamily="18" charset="0"/>
              </a:rPr>
              <a:t>Сибью</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010400" y="690880"/>
            <a:ext cx="4897120" cy="5486083"/>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В 1961 году был обнаружен документ под названием “Рукопись </a:t>
            </a:r>
            <a:r>
              <a:rPr lang="ru-RU" b="1" i="1" dirty="0" err="1" smtClean="0">
                <a:latin typeface="Times New Roman" panose="02020603050405020304" pitchFamily="18" charset="0"/>
                <a:cs typeface="Times New Roman" panose="02020603050405020304" pitchFamily="18" charset="0"/>
              </a:rPr>
              <a:t>Сибью</a:t>
            </a:r>
            <a:r>
              <a:rPr lang="ru-RU" b="1" i="1" dirty="0" smtClean="0">
                <a:latin typeface="Times New Roman" panose="02020603050405020304" pitchFamily="18" charset="0"/>
                <a:cs typeface="Times New Roman" panose="02020603050405020304" pitchFamily="18" charset="0"/>
              </a:rPr>
              <a:t>”. Книга включала в себя 450 страниц и относится примерно к 15 веку. Однако ее содержание поставило ученых в тупик — в книге описывались технические характеристики, касающиеся баллистики, артиллерии и многоступенчатых ракет.</a:t>
            </a:r>
            <a:endParaRPr lang="ru-RU" b="1" i="1" dirty="0">
              <a:latin typeface="Times New Roman" panose="02020603050405020304" pitchFamily="18" charset="0"/>
              <a:cs typeface="Times New Roman" panose="02020603050405020304" pitchFamily="18" charset="0"/>
            </a:endParaRPr>
          </a:p>
        </p:txBody>
      </p:sp>
      <p:pic>
        <p:nvPicPr>
          <p:cNvPr id="29698" name="Picture 2" descr="http://x-files.org.ua/images/articles/2018/tainsistor_4_t1.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65760" y="1629728"/>
            <a:ext cx="6579376" cy="489505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018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5040" y="182880"/>
            <a:ext cx="4450080" cy="1875949"/>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Памятник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в </a:t>
            </a:r>
            <a:r>
              <a:rPr lang="ru-RU" sz="5400" b="1" i="1" dirty="0" err="1" smtClean="0">
                <a:latin typeface="Times New Roman" panose="02020603050405020304" pitchFamily="18" charset="0"/>
                <a:cs typeface="Times New Roman" panose="02020603050405020304" pitchFamily="18" charset="0"/>
              </a:rPr>
              <a:t>Шагборо</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136640" y="0"/>
            <a:ext cx="6055360" cy="6705600"/>
          </a:xfrm>
        </p:spPr>
        <p:txBody>
          <a:bodyPr>
            <a:normAutofit fontScale="92500"/>
          </a:bodyPr>
          <a:lstStyle/>
          <a:p>
            <a:pPr marL="0" indent="0" algn="ctr">
              <a:buNone/>
            </a:pPr>
            <a:r>
              <a:rPr lang="ru-RU" b="1" i="1" dirty="0" smtClean="0">
                <a:latin typeface="Times New Roman" panose="02020603050405020304" pitchFamily="18" charset="0"/>
                <a:cs typeface="Times New Roman" panose="02020603050405020304" pitchFamily="18" charset="0"/>
              </a:rPr>
              <a:t>В </a:t>
            </a:r>
            <a:r>
              <a:rPr lang="ru-RU" b="1" i="1" dirty="0" err="1" smtClean="0">
                <a:latin typeface="Times New Roman" panose="02020603050405020304" pitchFamily="18" charset="0"/>
                <a:cs typeface="Times New Roman" panose="02020603050405020304" pitchFamily="18" charset="0"/>
              </a:rPr>
              <a:t>Шагборо</a:t>
            </a:r>
            <a:r>
              <a:rPr lang="ru-RU" b="1" i="1" dirty="0" smtClean="0">
                <a:latin typeface="Times New Roman" panose="02020603050405020304" pitchFamily="18" charset="0"/>
                <a:cs typeface="Times New Roman" panose="02020603050405020304" pitchFamily="18" charset="0"/>
              </a:rPr>
              <a:t> в графстве Стаффордшир, на территории старого поместья, некогда принадлежавшего эрлу </a:t>
            </a:r>
            <a:r>
              <a:rPr lang="ru-RU" b="1" i="1" dirty="0" err="1" smtClean="0">
                <a:latin typeface="Times New Roman" panose="02020603050405020304" pitchFamily="18" charset="0"/>
                <a:cs typeface="Times New Roman" panose="02020603050405020304" pitchFamily="18" charset="0"/>
              </a:rPr>
              <a:t>Личфилда</a:t>
            </a:r>
            <a:r>
              <a:rPr lang="ru-RU" b="1" i="1" dirty="0" smtClean="0">
                <a:latin typeface="Times New Roman" panose="02020603050405020304" pitchFamily="18" charset="0"/>
                <a:cs typeface="Times New Roman" panose="02020603050405020304" pitchFamily="18" charset="0"/>
              </a:rPr>
              <a:t>, стоит мемориальный памятник середины XVIII века. На барельефе изображена копия 2-го варианта картины Пуссена «Аркадские пастухи» в зеркальном отражении и с классической надписью «ET IN ARCADIA EGO» в правильном отражении. Ниже барельефа высечены буквы O•U•O•S•V•A•V•V — в обрамлении ещё двух букв D и M. DM может означать </a:t>
            </a:r>
            <a:r>
              <a:rPr lang="ru-RU" b="1" i="1" dirty="0" err="1" smtClean="0">
                <a:latin typeface="Times New Roman" panose="02020603050405020304" pitchFamily="18" charset="0"/>
                <a:cs typeface="Times New Roman" panose="02020603050405020304" pitchFamily="18" charset="0"/>
              </a:rPr>
              <a:t>Diis</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Manibus</a:t>
            </a:r>
            <a:r>
              <a:rPr lang="ru-RU" b="1" i="1" dirty="0" smtClean="0">
                <a:latin typeface="Times New Roman" panose="02020603050405020304" pitchFamily="18" charset="0"/>
                <a:cs typeface="Times New Roman" panose="02020603050405020304" pitchFamily="18" charset="0"/>
              </a:rPr>
              <a:t>, центральная же аббревиатура остаётся непонятной. Набор букв является неким кодом, дешифровка которого продолжается более 250 лет.</a:t>
            </a:r>
          </a:p>
        </p:txBody>
      </p:sp>
      <p:pic>
        <p:nvPicPr>
          <p:cNvPr id="30722" name="Picture 2" descr="https://www.4sync.com/web/get/s.dolya/blog/@2016/@top10/15/6.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23520" y="2058829"/>
            <a:ext cx="5913120" cy="443484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1419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3707" y="263524"/>
            <a:ext cx="518160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Фестский</a:t>
            </a:r>
            <a:r>
              <a:rPr lang="ru-RU" sz="5400" b="1" i="1" dirty="0" smtClean="0">
                <a:latin typeface="Times New Roman" panose="02020603050405020304" pitchFamily="18" charset="0"/>
                <a:cs typeface="Times New Roman" panose="02020603050405020304" pitchFamily="18" charset="0"/>
              </a:rPr>
              <a:t> Диск</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781800" y="926306"/>
            <a:ext cx="5181600" cy="4185920"/>
          </a:xfrm>
        </p:spPr>
        <p:txBody>
          <a:bodyPr/>
          <a:lstStyle/>
          <a:p>
            <a:pPr marL="0" indent="0" algn="ctr">
              <a:buNone/>
            </a:pPr>
            <a:r>
              <a:rPr lang="ru-RU" b="1" i="1" dirty="0" err="1" smtClean="0">
                <a:latin typeface="Times New Roman" panose="02020603050405020304" pitchFamily="18" charset="0"/>
                <a:cs typeface="Times New Roman" panose="02020603050405020304" pitchFamily="18" charset="0"/>
              </a:rPr>
              <a:t>Фестский</a:t>
            </a:r>
            <a:r>
              <a:rPr lang="ru-RU" b="1" i="1" dirty="0" smtClean="0">
                <a:latin typeface="Times New Roman" panose="02020603050405020304" pitchFamily="18" charset="0"/>
                <a:cs typeface="Times New Roman" panose="02020603050405020304" pitchFamily="18" charset="0"/>
              </a:rPr>
              <a:t> диск — уникальный памятник письма, предположительно минойской культуры эпохи средней или поздней бронзы, найденный в городе </a:t>
            </a:r>
            <a:r>
              <a:rPr lang="ru-RU" b="1" i="1" dirty="0" err="1" smtClean="0">
                <a:latin typeface="Times New Roman" panose="02020603050405020304" pitchFamily="18" charset="0"/>
                <a:cs typeface="Times New Roman" panose="02020603050405020304" pitchFamily="18" charset="0"/>
              </a:rPr>
              <a:t>Фест</a:t>
            </a:r>
            <a:r>
              <a:rPr lang="ru-RU" b="1" i="1" dirty="0" smtClean="0">
                <a:latin typeface="Times New Roman" panose="02020603050405020304" pitchFamily="18" charset="0"/>
                <a:cs typeface="Times New Roman" panose="02020603050405020304" pitchFamily="18" charset="0"/>
              </a:rPr>
              <a:t> на острове Крит. Его точное назначение, а также место и время изготовления достоверно неизвестны.</a:t>
            </a:r>
            <a:endParaRPr lang="ru-RU" b="1" i="1" dirty="0">
              <a:latin typeface="Times New Roman" panose="02020603050405020304" pitchFamily="18" charset="0"/>
              <a:cs typeface="Times New Roman" panose="02020603050405020304" pitchFamily="18" charset="0"/>
            </a:endParaRPr>
          </a:p>
        </p:txBody>
      </p:sp>
      <p:pic>
        <p:nvPicPr>
          <p:cNvPr id="31746" name="Picture 2" descr="https://www.4sync.com/web/get/s.dolya/blog/@2016/@top10/15/7.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87960" y="1971041"/>
            <a:ext cx="6393094" cy="460942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174144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210565"/>
            <a:ext cx="7355840" cy="1325563"/>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Криптограммы </a:t>
            </a:r>
            <a:r>
              <a:rPr lang="ru-RU" sz="5400" b="1" i="1" dirty="0" err="1" smtClean="0">
                <a:latin typeface="Times New Roman" panose="02020603050405020304" pitchFamily="18" charset="0"/>
                <a:cs typeface="Times New Roman" panose="02020603050405020304" pitchFamily="18" charset="0"/>
              </a:rPr>
              <a:t>Бейла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7660640" y="203200"/>
            <a:ext cx="4531360" cy="665480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Криптограммы </a:t>
            </a:r>
            <a:r>
              <a:rPr lang="ru-RU" b="1" i="1" dirty="0" err="1" smtClean="0">
                <a:latin typeface="Times New Roman" panose="02020603050405020304" pitchFamily="18" charset="0"/>
                <a:cs typeface="Times New Roman" panose="02020603050405020304" pitchFamily="18" charset="0"/>
              </a:rPr>
              <a:t>Бейла</a:t>
            </a:r>
            <a:r>
              <a:rPr lang="ru-RU" b="1" i="1" dirty="0" smtClean="0">
                <a:latin typeface="Times New Roman" panose="02020603050405020304" pitchFamily="18" charset="0"/>
                <a:cs typeface="Times New Roman" panose="02020603050405020304" pitchFamily="18" charset="0"/>
              </a:rPr>
              <a:t> - три зашифрованных текста, предположительно несущих в себе информацию о местонахождении клада: тысячи фунтов золота, серебра и драгоценных камней. Сокровища якобы зарыты на территории Виргинии неподалеку от </a:t>
            </a:r>
            <a:r>
              <a:rPr lang="ru-RU" b="1" i="1" dirty="0" err="1" smtClean="0">
                <a:latin typeface="Times New Roman" panose="02020603050405020304" pitchFamily="18" charset="0"/>
                <a:cs typeface="Times New Roman" panose="02020603050405020304" pitchFamily="18" charset="0"/>
              </a:rPr>
              <a:t>Линчберга</a:t>
            </a:r>
            <a:r>
              <a:rPr lang="ru-RU" b="1" i="1" dirty="0" smtClean="0">
                <a:latin typeface="Times New Roman" panose="02020603050405020304" pitchFamily="18" charset="0"/>
                <a:cs typeface="Times New Roman" panose="02020603050405020304" pitchFamily="18" charset="0"/>
              </a:rPr>
              <a:t> партией золотоискателей под предводительством Томаса </a:t>
            </a:r>
            <a:r>
              <a:rPr lang="ru-RU" b="1" i="1" dirty="0" err="1" smtClean="0">
                <a:latin typeface="Times New Roman" panose="02020603050405020304" pitchFamily="18" charset="0"/>
                <a:cs typeface="Times New Roman" panose="02020603050405020304" pitchFamily="18" charset="0"/>
              </a:rPr>
              <a:t>Джефферсона</a:t>
            </a:r>
            <a:r>
              <a:rPr lang="ru-RU" b="1" i="1" dirty="0" smtClean="0">
                <a:latin typeface="Times New Roman" panose="02020603050405020304" pitchFamily="18" charset="0"/>
                <a:cs typeface="Times New Roman" panose="02020603050405020304" pitchFamily="18" charset="0"/>
              </a:rPr>
              <a:t> </a:t>
            </a:r>
            <a:r>
              <a:rPr lang="ru-RU" b="1" i="1" dirty="0" err="1" smtClean="0">
                <a:latin typeface="Times New Roman" panose="02020603050405020304" pitchFamily="18" charset="0"/>
                <a:cs typeface="Times New Roman" panose="02020603050405020304" pitchFamily="18" charset="0"/>
              </a:rPr>
              <a:t>Бейла</a:t>
            </a:r>
            <a:r>
              <a:rPr lang="ru-RU" b="1" i="1" dirty="0" smtClean="0">
                <a:latin typeface="Times New Roman" panose="02020603050405020304" pitchFamily="18" charset="0"/>
                <a:cs typeface="Times New Roman" panose="02020603050405020304" pitchFamily="18" charset="0"/>
              </a:rPr>
              <a:t> в 1818 году.</a:t>
            </a:r>
            <a:endParaRPr lang="ru-RU" b="1" i="1" dirty="0">
              <a:latin typeface="Times New Roman" panose="02020603050405020304" pitchFamily="18" charset="0"/>
              <a:cs typeface="Times New Roman" panose="02020603050405020304" pitchFamily="18" charset="0"/>
            </a:endParaRPr>
          </a:p>
        </p:txBody>
      </p:sp>
      <p:pic>
        <p:nvPicPr>
          <p:cNvPr id="32770" name="Picture 2" descr="https://www.4sync.com/web/get/s.dolya/blog/@2016/@top10/15/8.jpg"/>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112520"/>
            <a:ext cx="7660640" cy="57454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41620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4420" y="0"/>
            <a:ext cx="4429760" cy="1869440"/>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Египетские пирамиды</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172200" y="243840"/>
            <a:ext cx="6019800" cy="6238240"/>
          </a:xfrm>
        </p:spPr>
        <p:txBody>
          <a:bodyPr>
            <a:normAutofit fontScale="92500"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Как </a:t>
            </a:r>
            <a:r>
              <a:rPr lang="ru-RU" b="1" i="1" dirty="0">
                <a:latin typeface="Times New Roman" panose="02020603050405020304" pitchFamily="18" charset="0"/>
                <a:cs typeface="Times New Roman" panose="02020603050405020304" pitchFamily="18" charset="0"/>
              </a:rPr>
              <a:t>бы современные </a:t>
            </a:r>
            <a:r>
              <a:rPr lang="ru-RU" b="1" i="1" dirty="0" err="1">
                <a:latin typeface="Times New Roman" panose="02020603050405020304" pitchFamily="18" charset="0"/>
                <a:cs typeface="Times New Roman" panose="02020603050405020304" pitchFamily="18" charset="0"/>
              </a:rPr>
              <a:t>реконструкторы</a:t>
            </a:r>
            <a:r>
              <a:rPr lang="ru-RU" b="1" i="1" dirty="0">
                <a:latin typeface="Times New Roman" panose="02020603050405020304" pitchFamily="18" charset="0"/>
                <a:cs typeface="Times New Roman" panose="02020603050405020304" pitchFamily="18" charset="0"/>
              </a:rPr>
              <a:t> и ученые ни бились над решением загадки строительства пирамид, убедительных версий способа их постройки до сих пор не найдено. Одни специалисты говорят о том, что пирамиды строились из готовых блоков, вытесанных в породе, другие (Жозеф </a:t>
            </a:r>
            <a:r>
              <a:rPr lang="ru-RU" b="1" i="1" dirty="0" err="1">
                <a:latin typeface="Times New Roman" panose="02020603050405020304" pitchFamily="18" charset="0"/>
                <a:cs typeface="Times New Roman" panose="02020603050405020304" pitchFamily="18" charset="0"/>
              </a:rPr>
              <a:t>Давиловиц</a:t>
            </a:r>
            <a:r>
              <a:rPr lang="ru-RU" b="1" i="1" dirty="0">
                <a:latin typeface="Times New Roman" panose="02020603050405020304" pitchFamily="18" charset="0"/>
                <a:cs typeface="Times New Roman" panose="02020603050405020304" pitchFamily="18" charset="0"/>
              </a:rPr>
              <a:t>) говорят, что блоки производились уже на месте строительства из смеси каменной крошки и «</a:t>
            </a:r>
            <a:r>
              <a:rPr lang="ru-RU" b="1" i="1" dirty="0" err="1">
                <a:latin typeface="Times New Roman" panose="02020603050405020304" pitchFamily="18" charset="0"/>
                <a:cs typeface="Times New Roman" panose="02020603050405020304" pitchFamily="18" charset="0"/>
              </a:rPr>
              <a:t>геополимерного</a:t>
            </a:r>
            <a:r>
              <a:rPr lang="ru-RU" b="1" i="1" dirty="0">
                <a:latin typeface="Times New Roman" panose="02020603050405020304" pitchFamily="18" charset="0"/>
                <a:cs typeface="Times New Roman" panose="02020603050405020304" pitchFamily="18" charset="0"/>
              </a:rPr>
              <a:t> бетона» на основе известняка. Невероятная трудоемкость процесса ставит под сомнение все гипотезы. Открытым остается также вопрос о том, кто строил пирамиды, рабы или вольнонаемные работники, и сколько их было. </a:t>
            </a:r>
          </a:p>
        </p:txBody>
      </p:sp>
      <p:pic>
        <p:nvPicPr>
          <p:cNvPr id="3074" name="Picture 2" descr="ÐÐ°ÑÑÐ¸Ð½ÐºÐ¸ Ð¿Ð¾ Ð·Ð°Ð¿ÑÐ¾ÑÑ ÐµÐ³Ð¸Ð¿ÐµÑÑÐºÐ¸Ðµ Ð¿Ð¸ÑÐ°Ð¼Ð¸Ð´Ñ"/>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03200" y="1785211"/>
            <a:ext cx="5709920" cy="46968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821489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5120" y="263525"/>
            <a:ext cx="489204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Таосский</a:t>
            </a:r>
            <a:r>
              <a:rPr lang="ru-RU" sz="5400" b="1" i="1" dirty="0" smtClean="0">
                <a:latin typeface="Times New Roman" panose="02020603050405020304" pitchFamily="18" charset="0"/>
                <a:cs typeface="Times New Roman" panose="02020603050405020304" pitchFamily="18" charset="0"/>
              </a:rPr>
              <a:t> шум</a:t>
            </a:r>
            <a:endParaRPr lang="ru-RU" sz="5400" b="1" i="1"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email"/>
          <a:stretch>
            <a:fillRect/>
          </a:stretch>
        </p:blipFill>
        <p:spPr>
          <a:xfrm>
            <a:off x="180340" y="1825625"/>
            <a:ext cx="6053500" cy="4574858"/>
          </a:xfrm>
          <a:prstGeom prst="rect">
            <a:avLst/>
          </a:prstGeom>
        </p:spPr>
      </p:pic>
      <p:sp>
        <p:nvSpPr>
          <p:cNvPr id="4" name="Объект 3"/>
          <p:cNvSpPr>
            <a:spLocks noGrp="1"/>
          </p:cNvSpPr>
          <p:nvPr>
            <p:ph sz="half" idx="2"/>
          </p:nvPr>
        </p:nvSpPr>
        <p:spPr>
          <a:xfrm>
            <a:off x="6664960" y="263525"/>
            <a:ext cx="5344160" cy="6136958"/>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В небольшом городе </a:t>
            </a:r>
            <a:r>
              <a:rPr lang="ru-RU" b="1" i="1" dirty="0" err="1" smtClean="0">
                <a:latin typeface="Times New Roman" panose="02020603050405020304" pitchFamily="18" charset="0"/>
                <a:cs typeface="Times New Roman" panose="02020603050405020304" pitchFamily="18" charset="0"/>
              </a:rPr>
              <a:t>Таос</a:t>
            </a:r>
            <a:r>
              <a:rPr lang="ru-RU" b="1" i="1" dirty="0" smtClean="0">
                <a:latin typeface="Times New Roman" panose="02020603050405020304" pitchFamily="18" charset="0"/>
                <a:cs typeface="Times New Roman" panose="02020603050405020304" pitchFamily="18" charset="0"/>
              </a:rPr>
              <a:t>, Нью-Мексико, часто возникает определенный гул, часто слышимый на горизонте, который может быть сравнен со звуком отдаленного дизельного двигателя. Хотя его может услышать человеческое ухо, различные звуковые устройства обнаружения не в состоянии распознать его. Это известно из исследований </a:t>
            </a:r>
            <a:r>
              <a:rPr lang="ru-RU" b="1" i="1" dirty="0" err="1" smtClean="0">
                <a:latin typeface="Times New Roman" panose="02020603050405020304" pitchFamily="18" charset="0"/>
                <a:cs typeface="Times New Roman" panose="02020603050405020304" pitchFamily="18" charset="0"/>
              </a:rPr>
              <a:t>Таосского</a:t>
            </a:r>
            <a:r>
              <a:rPr lang="ru-RU" b="1" i="1" dirty="0" smtClean="0">
                <a:latin typeface="Times New Roman" panose="02020603050405020304" pitchFamily="18" charset="0"/>
                <a:cs typeface="Times New Roman" panose="02020603050405020304" pitchFamily="18" charset="0"/>
              </a:rPr>
              <a:t> шума, и по сей день никто все еще не знает, как этот звук создается.</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9569070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960" y="974725"/>
            <a:ext cx="4465320" cy="2296795"/>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Манускрипт </a:t>
            </a:r>
            <a:br>
              <a:rPr lang="ru-RU" sz="5400" b="1" i="1" dirty="0" smtClean="0">
                <a:latin typeface="Times New Roman" panose="02020603050405020304" pitchFamily="18" charset="0"/>
                <a:cs typeface="Times New Roman" panose="02020603050405020304" pitchFamily="18" charset="0"/>
              </a:rPr>
            </a:br>
            <a:r>
              <a:rPr lang="ru-RU" sz="5400" b="1" i="1" dirty="0" err="1" smtClean="0">
                <a:latin typeface="Times New Roman" panose="02020603050405020304" pitchFamily="18" charset="0"/>
                <a:cs typeface="Times New Roman" panose="02020603050405020304" pitchFamily="18" charset="0"/>
              </a:rPr>
              <a:t>Войнича</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187960" y="4954904"/>
            <a:ext cx="11814100" cy="1669416"/>
          </a:xfrm>
        </p:spPr>
        <p:txBody>
          <a:bodyPr/>
          <a:lstStyle/>
          <a:p>
            <a:pPr marL="0" indent="0" algn="ctr">
              <a:buNone/>
            </a:pPr>
            <a:r>
              <a:rPr lang="ru-RU" b="1" i="1" dirty="0" smtClean="0">
                <a:latin typeface="Times New Roman" panose="02020603050405020304" pitchFamily="18" charset="0"/>
                <a:cs typeface="Times New Roman" panose="02020603050405020304" pitchFamily="18" charset="0"/>
              </a:rPr>
              <a:t>Рукопись </a:t>
            </a:r>
            <a:r>
              <a:rPr lang="ru-RU" b="1" i="1" dirty="0" err="1" smtClean="0">
                <a:latin typeface="Times New Roman" panose="02020603050405020304" pitchFamily="18" charset="0"/>
                <a:cs typeface="Times New Roman" panose="02020603050405020304" pitchFamily="18" charset="0"/>
              </a:rPr>
              <a:t>Войнича</a:t>
            </a:r>
            <a:r>
              <a:rPr lang="ru-RU" b="1" i="1" dirty="0" smtClean="0">
                <a:latin typeface="Times New Roman" panose="02020603050405020304" pitchFamily="18" charset="0"/>
                <a:cs typeface="Times New Roman" panose="02020603050405020304" pitchFamily="18" charset="0"/>
              </a:rPr>
              <a:t> была написана на языке, который исследователи в течение столетий попытались расшифровать, но все было напрасно. Единственное, что поддается распознаванию, так это рисунки, найденные на некоторых страницах.</a:t>
            </a:r>
            <a:endParaRPr lang="ru-RU" b="1" i="1" dirty="0">
              <a:latin typeface="Times New Roman" panose="02020603050405020304" pitchFamily="18" charset="0"/>
              <a:cs typeface="Times New Roman" panose="02020603050405020304" pitchFamily="18" charset="0"/>
            </a:endParaRPr>
          </a:p>
        </p:txBody>
      </p:sp>
      <p:pic>
        <p:nvPicPr>
          <p:cNvPr id="2050" name="Picture 2" descr="The greatest and unresolved mysteries 2"/>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5181599" y="178641"/>
            <a:ext cx="6820461" cy="457306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024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475" y="222885"/>
            <a:ext cx="4998720" cy="1325563"/>
          </a:xfrm>
        </p:spPr>
        <p:txBody>
          <a:bodyPr>
            <a:normAutofit fontScale="90000"/>
          </a:bodyPr>
          <a:lstStyle/>
          <a:p>
            <a:pPr algn="ctr"/>
            <a:r>
              <a:rPr lang="ru-RU" sz="5400" b="1" i="1" dirty="0" smtClean="0">
                <a:latin typeface="Times New Roman" panose="02020603050405020304" pitchFamily="18" charset="0"/>
                <a:cs typeface="Times New Roman" panose="02020603050405020304" pitchFamily="18" charset="0"/>
              </a:rPr>
              <a:t>Джек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Потрошитель</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172200" y="222885"/>
            <a:ext cx="5181600" cy="5954078"/>
          </a:xfrm>
        </p:spPr>
        <p:txBody>
          <a:bodyPr>
            <a:normAutofit fontScale="92500" lnSpcReduction="10000"/>
          </a:bodyPr>
          <a:lstStyle/>
          <a:p>
            <a:pPr marL="0" indent="0" algn="ctr">
              <a:buNone/>
            </a:pPr>
            <a:r>
              <a:rPr lang="ru-RU" b="1" i="1" dirty="0" smtClean="0">
                <a:latin typeface="Times New Roman" panose="02020603050405020304" pitchFamily="18" charset="0"/>
                <a:cs typeface="Times New Roman" panose="02020603050405020304" pitchFamily="18" charset="0"/>
              </a:rPr>
              <a:t>Имя Джек Потрошитель упоминается во многих шоу и фильмах, имея отношение к серийному убийце, который убил 11 женщин в Ист-Энде Лондона в конце 1800-х, но никогда не был найден. Большинство его жертв было проститутками, тела которых были искалечены до неузнаваемости, и их горло было перерезано. До сиз пор абсолютно ничего не известно об этом человеке, он словно растворился и исчез так же неожиданно, как и появился. Тем не менее, его история будоражит разум человечества и по сей день.</a:t>
            </a:r>
            <a:endParaRPr lang="ru-RU" b="1" i="1" dirty="0">
              <a:latin typeface="Times New Roman" panose="02020603050405020304" pitchFamily="18" charset="0"/>
              <a:cs typeface="Times New Roman" panose="02020603050405020304" pitchFamily="18" charset="0"/>
            </a:endParaRPr>
          </a:p>
        </p:txBody>
      </p:sp>
      <p:pic>
        <p:nvPicPr>
          <p:cNvPr id="3074" name="Picture 2" descr="The greatest and unresolved mysteries 3"/>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42238" y="2320291"/>
            <a:ext cx="5823193" cy="38566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531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2981" y="121920"/>
            <a:ext cx="5133516" cy="2052319"/>
          </a:xfrm>
        </p:spPr>
        <p:txBody>
          <a:bodyPr>
            <a:normAutofit/>
          </a:bodyPr>
          <a:lstStyle/>
          <a:p>
            <a:pPr algn="ctr"/>
            <a:r>
              <a:rPr lang="ru-RU" sz="5400" b="1" i="1" dirty="0" smtClean="0">
                <a:latin typeface="Times New Roman" panose="02020603050405020304" pitchFamily="18" charset="0"/>
                <a:cs typeface="Times New Roman" panose="02020603050405020304" pitchFamily="18" charset="0"/>
              </a:rPr>
              <a:t>Бермудский </a:t>
            </a:r>
            <a:br>
              <a:rPr lang="ru-RU" sz="5400" b="1" i="1" dirty="0" smtClean="0">
                <a:latin typeface="Times New Roman" panose="02020603050405020304" pitchFamily="18" charset="0"/>
                <a:cs typeface="Times New Roman" panose="02020603050405020304" pitchFamily="18" charset="0"/>
              </a:rPr>
            </a:br>
            <a:r>
              <a:rPr lang="ru-RU" sz="5400" b="1" i="1" dirty="0" smtClean="0">
                <a:latin typeface="Times New Roman" panose="02020603050405020304" pitchFamily="18" charset="0"/>
                <a:cs typeface="Times New Roman" panose="02020603050405020304" pitchFamily="18" charset="0"/>
              </a:rPr>
              <a:t>треугольник</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212840" y="426720"/>
            <a:ext cx="5755640" cy="6136640"/>
          </a:xfrm>
        </p:spPr>
        <p:txBody>
          <a:bodyPr>
            <a:normAutofit/>
          </a:bodyPr>
          <a:lstStyle/>
          <a:p>
            <a:pPr marL="0" indent="0" algn="ctr">
              <a:buNone/>
            </a:pPr>
            <a:r>
              <a:rPr lang="ru-RU" b="1" i="1" dirty="0" smtClean="0">
                <a:latin typeface="Times New Roman" panose="02020603050405020304" pitchFamily="18" charset="0"/>
                <a:cs typeface="Times New Roman" panose="02020603050405020304" pitchFamily="18" charset="0"/>
              </a:rPr>
              <a:t>Известное, как Бермудский треугольник, это легендарное пространство океана может быть найдено между пунктами Майами, Бермуд и Пуэрто-Рико. Пилоты часто говорят об их приборах, выходящих из строя, и многочисленных судах, которые были потеряны в море. С объяснениями и разгадками тайны Бермудского треугольника, в пределах от газовых пузырей до инопланетян, никто не уверен, что на самом деле находится за такими странными явлениями.</a:t>
            </a:r>
            <a:endParaRPr lang="ru-RU" b="1" i="1" dirty="0">
              <a:latin typeface="Times New Roman" panose="02020603050405020304" pitchFamily="18" charset="0"/>
              <a:cs typeface="Times New Roman" panose="02020603050405020304" pitchFamily="18" charset="0"/>
            </a:endParaRPr>
          </a:p>
        </p:txBody>
      </p:sp>
      <p:pic>
        <p:nvPicPr>
          <p:cNvPr id="4098" name="Picture 2" descr="The greatest and unresolved mysteries 4"/>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268889" y="2503488"/>
            <a:ext cx="5943951" cy="34299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78344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920" y="365125"/>
            <a:ext cx="3637280" cy="1325563"/>
          </a:xfrm>
        </p:spPr>
        <p:txBody>
          <a:bodyPr>
            <a:normAutofit/>
          </a:bodyPr>
          <a:lstStyle/>
          <a:p>
            <a:pPr algn="ctr"/>
            <a:r>
              <a:rPr lang="ru-RU" sz="5400" b="1" i="1" dirty="0" err="1" smtClean="0">
                <a:latin typeface="Times New Roman" panose="02020603050405020304" pitchFamily="18" charset="0"/>
                <a:cs typeface="Times New Roman" panose="02020603050405020304" pitchFamily="18" charset="0"/>
              </a:rPr>
              <a:t>Криптос</a:t>
            </a:r>
            <a:endParaRPr lang="ru-RU" sz="5400" b="1" i="1"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5466080" y="142240"/>
            <a:ext cx="6725920" cy="6715760"/>
          </a:xfrm>
        </p:spPr>
        <p:txBody>
          <a:bodyPr>
            <a:normAutofit/>
          </a:bodyPr>
          <a:lstStyle/>
          <a:p>
            <a:pPr marL="0" indent="0" algn="ctr">
              <a:buNone/>
            </a:pPr>
            <a:r>
              <a:rPr lang="ru-RU" sz="3200" b="1" i="1" dirty="0" smtClean="0">
                <a:latin typeface="Times New Roman" panose="02020603050405020304" pitchFamily="18" charset="0"/>
                <a:cs typeface="Times New Roman" panose="02020603050405020304" pitchFamily="18" charset="0"/>
              </a:rPr>
              <a:t>Недалеко от штаба ЦРУ в Лэнгли, Вирджиния, Вы можете созерцать статую, которая закодировала шифрование на своей поверхности. Эта очаровательная скульптура была создана Джимом </a:t>
            </a:r>
            <a:r>
              <a:rPr lang="ru-RU" sz="3200" b="1" i="1" dirty="0" err="1" smtClean="0">
                <a:latin typeface="Times New Roman" panose="02020603050405020304" pitchFamily="18" charset="0"/>
                <a:cs typeface="Times New Roman" panose="02020603050405020304" pitchFamily="18" charset="0"/>
              </a:rPr>
              <a:t>Сэнборном</a:t>
            </a:r>
            <a:r>
              <a:rPr lang="ru-RU" sz="3200" b="1" i="1" dirty="0" smtClean="0">
                <a:latin typeface="Times New Roman" panose="02020603050405020304" pitchFamily="18" charset="0"/>
                <a:cs typeface="Times New Roman" panose="02020603050405020304" pitchFamily="18" charset="0"/>
              </a:rPr>
              <a:t>, чтобы показать, что все может быть решено и расшифровано с использованием шифров. Из четырех частей надписи на скульптуре, только первые три были расшифрованы. Но даже блестящие умы в ЦРУ не смогли добраться до сути относительно четвертой части.</a:t>
            </a:r>
            <a:endParaRPr lang="ru-RU" sz="3200" b="1" i="1" dirty="0">
              <a:latin typeface="Times New Roman" panose="02020603050405020304" pitchFamily="18" charset="0"/>
              <a:cs typeface="Times New Roman" panose="02020603050405020304" pitchFamily="18" charset="0"/>
            </a:endParaRPr>
          </a:p>
        </p:txBody>
      </p:sp>
      <p:pic>
        <p:nvPicPr>
          <p:cNvPr id="5122" name="Picture 2" descr="The greatest and unresolved mysteries 5"/>
          <p:cNvPicPr>
            <a:picLocks noGrp="1" noChangeAspect="1" noChangeArrowheads="1"/>
          </p:cNvPicPr>
          <p:nvPr>
            <p:ph sz="half"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111760" y="2036128"/>
            <a:ext cx="5181600" cy="39159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790231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711</TotalTime>
  <Words>2346</Words>
  <Application>Microsoft Office PowerPoint</Application>
  <PresentationFormat>Произвольный</PresentationFormat>
  <Paragraphs>77</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Беседа о разгаданных  и неразгаданных  тайнах в науке  и человеческой истории</vt:lpstr>
      <vt:lpstr>Мы живем в эпоху, когда всё, что кажется на первый взгляд странным, можно легко объяснить. Многие болезни перешли в разряд излечимых, история в общем уже изучена, а технологический прогресс растёт стремительными шагами. Но все же есть некоторые причудливые моменты, над которыми еще стоит задуматься.  Но все же, существует множество тайн и загадок, которые не под силу разгадать человеку. Об этих феноменах написано множество книг, ведутся ожесточенные споры ученых и исследований, но истина по прежнему таиться где-то в тени. И их объяснение может испугать не на шутку! </vt:lpstr>
      <vt:lpstr>Тунгусский  метеорит</vt:lpstr>
      <vt:lpstr>Египетские пирамиды</vt:lpstr>
      <vt:lpstr>Таосский шум</vt:lpstr>
      <vt:lpstr>Манускрипт  Войнича</vt:lpstr>
      <vt:lpstr>Джек  Потрошитель</vt:lpstr>
      <vt:lpstr>Бермудский  треугольник</vt:lpstr>
      <vt:lpstr>Криптос</vt:lpstr>
      <vt:lpstr>Памятник Пастуха</vt:lpstr>
      <vt:lpstr>Тамам  Шуд</vt:lpstr>
      <vt:lpstr>Письма Зодиака</vt:lpstr>
      <vt:lpstr>Скрижали Джорджии</vt:lpstr>
      <vt:lpstr>Ронго-Ронго</vt:lpstr>
      <vt:lpstr>Лохнесское чудовище</vt:lpstr>
      <vt:lpstr>Йети</vt:lpstr>
      <vt:lpstr>Убийство Черного Георгина</vt:lpstr>
      <vt:lpstr>Стоунхендж</vt:lpstr>
      <vt:lpstr>Туринская плащаница</vt:lpstr>
      <vt:lpstr>Атлантида</vt:lpstr>
      <vt:lpstr>Внеземной разум</vt:lpstr>
      <vt:lpstr>Пляж плавающих ног</vt:lpstr>
      <vt:lpstr>Сигнал Wow</vt:lpstr>
      <vt:lpstr>Д.Б. Купер</vt:lpstr>
      <vt:lpstr>Лал Бахадур Шастри</vt:lpstr>
      <vt:lpstr>Геоглифы Наска</vt:lpstr>
      <vt:lpstr>Оранг Медан</vt:lpstr>
      <vt:lpstr>Аюдский алюминиевый клин</vt:lpstr>
      <vt:lpstr>Полтергейст Маккензи</vt:lpstr>
      <vt:lpstr>Потерянный город Калахари</vt:lpstr>
      <vt:lpstr>Лестница часовни Лоретто</vt:lpstr>
      <vt:lpstr>Мумии  Сан-Бернардо</vt:lpstr>
      <vt:lpstr>Рукопись Сибью</vt:lpstr>
      <vt:lpstr>Памятник  в Шагборо</vt:lpstr>
      <vt:lpstr>Фестский Диск</vt:lpstr>
      <vt:lpstr>Криптограммы Бейла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Беседа о разгаданных и неразгаданных тайнах в науке и человеческой истории</dc:title>
  <dc:creator>Admin</dc:creator>
  <cp:lastModifiedBy>Гордей</cp:lastModifiedBy>
  <cp:revision>26</cp:revision>
  <dcterms:created xsi:type="dcterms:W3CDTF">2019-07-19T16:09:35Z</dcterms:created>
  <dcterms:modified xsi:type="dcterms:W3CDTF">2021-10-20T16:05:12Z</dcterms:modified>
</cp:coreProperties>
</file>