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66" r:id="rId4"/>
    <p:sldId id="258" r:id="rId5"/>
    <p:sldId id="267" r:id="rId6"/>
    <p:sldId id="261" r:id="rId7"/>
    <p:sldId id="259" r:id="rId8"/>
    <p:sldId id="271" r:id="rId9"/>
    <p:sldId id="260" r:id="rId10"/>
    <p:sldId id="263" r:id="rId11"/>
    <p:sldId id="262" r:id="rId12"/>
    <p:sldId id="272" r:id="rId13"/>
    <p:sldId id="264" r:id="rId14"/>
    <p:sldId id="265" r:id="rId15"/>
    <p:sldId id="269" r:id="rId16"/>
    <p:sldId id="273" r:id="rId17"/>
    <p:sldId id="274" r:id="rId18"/>
    <p:sldId id="268" r:id="rId19"/>
    <p:sldId id="270" r:id="rId20"/>
    <p:sldId id="276" r:id="rId21"/>
    <p:sldId id="278" r:id="rId22"/>
    <p:sldId id="275" r:id="rId23"/>
    <p:sldId id="277"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498"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CEBD1F57-07E3-4C7B-A68B-A13A115C3A3C}" type="datetimeFigureOut">
              <a:rPr lang="ru-RU" smtClean="0"/>
              <a:pPr/>
              <a:t>29.10.2021</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163535C2-28D3-4FB7-A46B-41EDA4B24A99}"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CEBD1F57-07E3-4C7B-A68B-A13A115C3A3C}" type="datetimeFigureOut">
              <a:rPr lang="ru-RU" smtClean="0"/>
              <a:pPr/>
              <a:t>29.10.2021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3535C2-28D3-4FB7-A46B-41EDA4B24A9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CEBD1F57-07E3-4C7B-A68B-A13A115C3A3C}" type="datetimeFigureOut">
              <a:rPr lang="ru-RU" smtClean="0"/>
              <a:pPr/>
              <a:t>29.10.2021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3535C2-28D3-4FB7-A46B-41EDA4B24A9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CEBD1F57-07E3-4C7B-A68B-A13A115C3A3C}" type="datetimeFigureOut">
              <a:rPr lang="ru-RU" smtClean="0"/>
              <a:pPr/>
              <a:t>29.10.2021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3535C2-28D3-4FB7-A46B-41EDA4B24A99}" type="slidenum">
              <a:rPr lang="ru-RU" smtClean="0"/>
              <a:pPr/>
              <a:t>‹#›</a:t>
            </a:fld>
            <a:endParaRPr lang="ru-RU"/>
          </a:p>
        </p:txBody>
      </p:sp>
      <p:sp>
        <p:nvSpPr>
          <p:cNvPr id="7" name="Заголовок 6"/>
          <p:cNvSpPr>
            <a:spLocks noGrp="1"/>
          </p:cNvSpPr>
          <p:nvPr>
            <p:ph type="title"/>
          </p:nvPr>
        </p:nvSpPr>
        <p:spPr/>
        <p:txBody>
          <a:bodyPr rtlCol="0"/>
          <a:lstStyle/>
          <a:p>
            <a:r>
              <a:rPr kumimoji="0" lang="ru-RU"/>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a:t>Образец текста</a:t>
            </a:r>
          </a:p>
        </p:txBody>
      </p:sp>
      <p:sp>
        <p:nvSpPr>
          <p:cNvPr id="4" name="Дата 3"/>
          <p:cNvSpPr>
            <a:spLocks noGrp="1"/>
          </p:cNvSpPr>
          <p:nvPr>
            <p:ph type="dt" sz="half" idx="10"/>
          </p:nvPr>
        </p:nvSpPr>
        <p:spPr/>
        <p:txBody>
          <a:bodyPr/>
          <a:lstStyle/>
          <a:p>
            <a:fld id="{CEBD1F57-07E3-4C7B-A68B-A13A115C3A3C}" type="datetimeFigureOut">
              <a:rPr lang="ru-RU" smtClean="0"/>
              <a:pPr/>
              <a:t>29.10.2021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3535C2-28D3-4FB7-A46B-41EDA4B24A99}"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Объект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Объект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CEBD1F57-07E3-4C7B-A68B-A13A115C3A3C}" type="datetimeFigureOut">
              <a:rPr lang="ru-RU" smtClean="0"/>
              <a:pPr/>
              <a:t>29.10.2021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63535C2-28D3-4FB7-A46B-41EDA4B24A99}" type="slidenum">
              <a:rPr lang="ru-RU" smtClean="0"/>
              <a:pPr/>
              <a:t>‹#›</a:t>
            </a:fld>
            <a:endParaRPr lang="ru-RU"/>
          </a:p>
        </p:txBody>
      </p:sp>
      <p:sp>
        <p:nvSpPr>
          <p:cNvPr id="8" name="Заголовок 7"/>
          <p:cNvSpPr>
            <a:spLocks noGrp="1"/>
          </p:cNvSpPr>
          <p:nvPr>
            <p:ph type="title"/>
          </p:nvPr>
        </p:nvSpPr>
        <p:spPr/>
        <p:txBody>
          <a:bodyPr rtlCol="0"/>
          <a:lstStyle/>
          <a:p>
            <a:r>
              <a:rPr kumimoji="0" lang="ru-RU"/>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a:t>Образец текста</a:t>
            </a:r>
          </a:p>
        </p:txBody>
      </p:sp>
      <p:sp>
        <p:nvSpPr>
          <p:cNvPr id="5" name="Объект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6" name="Объект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7" name="Дата 6"/>
          <p:cNvSpPr>
            <a:spLocks noGrp="1"/>
          </p:cNvSpPr>
          <p:nvPr>
            <p:ph type="dt" sz="half" idx="10"/>
          </p:nvPr>
        </p:nvSpPr>
        <p:spPr/>
        <p:txBody>
          <a:bodyPr/>
          <a:lstStyle/>
          <a:p>
            <a:fld id="{CEBD1F57-07E3-4C7B-A68B-A13A115C3A3C}" type="datetimeFigureOut">
              <a:rPr lang="ru-RU" smtClean="0"/>
              <a:pPr/>
              <a:t>29.10.2021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63535C2-28D3-4FB7-A46B-41EDA4B24A99}"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CEBD1F57-07E3-4C7B-A68B-A13A115C3A3C}" type="datetimeFigureOut">
              <a:rPr lang="ru-RU" smtClean="0"/>
              <a:pPr/>
              <a:t>29.10.2021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63535C2-28D3-4FB7-A46B-41EDA4B24A99}" type="slidenum">
              <a:rPr lang="ru-RU" smtClean="0"/>
              <a:pPr/>
              <a:t>‹#›</a:t>
            </a:fld>
            <a:endParaRPr lang="ru-RU"/>
          </a:p>
        </p:txBody>
      </p:sp>
      <p:sp>
        <p:nvSpPr>
          <p:cNvPr id="6" name="Заголовок 5"/>
          <p:cNvSpPr>
            <a:spLocks noGrp="1"/>
          </p:cNvSpPr>
          <p:nvPr>
            <p:ph type="title"/>
          </p:nvPr>
        </p:nvSpPr>
        <p:spPr/>
        <p:txBody>
          <a:bodyPr rtlCol="0"/>
          <a:lstStyle/>
          <a:p>
            <a:r>
              <a:rPr kumimoji="0" lang="ru-RU"/>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EBD1F57-07E3-4C7B-A68B-A13A115C3A3C}" type="datetimeFigureOut">
              <a:rPr lang="ru-RU" smtClean="0"/>
              <a:pPr/>
              <a:t>29.10.2021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63535C2-28D3-4FB7-A46B-41EDA4B24A9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a:t>Образец текста</a:t>
            </a:r>
          </a:p>
        </p:txBody>
      </p:sp>
      <p:sp>
        <p:nvSpPr>
          <p:cNvPr id="4" name="Объект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p>
            <a:fld id="{CEBD1F57-07E3-4C7B-A68B-A13A115C3A3C}" type="datetimeFigureOut">
              <a:rPr lang="ru-RU" smtClean="0"/>
              <a:pPr/>
              <a:t>29.10.2021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63535C2-28D3-4FB7-A46B-41EDA4B24A99}"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CEBD1F57-07E3-4C7B-A68B-A13A115C3A3C}" type="datetimeFigureOut">
              <a:rPr lang="ru-RU" smtClean="0"/>
              <a:pPr/>
              <a:t>29.10.2021</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163535C2-28D3-4FB7-A46B-41EDA4B24A99}"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ru-RU"/>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CEBD1F57-07E3-4C7B-A68B-A13A115C3A3C}" type="datetimeFigureOut">
              <a:rPr lang="ru-RU" smtClean="0"/>
              <a:pPr/>
              <a:t>29.10.2021</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63535C2-28D3-4FB7-A46B-41EDA4B24A99}"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a:t>Тормозная </a:t>
            </a:r>
            <a:r>
              <a:rPr lang="ru-RU"/>
              <a:t>система автомобиля</a:t>
            </a:r>
            <a:br>
              <a:rPr lang="ru-RU" dirty="0"/>
            </a:br>
            <a:endParaRPr lang="ru-RU" dirty="0"/>
          </a:p>
        </p:txBody>
      </p:sp>
      <p:sp>
        <p:nvSpPr>
          <p:cNvPr id="3" name="Подзаголовок 2"/>
          <p:cNvSpPr>
            <a:spLocks noGrp="1"/>
          </p:cNvSpPr>
          <p:nvPr>
            <p:ph type="subTitle" idx="1"/>
          </p:nvPr>
        </p:nvSpPr>
        <p:spPr>
          <a:xfrm>
            <a:off x="714348" y="3571876"/>
            <a:ext cx="7772400" cy="1199704"/>
          </a:xfrm>
        </p:spPr>
        <p:txBody>
          <a:bodyPr>
            <a:normAutofit fontScale="70000" lnSpcReduction="20000"/>
          </a:bodyPr>
          <a:lstStyle/>
          <a:p>
            <a:r>
              <a:rPr lang="ru-RU" dirty="0"/>
              <a:t>Подготовил:</a:t>
            </a:r>
          </a:p>
          <a:p>
            <a:r>
              <a:rPr lang="ru-RU" dirty="0"/>
              <a:t>мастер производственного обучения</a:t>
            </a:r>
          </a:p>
          <a:p>
            <a:r>
              <a:rPr lang="ru-RU" dirty="0"/>
              <a:t>ФКП образовательного учреждения № 262 </a:t>
            </a:r>
          </a:p>
          <a:p>
            <a:r>
              <a:rPr lang="ru-RU" dirty="0"/>
              <a:t>Платошечкин Александр Михайлович</a:t>
            </a:r>
          </a:p>
        </p:txBody>
      </p:sp>
    </p:spTree>
    <p:extLst>
      <p:ext uri="{BB962C8B-B14F-4D97-AF65-F5344CB8AC3E}">
        <p14:creationId xmlns:p14="http://schemas.microsoft.com/office/powerpoint/2010/main" val="8741896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92500" lnSpcReduction="10000"/>
          </a:bodyPr>
          <a:lstStyle/>
          <a:p>
            <a:r>
              <a:rPr lang="ru-RU" dirty="0"/>
              <a:t>Тормозной механизм предназначен для уменьшения скорости вращения колеса, за счет сил трения возникающих между накладками тормозных колодок и тормозным барабаном или диском. Тормозные механизмы делятся на барабанные и дисковые. На отечественных автомобилях барабанные тормозные механизмы применяются на задних колесах, а дисковые на передних. Хотя в зависимости от модели автомобиля могут применяться только барабанные или только дисковые тормоза на всех четырех колесах.</a:t>
            </a:r>
          </a:p>
          <a:p>
            <a:endParaRPr lang="ru-RU" dirty="0"/>
          </a:p>
        </p:txBody>
      </p:sp>
      <p:sp>
        <p:nvSpPr>
          <p:cNvPr id="2" name="Заголовок 1"/>
          <p:cNvSpPr>
            <a:spLocks noGrp="1"/>
          </p:cNvSpPr>
          <p:nvPr>
            <p:ph type="title"/>
          </p:nvPr>
        </p:nvSpPr>
        <p:spPr/>
        <p:txBody>
          <a:bodyPr/>
          <a:lstStyle/>
          <a:p>
            <a:endParaRPr lang="ru-RU"/>
          </a:p>
        </p:txBody>
      </p:sp>
    </p:spTree>
    <p:extLst>
      <p:ext uri="{BB962C8B-B14F-4D97-AF65-F5344CB8AC3E}">
        <p14:creationId xmlns:p14="http://schemas.microsoft.com/office/powerpoint/2010/main" val="13377322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59831" y="3420428"/>
            <a:ext cx="3402106" cy="34021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Объект 2"/>
          <p:cNvSpPr>
            <a:spLocks noGrp="1"/>
          </p:cNvSpPr>
          <p:nvPr>
            <p:ph idx="1"/>
          </p:nvPr>
        </p:nvSpPr>
        <p:spPr>
          <a:xfrm>
            <a:off x="457200" y="1600201"/>
            <a:ext cx="8229600" cy="2044823"/>
          </a:xfrm>
        </p:spPr>
        <p:txBody>
          <a:bodyPr>
            <a:normAutofit lnSpcReduction="10000"/>
          </a:bodyPr>
          <a:lstStyle/>
          <a:p>
            <a:r>
              <a:rPr lang="ru-RU" dirty="0"/>
              <a:t>1 - тормозной барабан; 2 - тормозной щит; 3 - рабочий тормозной цилиндр; 4 - поршни рабочего тормозного цилиндра; 5 - стяжная пружина; 6 - фрикционные накладки; 7 - тормозные колодки</a:t>
            </a:r>
          </a:p>
          <a:p>
            <a:endParaRPr lang="ru-RU" dirty="0"/>
          </a:p>
        </p:txBody>
      </p:sp>
      <p:sp>
        <p:nvSpPr>
          <p:cNvPr id="2" name="Заголовок 1"/>
          <p:cNvSpPr>
            <a:spLocks noGrp="1"/>
          </p:cNvSpPr>
          <p:nvPr>
            <p:ph type="title"/>
          </p:nvPr>
        </p:nvSpPr>
        <p:spPr/>
        <p:txBody>
          <a:bodyPr>
            <a:normAutofit fontScale="90000"/>
          </a:bodyPr>
          <a:lstStyle/>
          <a:p>
            <a:pPr algn="ctr"/>
            <a:r>
              <a:rPr lang="ru-RU" dirty="0"/>
              <a:t>Схема работы барабанного тормозного механизма</a:t>
            </a:r>
          </a:p>
        </p:txBody>
      </p:sp>
      <p:sp>
        <p:nvSpPr>
          <p:cNvPr id="5" name="TextBox 4"/>
          <p:cNvSpPr txBox="1"/>
          <p:nvPr/>
        </p:nvSpPr>
        <p:spPr>
          <a:xfrm>
            <a:off x="6948264" y="5733256"/>
            <a:ext cx="869149" cy="369332"/>
          </a:xfrm>
          <a:prstGeom prst="rect">
            <a:avLst/>
          </a:prstGeom>
          <a:noFill/>
        </p:spPr>
        <p:txBody>
          <a:bodyPr wrap="none" rtlCol="0">
            <a:spAutoFit/>
          </a:bodyPr>
          <a:lstStyle/>
          <a:p>
            <a:r>
              <a:rPr lang="ru-RU" dirty="0"/>
              <a:t>Рис. 4</a:t>
            </a:r>
          </a:p>
        </p:txBody>
      </p:sp>
    </p:spTree>
    <p:extLst>
      <p:ext uri="{BB962C8B-B14F-4D97-AF65-F5344CB8AC3E}">
        <p14:creationId xmlns:p14="http://schemas.microsoft.com/office/powerpoint/2010/main" val="29257255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62500" lnSpcReduction="20000"/>
          </a:bodyPr>
          <a:lstStyle/>
          <a:p>
            <a:r>
              <a:rPr lang="ru-RU" dirty="0"/>
              <a:t>Барабанный тормозной механизм состоит из:</a:t>
            </a:r>
          </a:p>
          <a:p>
            <a:r>
              <a:rPr lang="ru-RU" dirty="0"/>
              <a:t>тормозного щита,</a:t>
            </a:r>
          </a:p>
          <a:p>
            <a:r>
              <a:rPr lang="ru-RU" dirty="0"/>
              <a:t>тормозного цилиндра,</a:t>
            </a:r>
          </a:p>
          <a:p>
            <a:r>
              <a:rPr lang="ru-RU" dirty="0"/>
              <a:t>двух тормозных колодок,</a:t>
            </a:r>
          </a:p>
          <a:p>
            <a:r>
              <a:rPr lang="ru-RU" dirty="0"/>
              <a:t>стяжных пружин,</a:t>
            </a:r>
          </a:p>
          <a:p>
            <a:r>
              <a:rPr lang="ru-RU" dirty="0"/>
              <a:t>тормозного барабана.</a:t>
            </a:r>
          </a:p>
          <a:p>
            <a:r>
              <a:rPr lang="ru-RU" dirty="0"/>
              <a:t>Тормозной щит жестко крепится на балке заднего моста автомобиля, а на щите, в свою очередь, закреплен рабочий тормозной цилиндр. При нажатии на педаль тормоза поршни в цилиндре расходятся и начинают давить на верхние концы тормозных колодок. Колодки в форме полуколец прижимаются своими накладками к внутренней поверхности круглого тормозного барабана, который при движении автомобиля вращается вместе с закрепленным на нем колесом. </a:t>
            </a:r>
          </a:p>
          <a:p>
            <a:endParaRPr lang="ru-RU" dirty="0"/>
          </a:p>
          <a:p>
            <a:r>
              <a:rPr lang="ru-RU" dirty="0"/>
              <a:t>Торможение колеса происходит за счет сил трения, возникающих между накладками колодок и барабаном. Когда же воздействие на педаль тормоза прекращается, стяжные пружины оттягивают колодки на исходные позиции.</a:t>
            </a:r>
          </a:p>
          <a:p>
            <a:endParaRPr lang="ru-RU" dirty="0"/>
          </a:p>
          <a:p>
            <a:endParaRPr lang="ru-RU" dirty="0"/>
          </a:p>
        </p:txBody>
      </p:sp>
      <p:sp>
        <p:nvSpPr>
          <p:cNvPr id="2" name="Заголовок 1"/>
          <p:cNvSpPr>
            <a:spLocks noGrp="1"/>
          </p:cNvSpPr>
          <p:nvPr>
            <p:ph type="title"/>
          </p:nvPr>
        </p:nvSpPr>
        <p:spPr/>
        <p:txBody>
          <a:bodyPr>
            <a:normAutofit fontScale="90000"/>
          </a:bodyPr>
          <a:lstStyle/>
          <a:p>
            <a:r>
              <a:rPr lang="ru-RU" dirty="0"/>
              <a:t>Барабанный тормозной механизм </a:t>
            </a:r>
          </a:p>
        </p:txBody>
      </p:sp>
    </p:spTree>
    <p:extLst>
      <p:ext uri="{BB962C8B-B14F-4D97-AF65-F5344CB8AC3E}">
        <p14:creationId xmlns:p14="http://schemas.microsoft.com/office/powerpoint/2010/main" val="21839642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1844824"/>
            <a:ext cx="3718470" cy="37184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Объект 2"/>
          <p:cNvSpPr>
            <a:spLocks noGrp="1"/>
          </p:cNvSpPr>
          <p:nvPr>
            <p:ph idx="1"/>
          </p:nvPr>
        </p:nvSpPr>
        <p:spPr>
          <a:xfrm>
            <a:off x="3635896" y="1124744"/>
            <a:ext cx="5050904" cy="5544616"/>
          </a:xfrm>
        </p:spPr>
        <p:txBody>
          <a:bodyPr>
            <a:normAutofit fontScale="47500" lnSpcReduction="20000"/>
          </a:bodyPr>
          <a:lstStyle/>
          <a:p>
            <a:r>
              <a:rPr lang="ru-RU" dirty="0"/>
              <a:t>1 - наружный рабочий цилиндр (левого) тормоза; 2 - поршень; 3 - соединительная трубка; 4 - тормозной диск переднего (левого) колеса; 5 - тормозные колодки с фрикционными накладками; 6 - поршень; 7 - внутренний рабочий цилиндр переднего (левого) тормоза</a:t>
            </a:r>
          </a:p>
          <a:p>
            <a:endParaRPr lang="ru-RU" dirty="0"/>
          </a:p>
          <a:p>
            <a:r>
              <a:rPr lang="ru-RU" b="1" dirty="0"/>
              <a:t>Дисковый тормозной механизм  </a:t>
            </a:r>
            <a:r>
              <a:rPr lang="ru-RU" dirty="0"/>
              <a:t>состоит из:</a:t>
            </a:r>
          </a:p>
          <a:p>
            <a:r>
              <a:rPr lang="ru-RU" b="1" dirty="0"/>
              <a:t>суппорта,</a:t>
            </a:r>
          </a:p>
          <a:p>
            <a:r>
              <a:rPr lang="ru-RU" b="1" dirty="0"/>
              <a:t>одного или двух тормозных цилиндров,</a:t>
            </a:r>
          </a:p>
          <a:p>
            <a:r>
              <a:rPr lang="ru-RU" b="1" dirty="0"/>
              <a:t>двух тормозных колодок,</a:t>
            </a:r>
          </a:p>
          <a:p>
            <a:r>
              <a:rPr lang="ru-RU" b="1" dirty="0"/>
              <a:t>тормозного диска.</a:t>
            </a:r>
          </a:p>
          <a:p>
            <a:r>
              <a:rPr lang="ru-RU" dirty="0"/>
              <a:t>Суппорт закреплен на поворотном кулаке переднего колеса автомобиля (см. рис. 43). В нем находятся два тормозных цилиндра и две тормозные колодки. Колодки с обеих сторон «обнимают» тормозной диск, который вращается вместе с закрепленным на нем колесом. </a:t>
            </a:r>
          </a:p>
          <a:p>
            <a:r>
              <a:rPr lang="ru-RU" dirty="0"/>
              <a:t>При нажатии на педаль тормоза поршни начинают выходить из цилиндров и прижимают тормозные колодки к диску. После того, как водитель отпустит педаль, колодки и поршни возвращаются в исходное положение за счет легкого «биения» диска. Дисковые тормоза очень эффективны и просты в обслуживании. Даже дилетанту замена тормозных колодок в этих механизмах доставляет мало хлопот. </a:t>
            </a:r>
          </a:p>
          <a:p>
            <a:endParaRPr lang="ru-RU" dirty="0"/>
          </a:p>
        </p:txBody>
      </p:sp>
      <p:sp>
        <p:nvSpPr>
          <p:cNvPr id="2" name="Заголовок 1"/>
          <p:cNvSpPr>
            <a:spLocks noGrp="1"/>
          </p:cNvSpPr>
          <p:nvPr>
            <p:ph type="title"/>
          </p:nvPr>
        </p:nvSpPr>
        <p:spPr/>
        <p:txBody>
          <a:bodyPr>
            <a:normAutofit fontScale="90000"/>
          </a:bodyPr>
          <a:lstStyle/>
          <a:p>
            <a:pPr algn="ctr"/>
            <a:r>
              <a:rPr lang="ru-RU" dirty="0"/>
              <a:t>Схема работы дискового тормозного механизма </a:t>
            </a:r>
            <a:br>
              <a:rPr lang="ru-RU" dirty="0"/>
            </a:br>
            <a:endParaRPr lang="ru-RU" dirty="0"/>
          </a:p>
        </p:txBody>
      </p:sp>
      <p:sp>
        <p:nvSpPr>
          <p:cNvPr id="4" name="TextBox 3"/>
          <p:cNvSpPr txBox="1"/>
          <p:nvPr/>
        </p:nvSpPr>
        <p:spPr>
          <a:xfrm>
            <a:off x="1404427" y="5563294"/>
            <a:ext cx="753732" cy="369332"/>
          </a:xfrm>
          <a:prstGeom prst="rect">
            <a:avLst/>
          </a:prstGeom>
          <a:noFill/>
        </p:spPr>
        <p:txBody>
          <a:bodyPr wrap="none" rtlCol="0">
            <a:spAutoFit/>
          </a:bodyPr>
          <a:lstStyle/>
          <a:p>
            <a:r>
              <a:rPr lang="ru-RU" dirty="0"/>
              <a:t>Рис. 4</a:t>
            </a:r>
          </a:p>
        </p:txBody>
      </p:sp>
    </p:spTree>
    <p:extLst>
      <p:ext uri="{BB962C8B-B14F-4D97-AF65-F5344CB8AC3E}">
        <p14:creationId xmlns:p14="http://schemas.microsoft.com/office/powerpoint/2010/main" val="30830978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85000" lnSpcReduction="10000"/>
          </a:bodyPr>
          <a:lstStyle/>
          <a:p>
            <a:r>
              <a:rPr lang="ru-RU" dirty="0"/>
              <a:t>Стояночный тормоз (рис. 1) приводится в действие поднятием рычага стояночного тормоза (в обиходе – «ручника») в верхнее положение. При этом натягиваются два металлических троса, последний из которых заставляет тормозные колодки задних колес прижаться к барабанам. И как следствие этого, автомобиль удерживается на месте в неподвижном состоянии. В поднятом состоянии, рычаг стояночного тормоза автоматически фиксируется защелкой. Это необходимо для того, чтобы не произошло самопроизвольное выключение тормоза и бесконтрольное движение автомобиля в отсутствии водителя. </a:t>
            </a:r>
          </a:p>
        </p:txBody>
      </p:sp>
      <p:sp>
        <p:nvSpPr>
          <p:cNvPr id="2" name="Заголовок 1"/>
          <p:cNvSpPr>
            <a:spLocks noGrp="1"/>
          </p:cNvSpPr>
          <p:nvPr>
            <p:ph type="title"/>
          </p:nvPr>
        </p:nvSpPr>
        <p:spPr/>
        <p:txBody>
          <a:bodyPr/>
          <a:lstStyle/>
          <a:p>
            <a:pPr algn="ctr"/>
            <a:r>
              <a:rPr lang="ru-RU" dirty="0"/>
              <a:t>Стояночный тормоз</a:t>
            </a:r>
          </a:p>
        </p:txBody>
      </p:sp>
    </p:spTree>
    <p:extLst>
      <p:ext uri="{BB962C8B-B14F-4D97-AF65-F5344CB8AC3E}">
        <p14:creationId xmlns:p14="http://schemas.microsoft.com/office/powerpoint/2010/main" val="34467762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lnSpcReduction="10000"/>
          </a:bodyPr>
          <a:lstStyle/>
          <a:p>
            <a:endParaRPr lang="ru-RU" dirty="0"/>
          </a:p>
          <a:p>
            <a:r>
              <a:rPr lang="ru-RU" dirty="0"/>
              <a:t>Увеличенный ход педали или «мягкая» педаль тормоза случается из-за сильного износа накладок тормозных колодок, наличия воздуха в системе гидропривода, утечки тормозной жидкости. </a:t>
            </a:r>
          </a:p>
          <a:p>
            <a:r>
              <a:rPr lang="ru-RU" dirty="0"/>
              <a:t>Для устранения неисправности необходимо заменить тормозные колодки, устранить утечку тормозной жидкости путем замены поврежденных деталей, прокачать систему гидропривода для удаления воздуха. </a:t>
            </a:r>
          </a:p>
          <a:p>
            <a:endParaRPr lang="ru-RU" dirty="0"/>
          </a:p>
        </p:txBody>
      </p:sp>
      <p:sp>
        <p:nvSpPr>
          <p:cNvPr id="2" name="Заголовок 1"/>
          <p:cNvSpPr>
            <a:spLocks noGrp="1"/>
          </p:cNvSpPr>
          <p:nvPr>
            <p:ph type="title"/>
          </p:nvPr>
        </p:nvSpPr>
        <p:spPr>
          <a:xfrm>
            <a:off x="467544" y="476672"/>
            <a:ext cx="8229600" cy="1143000"/>
          </a:xfrm>
        </p:spPr>
        <p:txBody>
          <a:bodyPr>
            <a:normAutofit fontScale="90000"/>
          </a:bodyPr>
          <a:lstStyle/>
          <a:p>
            <a:pPr algn="ctr"/>
            <a:r>
              <a:rPr lang="ru-RU" dirty="0"/>
              <a:t>Основные неисправности тормозных систем</a:t>
            </a:r>
            <a:br>
              <a:rPr lang="ru-RU" dirty="0"/>
            </a:br>
            <a:endParaRPr lang="ru-RU" dirty="0"/>
          </a:p>
        </p:txBody>
      </p:sp>
    </p:spTree>
    <p:extLst>
      <p:ext uri="{BB962C8B-B14F-4D97-AF65-F5344CB8AC3E}">
        <p14:creationId xmlns:p14="http://schemas.microsoft.com/office/powerpoint/2010/main" val="30500254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92500" lnSpcReduction="10000"/>
          </a:bodyPr>
          <a:lstStyle/>
          <a:p>
            <a:endParaRPr lang="ru-RU" dirty="0"/>
          </a:p>
          <a:p>
            <a:endParaRPr lang="ru-RU" dirty="0"/>
          </a:p>
          <a:p>
            <a:r>
              <a:rPr lang="ru-RU" dirty="0"/>
              <a:t>Увод автомобиля в сторону (при торможении) возможен по причине выхода из строя одного из колесных тормозных цилиндров, чрезмерного износа или замасливания накладок тормозных колодок одного из колесных тормозных механизмов. </a:t>
            </a:r>
          </a:p>
          <a:p>
            <a:r>
              <a:rPr lang="ru-RU" dirty="0"/>
              <a:t>Для устранения неисправности необходимо заменить неисправный цилиндр и тормозные колодки, а загрязненные колодки следует промыть. </a:t>
            </a:r>
          </a:p>
          <a:p>
            <a:endParaRPr lang="ru-RU" dirty="0"/>
          </a:p>
        </p:txBody>
      </p:sp>
      <p:sp>
        <p:nvSpPr>
          <p:cNvPr id="2" name="Заголовок 1"/>
          <p:cNvSpPr>
            <a:spLocks noGrp="1"/>
          </p:cNvSpPr>
          <p:nvPr>
            <p:ph type="title"/>
          </p:nvPr>
        </p:nvSpPr>
        <p:spPr>
          <a:xfrm>
            <a:off x="467544" y="620688"/>
            <a:ext cx="8229600" cy="1143000"/>
          </a:xfrm>
        </p:spPr>
        <p:txBody>
          <a:bodyPr>
            <a:normAutofit fontScale="90000"/>
          </a:bodyPr>
          <a:lstStyle/>
          <a:p>
            <a:pPr algn="ctr"/>
            <a:r>
              <a:rPr lang="ru-RU" dirty="0"/>
              <a:t>Основные неисправности тормозных систем</a:t>
            </a:r>
            <a:br>
              <a:rPr lang="ru-RU" dirty="0"/>
            </a:br>
            <a:endParaRPr lang="ru-RU" dirty="0"/>
          </a:p>
        </p:txBody>
      </p:sp>
    </p:spTree>
    <p:extLst>
      <p:ext uri="{BB962C8B-B14F-4D97-AF65-F5344CB8AC3E}">
        <p14:creationId xmlns:p14="http://schemas.microsoft.com/office/powerpoint/2010/main" val="5033409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92500" lnSpcReduction="10000"/>
          </a:bodyPr>
          <a:lstStyle/>
          <a:p>
            <a:endParaRPr lang="ru-RU" dirty="0"/>
          </a:p>
          <a:p>
            <a:r>
              <a:rPr lang="ru-RU" dirty="0"/>
              <a:t>Шум при нажатии на педаль тормоза или вибрации возникают по причине загрязнения тормозных механизмов, чрезмерного износа накладок тормозных колодок, ослабления или поломки стяжных пружин задних тормозных колодок, неравномерного износа тормозных барабанов или дисков. </a:t>
            </a:r>
          </a:p>
          <a:p>
            <a:r>
              <a:rPr lang="ru-RU" dirty="0"/>
              <a:t>Для устранения неисправности следует промыть загрязненные колодки, а изношенные и поврежденные колодки, барабаны, диски и пружины необходимо заменить на новые. </a:t>
            </a:r>
          </a:p>
          <a:p>
            <a:endParaRPr lang="ru-RU" dirty="0"/>
          </a:p>
        </p:txBody>
      </p:sp>
      <p:sp>
        <p:nvSpPr>
          <p:cNvPr id="2" name="Заголовок 1"/>
          <p:cNvSpPr>
            <a:spLocks noGrp="1"/>
          </p:cNvSpPr>
          <p:nvPr>
            <p:ph type="title"/>
          </p:nvPr>
        </p:nvSpPr>
        <p:spPr>
          <a:xfrm>
            <a:off x="467544" y="620688"/>
            <a:ext cx="8229600" cy="1143000"/>
          </a:xfrm>
        </p:spPr>
        <p:txBody>
          <a:bodyPr>
            <a:normAutofit fontScale="90000"/>
          </a:bodyPr>
          <a:lstStyle/>
          <a:p>
            <a:pPr algn="ctr"/>
            <a:r>
              <a:rPr lang="ru-RU" dirty="0"/>
              <a:t>Основные неисправности тормозных систем</a:t>
            </a:r>
            <a:br>
              <a:rPr lang="ru-RU" dirty="0"/>
            </a:br>
            <a:endParaRPr lang="ru-RU" dirty="0"/>
          </a:p>
        </p:txBody>
      </p:sp>
    </p:spTree>
    <p:extLst>
      <p:ext uri="{BB962C8B-B14F-4D97-AF65-F5344CB8AC3E}">
        <p14:creationId xmlns:p14="http://schemas.microsoft.com/office/powerpoint/2010/main" val="5033409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77500" lnSpcReduction="20000"/>
          </a:bodyPr>
          <a:lstStyle/>
          <a:p>
            <a:r>
              <a:rPr lang="ru-RU" dirty="0"/>
              <a:t>Любая неисправность в тормозной системе может привести к весьма неприятным последствиям. Поэтому при эксплуатации автомобиля следует внимательно относиться к работе тормозов своего автомобиля. </a:t>
            </a:r>
          </a:p>
          <a:p>
            <a:r>
              <a:rPr lang="ru-RU" dirty="0"/>
              <a:t>Конечно, водителю легче заметить изменения в эффективности торможения своего автомобиля во время движения, сидя в салоне. Но бывает смешно и грустно, когда «водитель-наездник» «теряет» тормоза только из-за того, что вовремя не обратил внимание на постоянно уменьшающийся уровень жидкости в тормозном бачке. А ему было лень открывать капот автомобиля и рассматривать какие-то там бачки. В результате чего, уровень тормозной жидкости снизился до нуля и, при очередном нажатии на педаль тормоза, водитель уже «жал» не тормоза, а воздух. </a:t>
            </a:r>
          </a:p>
          <a:p>
            <a:endParaRPr lang="ru-RU" dirty="0"/>
          </a:p>
          <a:p>
            <a:endParaRPr lang="ru-RU" dirty="0"/>
          </a:p>
          <a:p>
            <a:endParaRPr lang="ru-RU" dirty="0"/>
          </a:p>
          <a:p>
            <a:endParaRPr lang="ru-RU" dirty="0"/>
          </a:p>
        </p:txBody>
      </p:sp>
      <p:sp>
        <p:nvSpPr>
          <p:cNvPr id="2" name="Заголовок 1"/>
          <p:cNvSpPr>
            <a:spLocks noGrp="1"/>
          </p:cNvSpPr>
          <p:nvPr>
            <p:ph type="title"/>
          </p:nvPr>
        </p:nvSpPr>
        <p:spPr/>
        <p:txBody>
          <a:bodyPr>
            <a:normAutofit fontScale="90000"/>
          </a:bodyPr>
          <a:lstStyle/>
          <a:p>
            <a:pPr algn="ctr"/>
            <a:r>
              <a:rPr lang="ru-RU" dirty="0"/>
              <a:t>Эксплуатация тормозной системы</a:t>
            </a:r>
            <a:br>
              <a:rPr lang="ru-RU" dirty="0"/>
            </a:br>
            <a:endParaRPr lang="ru-RU" dirty="0"/>
          </a:p>
        </p:txBody>
      </p:sp>
    </p:spTree>
    <p:extLst>
      <p:ext uri="{BB962C8B-B14F-4D97-AF65-F5344CB8AC3E}">
        <p14:creationId xmlns:p14="http://schemas.microsoft.com/office/powerpoint/2010/main" val="35874182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70000" lnSpcReduction="20000"/>
          </a:bodyPr>
          <a:lstStyle/>
          <a:p>
            <a:r>
              <a:rPr lang="ru-RU" dirty="0"/>
              <a:t>Со временем изнашиваются уплотнительные манжеты поршней цилиндров, от вибраций и ржавчины теряют свою герметичность трубки и шланги гидравлического привода тормозов, да и вообще любая жидкость может понемногу испаряться. </a:t>
            </a:r>
          </a:p>
          <a:p>
            <a:r>
              <a:rPr lang="ru-RU" dirty="0"/>
              <a:t>Если вы заметили подтеки на колесах или мокрые следы на сухом асфальте, совпадающие с местом расположения элементов тормозной системы, то следует отказаться от поездки и устранить неисправность. Машина без тормозов – убийца (как бы жестко это не звучало). </a:t>
            </a:r>
          </a:p>
          <a:p>
            <a:r>
              <a:rPr lang="ru-RU" dirty="0"/>
              <a:t>При работе тормозов все детали рабочих механизмов и пространство вокруг них очень сильно нагреваются. Это естественный процесс, так как торможение автомобиля есть ни что иное, как переход кинетической энергии движущейся машины в тепловую, за счет сил трения в механизмах торможения. </a:t>
            </a:r>
          </a:p>
          <a:p>
            <a:endParaRPr lang="ru-RU" dirty="0"/>
          </a:p>
        </p:txBody>
      </p:sp>
      <p:sp>
        <p:nvSpPr>
          <p:cNvPr id="4" name="Заголовок 1"/>
          <p:cNvSpPr>
            <a:spLocks noGrp="1"/>
          </p:cNvSpPr>
          <p:nvPr>
            <p:ph type="title"/>
          </p:nvPr>
        </p:nvSpPr>
        <p:spPr/>
        <p:txBody>
          <a:bodyPr>
            <a:normAutofit fontScale="90000"/>
          </a:bodyPr>
          <a:lstStyle/>
          <a:p>
            <a:pPr algn="ctr"/>
            <a:r>
              <a:rPr lang="ru-RU" dirty="0"/>
              <a:t>Эксплуатация тормозной системы</a:t>
            </a:r>
            <a:br>
              <a:rPr lang="ru-RU" dirty="0"/>
            </a:br>
            <a:endParaRPr lang="ru-RU" dirty="0"/>
          </a:p>
        </p:txBody>
      </p:sp>
    </p:spTree>
    <p:extLst>
      <p:ext uri="{BB962C8B-B14F-4D97-AF65-F5344CB8AC3E}">
        <p14:creationId xmlns:p14="http://schemas.microsoft.com/office/powerpoint/2010/main" val="37024307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endParaRPr lang="ru-RU" dirty="0"/>
          </a:p>
          <a:p>
            <a:endParaRPr lang="ru-RU" dirty="0"/>
          </a:p>
          <a:p>
            <a:r>
              <a:rPr lang="ru-RU" dirty="0"/>
              <a:t>Тормозная система (рис. 1) предназначена для уменьшения скорости движения и остановки автомобиля (</a:t>
            </a:r>
            <a:r>
              <a:rPr lang="ru-RU" u="sng" dirty="0"/>
              <a:t>рабочая </a:t>
            </a:r>
            <a:r>
              <a:rPr lang="ru-RU" dirty="0"/>
              <a:t>тормозная система). Она также позволяет удерживать автомобиль от самопроизвольного движения во время стоянки (</a:t>
            </a:r>
            <a:r>
              <a:rPr lang="ru-RU" u="sng" dirty="0"/>
              <a:t>стояночная</a:t>
            </a:r>
            <a:r>
              <a:rPr lang="ru-RU" dirty="0"/>
              <a:t> тормозная система).</a:t>
            </a:r>
          </a:p>
          <a:p>
            <a:endParaRPr lang="ru-RU" dirty="0"/>
          </a:p>
          <a:p>
            <a:endParaRPr lang="ru-RU" dirty="0"/>
          </a:p>
        </p:txBody>
      </p:sp>
      <p:sp>
        <p:nvSpPr>
          <p:cNvPr id="2" name="Заголовок 1"/>
          <p:cNvSpPr>
            <a:spLocks noGrp="1"/>
          </p:cNvSpPr>
          <p:nvPr>
            <p:ph type="title"/>
          </p:nvPr>
        </p:nvSpPr>
        <p:spPr/>
        <p:txBody>
          <a:bodyPr/>
          <a:lstStyle/>
          <a:p>
            <a:pPr algn="ctr"/>
            <a:r>
              <a:rPr lang="ru-RU" dirty="0"/>
              <a:t>Тормозная система </a:t>
            </a:r>
          </a:p>
        </p:txBody>
      </p:sp>
    </p:spTree>
    <p:extLst>
      <p:ext uri="{BB962C8B-B14F-4D97-AF65-F5344CB8AC3E}">
        <p14:creationId xmlns:p14="http://schemas.microsoft.com/office/powerpoint/2010/main" val="6100795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77500" lnSpcReduction="20000"/>
          </a:bodyPr>
          <a:lstStyle/>
          <a:p>
            <a:r>
              <a:rPr lang="ru-RU" dirty="0"/>
              <a:t>А что происходит с тормозной жидкостью, которая находится рядом в цилиндрах и трубках? Она заметно нагревается и может наступить момент, когда жидкость закипит. Ну, а дальше — школьная физика. Пузырьки воздуха в отличие от жидкости сжимаются, вместо того чтобы передавать давление ноги водителя от педали тормоза к исполнительным тормозным механизмам. И пока вы не сожмете весь воздух в трубках, шлангах и цилиндрах, многократно и быстро нажимая на педаль тормоза, до тех пор - тормозов у Вас не будет (известное выражение – «тормоза работают с третьего качка»)! Ну, а когда вы все-таки остановите свой автомобиль, стоит разобраться с тем, как же все это произошло и как теперь избавиться от пузырьков воздуха в системе. </a:t>
            </a:r>
          </a:p>
          <a:p>
            <a:endParaRPr lang="ru-RU" dirty="0"/>
          </a:p>
        </p:txBody>
      </p:sp>
      <p:sp>
        <p:nvSpPr>
          <p:cNvPr id="4" name="Заголовок 1"/>
          <p:cNvSpPr>
            <a:spLocks noGrp="1"/>
          </p:cNvSpPr>
          <p:nvPr>
            <p:ph type="title"/>
          </p:nvPr>
        </p:nvSpPr>
        <p:spPr/>
        <p:txBody>
          <a:bodyPr>
            <a:normAutofit fontScale="90000"/>
          </a:bodyPr>
          <a:lstStyle/>
          <a:p>
            <a:r>
              <a:rPr lang="ru-RU" dirty="0"/>
              <a:t>Эксплуатация тормозной системы</a:t>
            </a:r>
            <a:br>
              <a:rPr lang="ru-RU" dirty="0"/>
            </a:br>
            <a:endParaRPr lang="ru-RU" dirty="0"/>
          </a:p>
        </p:txBody>
      </p:sp>
    </p:spTree>
    <p:extLst>
      <p:ext uri="{BB962C8B-B14F-4D97-AF65-F5344CB8AC3E}">
        <p14:creationId xmlns:p14="http://schemas.microsoft.com/office/powerpoint/2010/main" val="35544072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92500" lnSpcReduction="10000"/>
          </a:bodyPr>
          <a:lstStyle/>
          <a:p>
            <a:r>
              <a:rPr lang="ru-RU" dirty="0"/>
              <a:t>Для того чтобы не случилась вышеописанная «неприятность», следует чаще использовать торможение двигателем, а на крутых и затяжных спусках - это вообще единственно разумный вариант торможения! В противном случае, приходится часто нажимать на педаль тормоза, увеличивая нагрев деталей, а к чему это может привести, вы уже знаете. </a:t>
            </a:r>
          </a:p>
          <a:p>
            <a:r>
              <a:rPr lang="ru-RU" dirty="0"/>
              <a:t>После закипания тормозной жидкости или в результате не герметичности гидравлического привода в системе появляются пузырьки воздуха. Как это определить? </a:t>
            </a:r>
          </a:p>
        </p:txBody>
      </p:sp>
      <p:sp>
        <p:nvSpPr>
          <p:cNvPr id="5" name="Заголовок 1"/>
          <p:cNvSpPr>
            <a:spLocks noGrp="1"/>
          </p:cNvSpPr>
          <p:nvPr>
            <p:ph type="title"/>
          </p:nvPr>
        </p:nvSpPr>
        <p:spPr/>
        <p:txBody>
          <a:bodyPr>
            <a:normAutofit fontScale="90000"/>
          </a:bodyPr>
          <a:lstStyle/>
          <a:p>
            <a:r>
              <a:rPr lang="ru-RU" dirty="0"/>
              <a:t>Эксплуатация тормозной системы</a:t>
            </a:r>
            <a:br>
              <a:rPr lang="ru-RU" dirty="0"/>
            </a:br>
            <a:endParaRPr lang="ru-RU" dirty="0"/>
          </a:p>
        </p:txBody>
      </p:sp>
    </p:spTree>
    <p:extLst>
      <p:ext uri="{BB962C8B-B14F-4D97-AF65-F5344CB8AC3E}">
        <p14:creationId xmlns:p14="http://schemas.microsoft.com/office/powerpoint/2010/main" val="6708942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85000" lnSpcReduction="20000"/>
          </a:bodyPr>
          <a:lstStyle/>
          <a:p>
            <a:r>
              <a:rPr lang="ru-RU" dirty="0"/>
              <a:t>Очевидные признаки наличия воздуха в гидравлическом приводе тормозов следующие:</a:t>
            </a:r>
          </a:p>
          <a:p>
            <a:r>
              <a:rPr lang="ru-RU" dirty="0"/>
              <a:t>педаль тормоза становится «мягкой» и эффективность торможения снижается,</a:t>
            </a:r>
          </a:p>
          <a:p>
            <a:r>
              <a:rPr lang="ru-RU" dirty="0"/>
              <a:t>при «накачивании педали» многократными и быстрыми нажатиями, она становится жестче.</a:t>
            </a:r>
          </a:p>
          <a:p>
            <a:r>
              <a:rPr lang="ru-RU" dirty="0"/>
              <a:t>А как от этого воздуха избавиться? И это не очень сложно, но вам понадобится помощник. Он «накачивает педаль», а вы спускаете порции тормозной жидкости с пузырьками воздуха поочередно из каждого рабочего колесного цилиндра. Операция проводится до полного удаления воздуха из системы, только не забывайте в процессе «прокачки» периодически доливать жидкость в тормозной бачок. </a:t>
            </a:r>
          </a:p>
          <a:p>
            <a:endParaRPr lang="ru-RU" dirty="0"/>
          </a:p>
        </p:txBody>
      </p:sp>
      <p:sp>
        <p:nvSpPr>
          <p:cNvPr id="4" name="Заголовок 1"/>
          <p:cNvSpPr>
            <a:spLocks noGrp="1"/>
          </p:cNvSpPr>
          <p:nvPr>
            <p:ph type="title"/>
          </p:nvPr>
        </p:nvSpPr>
        <p:spPr/>
        <p:txBody>
          <a:bodyPr>
            <a:normAutofit fontScale="90000"/>
          </a:bodyPr>
          <a:lstStyle/>
          <a:p>
            <a:r>
              <a:rPr lang="ru-RU" dirty="0"/>
              <a:t>Эксплуатация тормозной системы</a:t>
            </a:r>
            <a:br>
              <a:rPr lang="ru-RU" dirty="0"/>
            </a:br>
            <a:endParaRPr lang="ru-RU" dirty="0"/>
          </a:p>
        </p:txBody>
      </p:sp>
    </p:spTree>
    <p:extLst>
      <p:ext uri="{BB962C8B-B14F-4D97-AF65-F5344CB8AC3E}">
        <p14:creationId xmlns:p14="http://schemas.microsoft.com/office/powerpoint/2010/main" val="21950235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62500" lnSpcReduction="20000"/>
          </a:bodyPr>
          <a:lstStyle/>
          <a:p>
            <a:r>
              <a:rPr lang="ru-RU" dirty="0"/>
              <a:t>В процессе эксплуатации автомобиля могут возникнуть и другие проблемы с тормозной системой. </a:t>
            </a:r>
          </a:p>
          <a:p>
            <a:r>
              <a:rPr lang="ru-RU" dirty="0"/>
              <a:t>Внезапно педаль тормоза становится тугой и требуется значительное усилие для ее нажатия. Причин может быть несколько. Вот две из них:</a:t>
            </a:r>
          </a:p>
          <a:p>
            <a:r>
              <a:rPr lang="ru-RU" dirty="0"/>
              <a:t>при неработающем двигателе так и должно быть, поскольку усилитель тормозов сейчас не работает – будьте осторожны при буксировке,</a:t>
            </a:r>
          </a:p>
          <a:p>
            <a:r>
              <a:rPr lang="ru-RU" dirty="0"/>
              <a:t>при работающем двигателе так быть не должно – усилитель неисправен и требуется его ремонт.</a:t>
            </a:r>
          </a:p>
          <a:p>
            <a:r>
              <a:rPr lang="ru-RU" dirty="0"/>
              <a:t>Если стояночный тормоз не удерживает машину на подъеме, то необходима его регулировка или замена тросов, а может быть пришло время менять задние тормозные колодки. Отрегулированный ручной тормоз, при трех-четырех щелчках фиксатора рычага, должен обеспечивать удержание автомобиля на уклоне до 23%. </a:t>
            </a:r>
          </a:p>
          <a:p>
            <a:r>
              <a:rPr lang="ru-RU" dirty="0"/>
              <a:t>Многие необходимые работы по обслуживанию тормозной системе вы можете выполнять сами, но при серьезных неисправностях, лучше обратиться к специалистам. </a:t>
            </a:r>
          </a:p>
        </p:txBody>
      </p:sp>
      <p:sp>
        <p:nvSpPr>
          <p:cNvPr id="4" name="Заголовок 1"/>
          <p:cNvSpPr>
            <a:spLocks noGrp="1"/>
          </p:cNvSpPr>
          <p:nvPr>
            <p:ph type="title"/>
          </p:nvPr>
        </p:nvSpPr>
        <p:spPr/>
        <p:txBody>
          <a:bodyPr>
            <a:normAutofit fontScale="90000"/>
          </a:bodyPr>
          <a:lstStyle/>
          <a:p>
            <a:r>
              <a:rPr lang="ru-RU" dirty="0"/>
              <a:t>Эксплуатация тормозной системы</a:t>
            </a:r>
            <a:br>
              <a:rPr lang="ru-RU" dirty="0"/>
            </a:br>
            <a:endParaRPr lang="ru-RU" dirty="0"/>
          </a:p>
        </p:txBody>
      </p:sp>
      <p:sp>
        <p:nvSpPr>
          <p:cNvPr id="5" name="Прямоугольник 4"/>
          <p:cNvSpPr/>
          <p:nvPr/>
        </p:nvSpPr>
        <p:spPr>
          <a:xfrm>
            <a:off x="2051720" y="6022822"/>
            <a:ext cx="5745868" cy="307777"/>
          </a:xfrm>
          <a:prstGeom prst="rect">
            <a:avLst/>
          </a:prstGeom>
        </p:spPr>
        <p:txBody>
          <a:bodyPr wrap="none">
            <a:spAutoFit/>
          </a:bodyPr>
          <a:lstStyle/>
          <a:p>
            <a:r>
              <a:rPr lang="ru-RU" sz="1400" dirty="0"/>
              <a:t>Презентация подготовлена по материалам сайта </a:t>
            </a:r>
            <a:r>
              <a:rPr lang="en-US" sz="1400" dirty="0"/>
              <a:t>http://www.automan.ru</a:t>
            </a:r>
            <a:endParaRPr lang="ru-RU" sz="1400" dirty="0"/>
          </a:p>
        </p:txBody>
      </p:sp>
    </p:spTree>
    <p:extLst>
      <p:ext uri="{BB962C8B-B14F-4D97-AF65-F5344CB8AC3E}">
        <p14:creationId xmlns:p14="http://schemas.microsoft.com/office/powerpoint/2010/main" val="3479840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7504" y="1169368"/>
            <a:ext cx="5554960" cy="5688632"/>
          </a:xfrm>
        </p:spPr>
        <p:txBody>
          <a:bodyPr>
            <a:normAutofit fontScale="32500" lnSpcReduction="20000"/>
          </a:bodyPr>
          <a:lstStyle/>
          <a:p>
            <a:r>
              <a:rPr lang="ru-RU" sz="4500" dirty="0"/>
              <a:t>1 - передний тормоз; 2 - педаль тормоза; 3 - вакуумный усилитель; 4 - главный цилиндр гидропривода тормозов; 5 - трубопровод контура привода передних тормозов; 6 - защитный кожух переднего тормоза; 7 - суппорт переднего тормоза; 8 - вакуумный трубопровод; 9 - бачок главного цилиндра; 10 - кнопка рычага привода стояночного тормоза; 11 - рычаг привода стояночного тормоза; 12 - тяга защелки рычага; 13 - защелка рычага; 14 - кронштейн рычага привода стояночного тормоза; 15 - возвратный рычаг; 16 - трубопровод контура привода задних тормозов; 17 - фланец наконечника оболочки троса; 18 - задний тормоз; 19 - регулятор давления задних тормозов; 20 - рычаг привода регулятора давления; 21 - колодки заднего тормоза; 22 - рычаг ручного привода колодок; 23 - тяга рычага привода регулятора давления; 24 - кронштейн крепления наконечника оболочки троса; 25 - задний трос; 26 - контргайка; 27 - регулировочная гайка; 28 - втулка; 29 - направляющая заднего троса; 30 - направляющий ролик; 31 - передний трос; 32 - упор выключателя контрольной лампы стояночного тормоза; 33 - выключатель стоп-сигнала</a:t>
            </a:r>
          </a:p>
          <a:p>
            <a:endParaRPr lang="ru-RU" dirty="0"/>
          </a:p>
        </p:txBody>
      </p:sp>
      <p:sp>
        <p:nvSpPr>
          <p:cNvPr id="2" name="Заголовок 1"/>
          <p:cNvSpPr>
            <a:spLocks noGrp="1"/>
          </p:cNvSpPr>
          <p:nvPr>
            <p:ph type="title"/>
          </p:nvPr>
        </p:nvSpPr>
        <p:spPr/>
        <p:txBody>
          <a:bodyPr>
            <a:normAutofit fontScale="90000"/>
          </a:bodyPr>
          <a:lstStyle/>
          <a:p>
            <a:pPr algn="ctr"/>
            <a:r>
              <a:rPr lang="ru-RU" dirty="0"/>
              <a:t>Общая схема тормозной системы </a:t>
            </a:r>
            <a:br>
              <a:rPr lang="ru-RU" dirty="0"/>
            </a:br>
            <a:endParaRPr lang="ru-RU"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80112" y="1820267"/>
            <a:ext cx="3338736" cy="21701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893082" y="4509120"/>
            <a:ext cx="753732" cy="369332"/>
          </a:xfrm>
          <a:prstGeom prst="rect">
            <a:avLst/>
          </a:prstGeom>
          <a:noFill/>
        </p:spPr>
        <p:txBody>
          <a:bodyPr wrap="none" rtlCol="0">
            <a:spAutoFit/>
          </a:bodyPr>
          <a:lstStyle/>
          <a:p>
            <a:r>
              <a:rPr lang="ru-RU" dirty="0"/>
              <a:t>Рис. 1</a:t>
            </a:r>
          </a:p>
        </p:txBody>
      </p:sp>
    </p:spTree>
    <p:extLst>
      <p:ext uri="{BB962C8B-B14F-4D97-AF65-F5344CB8AC3E}">
        <p14:creationId xmlns:p14="http://schemas.microsoft.com/office/powerpoint/2010/main" val="41961667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92500" lnSpcReduction="20000"/>
          </a:bodyPr>
          <a:lstStyle/>
          <a:p>
            <a:r>
              <a:rPr lang="ru-RU" dirty="0"/>
              <a:t>Рабочая тормозная система приводится в действие нажатием на педаль тормоза, которая располагается в салоне автомобиля. Усилие от ноги водителя передается на тормозные механизмы всех четырех колес. </a:t>
            </a:r>
          </a:p>
          <a:p>
            <a:endParaRPr lang="ru-RU" dirty="0"/>
          </a:p>
          <a:p>
            <a:r>
              <a:rPr lang="ru-RU" dirty="0"/>
              <a:t>Стояночная тормозная система нужна не только на стоянке, она также необходима для предотвращения скатывания автомобиля назад при движении на подъем. С помощью рычага стояночного тормоза, который располагается между передними сиденьями  автомобиля, водитель рукой может управлять тормозными механизмами задних колес. </a:t>
            </a:r>
          </a:p>
          <a:p>
            <a:endParaRPr lang="ru-RU" dirty="0"/>
          </a:p>
          <a:p>
            <a:endParaRPr lang="ru-RU" dirty="0"/>
          </a:p>
        </p:txBody>
      </p:sp>
      <p:sp>
        <p:nvSpPr>
          <p:cNvPr id="2" name="Заголовок 1"/>
          <p:cNvSpPr>
            <a:spLocks noGrp="1"/>
          </p:cNvSpPr>
          <p:nvPr>
            <p:ph type="title"/>
          </p:nvPr>
        </p:nvSpPr>
        <p:spPr/>
        <p:txBody>
          <a:bodyPr>
            <a:normAutofit/>
          </a:bodyPr>
          <a:lstStyle/>
          <a:p>
            <a:pPr algn="ctr"/>
            <a:r>
              <a:rPr lang="ru-RU" dirty="0"/>
              <a:t>Рабочая тормозная система </a:t>
            </a:r>
          </a:p>
        </p:txBody>
      </p:sp>
    </p:spTree>
    <p:extLst>
      <p:ext uri="{BB962C8B-B14F-4D97-AF65-F5344CB8AC3E}">
        <p14:creationId xmlns:p14="http://schemas.microsoft.com/office/powerpoint/2010/main" val="28055523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lnSpcReduction="10000"/>
          </a:bodyPr>
          <a:lstStyle/>
          <a:p>
            <a:r>
              <a:rPr lang="ru-RU" dirty="0"/>
              <a:t>Рабочая тормозная система состоит из:</a:t>
            </a:r>
          </a:p>
          <a:p>
            <a:r>
              <a:rPr lang="ru-RU" dirty="0"/>
              <a:t>тормозного привода,</a:t>
            </a:r>
          </a:p>
          <a:p>
            <a:r>
              <a:rPr lang="ru-RU" dirty="0"/>
              <a:t>тормозных механизмов колес.</a:t>
            </a:r>
          </a:p>
          <a:p>
            <a:r>
              <a:rPr lang="ru-RU" dirty="0"/>
              <a:t>Привод тормозов служит для передачи усилия ноги водителя от педали тормоза к исполнительным тормозным механизмам колес автомобиля. На современных легковых автомобилях применяется гидравлический привод тормозов, в котором используется специальная тормозная жидкость. </a:t>
            </a:r>
          </a:p>
          <a:p>
            <a:endParaRPr lang="ru-RU" dirty="0"/>
          </a:p>
        </p:txBody>
      </p:sp>
      <p:sp>
        <p:nvSpPr>
          <p:cNvPr id="5" name="Заголовок 1"/>
          <p:cNvSpPr>
            <a:spLocks noGrp="1"/>
          </p:cNvSpPr>
          <p:nvPr>
            <p:ph type="title"/>
          </p:nvPr>
        </p:nvSpPr>
        <p:spPr/>
        <p:txBody>
          <a:bodyPr>
            <a:normAutofit/>
          </a:bodyPr>
          <a:lstStyle/>
          <a:p>
            <a:pPr algn="ctr"/>
            <a:r>
              <a:rPr lang="ru-RU" dirty="0"/>
              <a:t>Рабочая тормозная система </a:t>
            </a:r>
          </a:p>
        </p:txBody>
      </p:sp>
    </p:spTree>
    <p:extLst>
      <p:ext uri="{BB962C8B-B14F-4D97-AF65-F5344CB8AC3E}">
        <p14:creationId xmlns:p14="http://schemas.microsoft.com/office/powerpoint/2010/main" val="38083854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204" y="1268760"/>
            <a:ext cx="5034852" cy="3240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Объект 2"/>
          <p:cNvSpPr>
            <a:spLocks noGrp="1"/>
          </p:cNvSpPr>
          <p:nvPr>
            <p:ph idx="1"/>
          </p:nvPr>
        </p:nvSpPr>
        <p:spPr>
          <a:xfrm>
            <a:off x="4572000" y="1196752"/>
            <a:ext cx="4176464" cy="5390059"/>
          </a:xfrm>
        </p:spPr>
        <p:txBody>
          <a:bodyPr>
            <a:normAutofit fontScale="92500" lnSpcReduction="20000"/>
          </a:bodyPr>
          <a:lstStyle/>
          <a:p>
            <a:r>
              <a:rPr lang="ru-RU" dirty="0"/>
              <a:t>1 - тормозные цилиндры передних колес; 2 - трубопровод передних тормозов; 3 - трубопровод задних тормозов; 4 - тормозные цилиндры задних колес; 5 - бачок главного тормозного цилиндра; 6 - главный тормозной цилиндр; 7 - поршень главного тормозного цилиндра; 8 - шток; 9 - педаль тормоза</a:t>
            </a:r>
          </a:p>
          <a:p>
            <a:endParaRPr lang="ru-RU" dirty="0"/>
          </a:p>
        </p:txBody>
      </p:sp>
      <p:sp>
        <p:nvSpPr>
          <p:cNvPr id="2" name="Заголовок 1"/>
          <p:cNvSpPr>
            <a:spLocks noGrp="1"/>
          </p:cNvSpPr>
          <p:nvPr>
            <p:ph type="title"/>
          </p:nvPr>
        </p:nvSpPr>
        <p:spPr/>
        <p:txBody>
          <a:bodyPr>
            <a:normAutofit fontScale="90000"/>
          </a:bodyPr>
          <a:lstStyle/>
          <a:p>
            <a:r>
              <a:rPr lang="ru-RU" dirty="0"/>
              <a:t>Схема гидропривода тормозов </a:t>
            </a:r>
            <a:br>
              <a:rPr lang="ru-RU" dirty="0"/>
            </a:br>
            <a:endParaRPr lang="ru-RU" dirty="0"/>
          </a:p>
        </p:txBody>
      </p:sp>
      <p:sp>
        <p:nvSpPr>
          <p:cNvPr id="4" name="TextBox 3"/>
          <p:cNvSpPr txBox="1"/>
          <p:nvPr/>
        </p:nvSpPr>
        <p:spPr>
          <a:xfrm>
            <a:off x="2051720" y="5116542"/>
            <a:ext cx="753732" cy="369332"/>
          </a:xfrm>
          <a:prstGeom prst="rect">
            <a:avLst/>
          </a:prstGeom>
          <a:noFill/>
        </p:spPr>
        <p:txBody>
          <a:bodyPr wrap="none" rtlCol="0">
            <a:spAutoFit/>
          </a:bodyPr>
          <a:lstStyle/>
          <a:p>
            <a:r>
              <a:rPr lang="ru-RU" dirty="0"/>
              <a:t>Рис. 2</a:t>
            </a:r>
          </a:p>
        </p:txBody>
      </p:sp>
    </p:spTree>
    <p:extLst>
      <p:ext uri="{BB962C8B-B14F-4D97-AF65-F5344CB8AC3E}">
        <p14:creationId xmlns:p14="http://schemas.microsoft.com/office/powerpoint/2010/main" val="15720311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r>
              <a:rPr lang="ru-RU" dirty="0"/>
              <a:t>Привод тормозов гидравлический состоит из:</a:t>
            </a:r>
          </a:p>
          <a:p>
            <a:r>
              <a:rPr lang="ru-RU" dirty="0"/>
              <a:t>педали тормоза,</a:t>
            </a:r>
          </a:p>
          <a:p>
            <a:r>
              <a:rPr lang="ru-RU" dirty="0"/>
              <a:t>главного тормозного цилиндра,</a:t>
            </a:r>
          </a:p>
          <a:p>
            <a:r>
              <a:rPr lang="ru-RU" dirty="0"/>
              <a:t>рабочих тормозных цилиндров,</a:t>
            </a:r>
          </a:p>
          <a:p>
            <a:r>
              <a:rPr lang="ru-RU" dirty="0"/>
              <a:t>тормозных трубок,</a:t>
            </a:r>
          </a:p>
          <a:p>
            <a:r>
              <a:rPr lang="ru-RU" dirty="0"/>
              <a:t>вакуумного усилителя.</a:t>
            </a:r>
          </a:p>
        </p:txBody>
      </p:sp>
      <p:sp>
        <p:nvSpPr>
          <p:cNvPr id="2" name="Заголовок 1"/>
          <p:cNvSpPr>
            <a:spLocks noGrp="1"/>
          </p:cNvSpPr>
          <p:nvPr>
            <p:ph type="title"/>
          </p:nvPr>
        </p:nvSpPr>
        <p:spPr/>
        <p:txBody>
          <a:bodyPr>
            <a:normAutofit fontScale="90000"/>
          </a:bodyPr>
          <a:lstStyle/>
          <a:p>
            <a:pPr algn="ctr"/>
            <a:r>
              <a:rPr lang="ru-RU" dirty="0"/>
              <a:t>Привод тормозов гидравлический </a:t>
            </a:r>
          </a:p>
        </p:txBody>
      </p:sp>
    </p:spTree>
    <p:extLst>
      <p:ext uri="{BB962C8B-B14F-4D97-AF65-F5344CB8AC3E}">
        <p14:creationId xmlns:p14="http://schemas.microsoft.com/office/powerpoint/2010/main" val="15956883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1844824"/>
            <a:ext cx="8229600" cy="4525963"/>
          </a:xfrm>
        </p:spPr>
        <p:txBody>
          <a:bodyPr>
            <a:normAutofit fontScale="55000" lnSpcReduction="20000"/>
          </a:bodyPr>
          <a:lstStyle/>
          <a:p>
            <a:r>
              <a:rPr lang="ru-RU" dirty="0"/>
              <a:t>Когда нога водителя нажимает на педаль тормоза, то ее усилие, через шток передается на поршень главного тормозного цилиндра. Давление жидкости, на которую давит поршень, от главного цилиндра по трубкам передается ко всем колесным тормозным цилиндрам, заставляя выдвигаться их поршни. Ну, а они, в свою очередь, передают усилие на тормозные колодки, которые и выполняют основную работу тормозной системы. </a:t>
            </a:r>
          </a:p>
          <a:p>
            <a:r>
              <a:rPr lang="ru-RU" dirty="0"/>
              <a:t>Современный гидропривод тормозов состоит из двух независимых контуров, связывающих между собой пару колес. При отказе одного из контуров, срабатывает второй, что обеспечивает, хотя и не очень эффективное, но все-таки торможение автомобиля. </a:t>
            </a:r>
          </a:p>
          <a:p>
            <a:endParaRPr lang="ru-RU" dirty="0"/>
          </a:p>
          <a:p>
            <a:r>
              <a:rPr lang="ru-RU" dirty="0"/>
              <a:t>К примеру, на автомобиле «Жигули» ВАЗ 2105, один контур объединяет тормозные механизмы передних колес, а другой – задних. На автомобиле «Жигули» ВАЗ 2109, между собой связаны: переднее левое колесо с задним правым, и переднее правое с задним левым. </a:t>
            </a:r>
          </a:p>
          <a:p>
            <a:r>
              <a:rPr lang="ru-RU" dirty="0"/>
              <a:t>Для уменьшения усилия при нажатии на педаль тормоза и более эффективной работы системы, применяется вакуумный усилитель. Усилитель явно облегчает работу водителя, так как использование педали тормоза при движении в городской цикле носит постоянный характер и довольно быстро утомляет. </a:t>
            </a:r>
          </a:p>
          <a:p>
            <a:endParaRPr lang="ru-RU" dirty="0"/>
          </a:p>
          <a:p>
            <a:endParaRPr lang="ru-RU" dirty="0"/>
          </a:p>
        </p:txBody>
      </p:sp>
      <p:sp>
        <p:nvSpPr>
          <p:cNvPr id="5" name="Заголовок 1"/>
          <p:cNvSpPr>
            <a:spLocks noGrp="1"/>
          </p:cNvSpPr>
          <p:nvPr>
            <p:ph type="title"/>
          </p:nvPr>
        </p:nvSpPr>
        <p:spPr/>
        <p:txBody>
          <a:bodyPr>
            <a:normAutofit fontScale="90000"/>
          </a:bodyPr>
          <a:lstStyle/>
          <a:p>
            <a:pPr algn="ctr"/>
            <a:r>
              <a:rPr lang="ru-RU" dirty="0"/>
              <a:t>Привод тормозов гидравлический </a:t>
            </a:r>
          </a:p>
        </p:txBody>
      </p:sp>
    </p:spTree>
    <p:extLst>
      <p:ext uri="{BB962C8B-B14F-4D97-AF65-F5344CB8AC3E}">
        <p14:creationId xmlns:p14="http://schemas.microsoft.com/office/powerpoint/2010/main" val="20700706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1821034"/>
            <a:ext cx="4681358" cy="2288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Объект 2"/>
          <p:cNvSpPr>
            <a:spLocks noGrp="1"/>
          </p:cNvSpPr>
          <p:nvPr>
            <p:ph idx="1"/>
          </p:nvPr>
        </p:nvSpPr>
        <p:spPr>
          <a:xfrm>
            <a:off x="4644008" y="1052736"/>
            <a:ext cx="4186808" cy="5472608"/>
          </a:xfrm>
        </p:spPr>
        <p:txBody>
          <a:bodyPr>
            <a:normAutofit fontScale="47500" lnSpcReduction="20000"/>
          </a:bodyPr>
          <a:lstStyle/>
          <a:p>
            <a:r>
              <a:rPr lang="ru-RU" sz="3400" dirty="0"/>
              <a:t>1 - главный тормозной цилиндр; 2 - корпус вакуумного усилителя; 3 - диафрагма; 4 - пружина; 5 - педаль тормоза</a:t>
            </a:r>
          </a:p>
          <a:p>
            <a:endParaRPr lang="ru-RU" sz="3400" dirty="0"/>
          </a:p>
          <a:p>
            <a:r>
              <a:rPr lang="ru-RU" sz="3400" dirty="0"/>
              <a:t>Вакуумный усилитель конструктивно связан с главным тормозным цилиндром. Основным элементом усилителя является камера, разделенная резиновой перегородкой (диафрагмой) на два объема. Один объем связан с впускным трубопроводом двигателя, где создается разряжение около 0,8 кг/см2, а другой с атмосферой (1 кг/см2). Из-за перепада давлений в 0,2 кг/см2, благодаря большой площади диафрагмы, «помогающее» усилие при работе с педалью тормоза может достигать 30 - 40 кг и больше. Это значительно облегчает работу водителя при торможениях и позволяет сохранить его работоспособность длительное время. </a:t>
            </a:r>
          </a:p>
          <a:p>
            <a:endParaRPr lang="ru-RU" dirty="0"/>
          </a:p>
          <a:p>
            <a:endParaRPr lang="ru-RU" dirty="0"/>
          </a:p>
        </p:txBody>
      </p:sp>
      <p:sp>
        <p:nvSpPr>
          <p:cNvPr id="2" name="Заголовок 1"/>
          <p:cNvSpPr>
            <a:spLocks noGrp="1"/>
          </p:cNvSpPr>
          <p:nvPr>
            <p:ph type="title"/>
          </p:nvPr>
        </p:nvSpPr>
        <p:spPr/>
        <p:txBody>
          <a:bodyPr>
            <a:normAutofit fontScale="90000"/>
          </a:bodyPr>
          <a:lstStyle/>
          <a:p>
            <a:r>
              <a:rPr lang="ru-RU" dirty="0"/>
              <a:t>Схема вакуумного усилителя </a:t>
            </a:r>
            <a:br>
              <a:rPr lang="ru-RU" dirty="0"/>
            </a:br>
            <a:endParaRPr lang="ru-RU" dirty="0"/>
          </a:p>
        </p:txBody>
      </p:sp>
      <p:sp>
        <p:nvSpPr>
          <p:cNvPr id="4" name="TextBox 3"/>
          <p:cNvSpPr txBox="1"/>
          <p:nvPr/>
        </p:nvSpPr>
        <p:spPr>
          <a:xfrm>
            <a:off x="1691680" y="4941168"/>
            <a:ext cx="869149" cy="369332"/>
          </a:xfrm>
          <a:prstGeom prst="rect">
            <a:avLst/>
          </a:prstGeom>
          <a:noFill/>
        </p:spPr>
        <p:txBody>
          <a:bodyPr wrap="none" rtlCol="0">
            <a:spAutoFit/>
          </a:bodyPr>
          <a:lstStyle/>
          <a:p>
            <a:r>
              <a:rPr lang="ru-RU" dirty="0"/>
              <a:t>Рис. 3</a:t>
            </a:r>
          </a:p>
        </p:txBody>
      </p:sp>
    </p:spTree>
    <p:extLst>
      <p:ext uri="{BB962C8B-B14F-4D97-AF65-F5344CB8AC3E}">
        <p14:creationId xmlns:p14="http://schemas.microsoft.com/office/powerpoint/2010/main" val="273660113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123</TotalTime>
  <Words>2216</Words>
  <Application>Microsoft Office PowerPoint</Application>
  <PresentationFormat>Экран (4:3)</PresentationFormat>
  <Paragraphs>109</Paragraphs>
  <Slides>23</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23</vt:i4>
      </vt:variant>
    </vt:vector>
  </HeadingPairs>
  <TitlesOfParts>
    <vt:vector size="28" baseType="lpstr">
      <vt:lpstr>Lucida Sans Unicode</vt:lpstr>
      <vt:lpstr>Verdana</vt:lpstr>
      <vt:lpstr>Wingdings 2</vt:lpstr>
      <vt:lpstr>Wingdings 3</vt:lpstr>
      <vt:lpstr>Открытая</vt:lpstr>
      <vt:lpstr>Тормозная система автомобиля </vt:lpstr>
      <vt:lpstr>Тормозная система </vt:lpstr>
      <vt:lpstr>Общая схема тормозной системы  </vt:lpstr>
      <vt:lpstr>Рабочая тормозная система </vt:lpstr>
      <vt:lpstr>Рабочая тормозная система </vt:lpstr>
      <vt:lpstr>Схема гидропривода тормозов  </vt:lpstr>
      <vt:lpstr>Привод тормозов гидравлический </vt:lpstr>
      <vt:lpstr>Привод тормозов гидравлический </vt:lpstr>
      <vt:lpstr>Схема вакуумного усилителя  </vt:lpstr>
      <vt:lpstr>Презентация PowerPoint</vt:lpstr>
      <vt:lpstr>Схема работы барабанного тормозного механизма</vt:lpstr>
      <vt:lpstr>Барабанный тормозной механизм </vt:lpstr>
      <vt:lpstr>Схема работы дискового тормозного механизма  </vt:lpstr>
      <vt:lpstr>Стояночный тормоз</vt:lpstr>
      <vt:lpstr>Основные неисправности тормозных систем </vt:lpstr>
      <vt:lpstr>Основные неисправности тормозных систем </vt:lpstr>
      <vt:lpstr>Основные неисправности тормозных систем </vt:lpstr>
      <vt:lpstr>Эксплуатация тормозной системы </vt:lpstr>
      <vt:lpstr>Эксплуатация тормозной системы </vt:lpstr>
      <vt:lpstr>Эксплуатация тормозной системы </vt:lpstr>
      <vt:lpstr>Эксплуатация тормозной системы </vt:lpstr>
      <vt:lpstr>Эксплуатация тормозной системы </vt:lpstr>
      <vt:lpstr>Эксплуатация тормозной системы </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Учитель (каб 29)</dc:creator>
  <cp:lastModifiedBy>Анна Анчугова</cp:lastModifiedBy>
  <cp:revision>13</cp:revision>
  <dcterms:created xsi:type="dcterms:W3CDTF">2015-11-28T12:47:20Z</dcterms:created>
  <dcterms:modified xsi:type="dcterms:W3CDTF">2021-10-29T12:23:43Z</dcterms:modified>
</cp:coreProperties>
</file>