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73" r:id="rId2"/>
    <p:sldId id="274" r:id="rId3"/>
    <p:sldId id="279" r:id="rId4"/>
    <p:sldId id="278" r:id="rId5"/>
    <p:sldId id="277" r:id="rId6"/>
    <p:sldId id="276" r:id="rId7"/>
    <p:sldId id="275" r:id="rId8"/>
    <p:sldId id="287" r:id="rId9"/>
    <p:sldId id="286" r:id="rId10"/>
    <p:sldId id="285" r:id="rId11"/>
    <p:sldId id="290" r:id="rId12"/>
    <p:sldId id="289" r:id="rId13"/>
    <p:sldId id="288" r:id="rId14"/>
    <p:sldId id="29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806" autoAdjust="0"/>
    <p:restoredTop sz="87229" autoAdjust="0"/>
  </p:normalViewPr>
  <p:slideViewPr>
    <p:cSldViewPr>
      <p:cViewPr varScale="1">
        <p:scale>
          <a:sx n="52" d="100"/>
          <a:sy n="52" d="100"/>
        </p:scale>
        <p:origin x="20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AEF885-BD13-46D2-8BC2-C8830AC6395F}" type="datetimeFigureOut">
              <a:rPr lang="ru-RU" smtClean="0"/>
              <a:t>07.07.2021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605177-4265-4606-B780-FB0DF24F6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900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605177-4265-4606-B780-FB0DF24F677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4982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605177-4265-4606-B780-FB0DF24F677F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1648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605177-4265-4606-B780-FB0DF24F677F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48474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605177-4265-4606-B780-FB0DF24F677F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0607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605177-4265-4606-B780-FB0DF24F677F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178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07.07.2021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07.07.2021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07.07.2021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07.07.2021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07.07.2021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07.07.2021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43" y="0"/>
            <a:ext cx="9061457" cy="6858000"/>
          </a:xfrm>
        </p:spPr>
      </p:pic>
      <p:sp>
        <p:nvSpPr>
          <p:cNvPr id="6" name="TextBox 5"/>
          <p:cNvSpPr txBox="1"/>
          <p:nvPr/>
        </p:nvSpPr>
        <p:spPr>
          <a:xfrm>
            <a:off x="1187624" y="274638"/>
            <a:ext cx="77479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  Консультация для родителей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660848" y="5698416"/>
            <a:ext cx="384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54" t="2795" r="23845" b="-301"/>
          <a:stretch/>
        </p:blipFill>
        <p:spPr>
          <a:xfrm>
            <a:off x="1887483" y="889282"/>
            <a:ext cx="5438569" cy="49938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187624" y="6076404"/>
            <a:ext cx="7128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   Выполнила воспитатель Бабенко Е.И.</a:t>
            </a:r>
            <a:endParaRPr lang="ru-RU" sz="2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1810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07" y="0"/>
            <a:ext cx="9077093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475656" y="764704"/>
            <a:ext cx="644914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 Чтобы сделать прогулку дошкольника приятной, нужно позаботиться о его безопасности: 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-Присматривайте </a:t>
            </a:r>
            <a:r>
              <a:rPr lang="ru-RU" b="1" dirty="0">
                <a:solidFill>
                  <a:srgbClr val="7030A0"/>
                </a:solidFill>
              </a:rPr>
              <a:t>за ребёнком или договоритесь об этом с соседями, гуляющими с детьми.</a:t>
            </a:r>
          </a:p>
          <a:p>
            <a:r>
              <a:rPr lang="ru-RU" b="1" dirty="0">
                <a:solidFill>
                  <a:srgbClr val="7030A0"/>
                </a:solidFill>
              </a:rPr>
              <a:t>-</a:t>
            </a:r>
            <a:r>
              <a:rPr lang="ru-RU" b="1" dirty="0" smtClean="0">
                <a:solidFill>
                  <a:srgbClr val="7030A0"/>
                </a:solidFill>
              </a:rPr>
              <a:t>Выбирайте </a:t>
            </a:r>
            <a:r>
              <a:rPr lang="ru-RU" b="1" dirty="0">
                <a:solidFill>
                  <a:srgbClr val="7030A0"/>
                </a:solidFill>
              </a:rPr>
              <a:t>безопасное место для игр, подальше от шоссе.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- </a:t>
            </a:r>
            <a:r>
              <a:rPr lang="ru-RU" b="1" dirty="0">
                <a:solidFill>
                  <a:srgbClr val="7030A0"/>
                </a:solidFill>
              </a:rPr>
              <a:t>Внимательно следите за малышом у качелей, на горках и других аттракционах. 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-Учите </a:t>
            </a:r>
            <a:r>
              <a:rPr lang="ru-RU" b="1" dirty="0">
                <a:solidFill>
                  <a:srgbClr val="7030A0"/>
                </a:solidFill>
              </a:rPr>
              <a:t>ребёнка быть осторожным, приближаясь к качелям.</a:t>
            </a:r>
          </a:p>
          <a:p>
            <a:r>
              <a:rPr lang="ru-RU" b="1" dirty="0">
                <a:solidFill>
                  <a:srgbClr val="7030A0"/>
                </a:solidFill>
              </a:rPr>
              <a:t>-</a:t>
            </a:r>
            <a:r>
              <a:rPr lang="ru-RU" b="1" dirty="0" smtClean="0">
                <a:solidFill>
                  <a:srgbClr val="7030A0"/>
                </a:solidFill>
              </a:rPr>
              <a:t>Будьте </a:t>
            </a:r>
            <a:r>
              <a:rPr lang="ru-RU" b="1" dirty="0">
                <a:solidFill>
                  <a:srgbClr val="7030A0"/>
                </a:solidFill>
              </a:rPr>
              <a:t>внимательны, переходя дорогу с коляской.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-Соблюдайте </a:t>
            </a:r>
            <a:r>
              <a:rPr lang="ru-RU" b="1" dirty="0">
                <a:solidFill>
                  <a:srgbClr val="7030A0"/>
                </a:solidFill>
              </a:rPr>
              <a:t>правила дорожного движения и учите им ребёнка. 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-Объясняйте </a:t>
            </a:r>
            <a:r>
              <a:rPr lang="ru-RU" b="1" dirty="0">
                <a:solidFill>
                  <a:srgbClr val="7030A0"/>
                </a:solidFill>
              </a:rPr>
              <a:t>ребёнку, что нужно следить, не едет ли машина во дворе.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- </a:t>
            </a:r>
            <a:r>
              <a:rPr lang="ru-RU" b="1" dirty="0">
                <a:solidFill>
                  <a:srgbClr val="7030A0"/>
                </a:solidFill>
              </a:rPr>
              <a:t>Не разрешайте доставать мяч из-под машины. 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-Обучите </a:t>
            </a:r>
            <a:r>
              <a:rPr lang="ru-RU" b="1" dirty="0">
                <a:solidFill>
                  <a:srgbClr val="7030A0"/>
                </a:solidFill>
              </a:rPr>
              <a:t>технике безопасности при катании на самокате и велосипеде.</a:t>
            </a:r>
          </a:p>
          <a:p>
            <a:r>
              <a:rPr lang="ru-RU" b="1" dirty="0">
                <a:solidFill>
                  <a:srgbClr val="7030A0"/>
                </a:solidFill>
              </a:rPr>
              <a:t>-</a:t>
            </a:r>
            <a:r>
              <a:rPr lang="ru-RU" b="1" dirty="0" smtClean="0">
                <a:solidFill>
                  <a:srgbClr val="7030A0"/>
                </a:solidFill>
              </a:rPr>
              <a:t>Не </a:t>
            </a:r>
            <a:r>
              <a:rPr lang="ru-RU" b="1" dirty="0">
                <a:solidFill>
                  <a:srgbClr val="7030A0"/>
                </a:solidFill>
              </a:rPr>
              <a:t>позволяйте ребёнку приближаться к животным – бродячим или чужим. Они могут оказаться злобными.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55776" y="274638"/>
            <a:ext cx="44644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latin typeface="Bookman Old Style" pitchFamily="18" charset="0"/>
              </a:rPr>
              <a:t>Безопасная прогулка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483833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07" y="0"/>
            <a:ext cx="9077093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1907703" y="274638"/>
            <a:ext cx="60170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FF0000"/>
                </a:solidFill>
                <a:latin typeface="Bookman Old Style" pitchFamily="18" charset="0"/>
              </a:rPr>
              <a:t>Если ребёнок </a:t>
            </a:r>
            <a: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  <a:t>потерялся.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797858"/>
            <a:ext cx="74168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7030A0"/>
                </a:solidFill>
                <a:latin typeface="Bookman Old Style" pitchFamily="18" charset="0"/>
              </a:rPr>
              <a:t>Представьте себе, что ребёнок потерялся. Это может произойти в магазине, на прогулке, на массовом мероприятии или даже в детском саду. Ребёнок теряет маму из поля зрения, решает, что его забыли, и отправляется на поиски или домой. Чтобы предупредить такие случаи, нужно научить малыша важным правилам:</a:t>
            </a:r>
            <a:endParaRPr lang="ru-RU" b="1" i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51418" y="2829183"/>
            <a:ext cx="563680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i="1" dirty="0">
                <a:solidFill>
                  <a:srgbClr val="7030A0"/>
                </a:solidFill>
                <a:latin typeface="Bookman Old Style" pitchFamily="18" charset="0"/>
              </a:rPr>
              <a:t>Ребёнок должен знать, что если он  потерялся, родители не уйдут без него и будут искать его на месте происшествия. </a:t>
            </a:r>
          </a:p>
          <a:p>
            <a:pPr>
              <a:buFont typeface="Wingdings" pitchFamily="2" charset="2"/>
              <a:buChar char="Ø"/>
            </a:pPr>
            <a:r>
              <a:rPr lang="ru-RU" b="1" i="1" dirty="0">
                <a:solidFill>
                  <a:srgbClr val="7030A0"/>
                </a:solidFill>
                <a:latin typeface="Bookman Old Style" pitchFamily="18" charset="0"/>
              </a:rPr>
              <a:t>Объясните малышу, чтобы он оставался на месте и не бежал никого догонять.</a:t>
            </a:r>
          </a:p>
          <a:p>
            <a:pPr>
              <a:buFont typeface="Wingdings" pitchFamily="2" charset="2"/>
              <a:buChar char="Ø"/>
            </a:pPr>
            <a:r>
              <a:rPr lang="ru-RU" b="1" i="1" dirty="0">
                <a:solidFill>
                  <a:srgbClr val="7030A0"/>
                </a:solidFill>
                <a:latin typeface="Bookman Old Style" pitchFamily="18" charset="0"/>
              </a:rPr>
              <a:t>Если вы на прогулке, объясните дошкольнику, где вы будете ждать его, когда он набегается на площадке или в парке.</a:t>
            </a:r>
          </a:p>
          <a:p>
            <a:pPr>
              <a:buFont typeface="Wingdings" pitchFamily="2" charset="2"/>
              <a:buChar char="Ø"/>
            </a:pPr>
            <a:r>
              <a:rPr lang="ru-RU" b="1" i="1" dirty="0">
                <a:solidFill>
                  <a:srgbClr val="7030A0"/>
                </a:solidFill>
                <a:latin typeface="Bookman Old Style" pitchFamily="18" charset="0"/>
              </a:rPr>
              <a:t>Ребёнок старше трёх лет уже может запомнить свои фамилию, имя и адрес</a:t>
            </a:r>
            <a:r>
              <a:rPr lang="ru-RU" b="1" i="1" dirty="0">
                <a:solidFill>
                  <a:srgbClr val="FF0000"/>
                </a:solidFill>
                <a:latin typeface="Bookman Old Style" pitchFamily="18" charset="0"/>
              </a:rPr>
              <a:t>.</a:t>
            </a:r>
            <a:endParaRPr lang="ru-RU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7" name="Picture 2" descr="Картинки по запросу ребёнок потерялся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627040"/>
            <a:ext cx="2458774" cy="2916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81336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07" y="0"/>
            <a:ext cx="9077093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1331640" y="274638"/>
            <a:ext cx="72008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solidFill>
                  <a:srgbClr val="7030A0"/>
                </a:solidFill>
                <a:latin typeface="Bookman Old Style" pitchFamily="18" charset="0"/>
              </a:rPr>
              <a:t>Во всех ситуациях ребёнок должен чётко понимать, что безопасность — это главное, и во многом она зависит от него. </a:t>
            </a:r>
            <a:br>
              <a:rPr lang="ru-RU" sz="3600" b="1" i="1" dirty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3600" b="1" i="1" dirty="0">
                <a:solidFill>
                  <a:srgbClr val="7030A0"/>
                </a:solidFill>
                <a:latin typeface="Bookman Old Style" pitchFamily="18" charset="0"/>
              </a:rPr>
              <a:t>А от родителей зависит, насколько он уяснит правила безопасности в различных жизненных ситуациях.</a:t>
            </a:r>
            <a:endParaRPr lang="ru-RU" sz="3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5698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07" y="0"/>
            <a:ext cx="9077093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61966"/>
            <a:ext cx="5472608" cy="6734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2304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0635"/>
            <a:ext cx="9222414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2267744" y="274638"/>
            <a:ext cx="48245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>
                <a:solidFill>
                  <a:srgbClr val="FF0000"/>
                </a:solidFill>
                <a:latin typeface="Bookman Old Style" pitchFamily="18" charset="0"/>
              </a:rPr>
              <a:t>Здоровья Вам и вашим детям!!!</a:t>
            </a:r>
            <a:r>
              <a:rPr lang="ru-RU" b="1" i="1" dirty="0"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b="1" i="1" dirty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b="1" i="1" dirty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ru-RU" b="1" i="1" dirty="0" smtClean="0">
                <a:solidFill>
                  <a:srgbClr val="FF0000"/>
                </a:solidFill>
                <a:latin typeface="Bookman Old Style" pitchFamily="18" charset="0"/>
              </a:rPr>
              <a:t>      </a:t>
            </a:r>
            <a:r>
              <a:rPr lang="ru-RU" sz="4400" b="1" i="1" dirty="0" smtClean="0">
                <a:solidFill>
                  <a:srgbClr val="FF0000"/>
                </a:solidFill>
                <a:latin typeface="Bookman Old Style" pitchFamily="18" charset="0"/>
              </a:rPr>
              <a:t>Спасибо за</a:t>
            </a:r>
          </a:p>
          <a:p>
            <a:r>
              <a:rPr lang="ru-RU" sz="4400" b="1" i="1" dirty="0" smtClean="0">
                <a:solidFill>
                  <a:srgbClr val="FF0000"/>
                </a:solidFill>
                <a:latin typeface="Bookman Old Style" pitchFamily="18" charset="0"/>
              </a:rPr>
              <a:t>    внимание</a:t>
            </a:r>
            <a:r>
              <a:rPr lang="ru-RU" sz="4400" b="1" i="1" dirty="0">
                <a:solidFill>
                  <a:srgbClr val="FF0000"/>
                </a:solidFill>
                <a:latin typeface="Bookman Old Style" pitchFamily="18" charset="0"/>
              </a:rPr>
              <a:t>!</a:t>
            </a:r>
            <a:endParaRPr lang="ru-RU" sz="44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636912"/>
            <a:ext cx="5804196" cy="3939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231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50550"/>
            <a:ext cx="9144000" cy="6908550"/>
          </a:xfrm>
        </p:spPr>
      </p:pic>
      <p:sp>
        <p:nvSpPr>
          <p:cNvPr id="3" name="Прямоугольник 2"/>
          <p:cNvSpPr/>
          <p:nvPr/>
        </p:nvSpPr>
        <p:spPr>
          <a:xfrm>
            <a:off x="1187624" y="612845"/>
            <a:ext cx="748883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7030A0"/>
                </a:solidFill>
                <a:latin typeface="Bookman Old Style" pitchFamily="18" charset="0"/>
                <a:cs typeface="Arabic Typesetting" pitchFamily="66" charset="-78"/>
              </a:rPr>
              <a:t>Проблема безопасности маленьких детей жизненно важна. Родители, не уделяющие обучению личной безопасности дошкольников, могут столкнуться с угрозой для жизни ребёнка, подвергая его риску во многих ситуациях. Многие пытаются не думать о плохом, перекладывают ответственность по просвещению малыша на воспитателя детского сада, няню и даже догадливость самого ребёнка. Дошкольник понимает далеко не всё, а безопасности нужно учить с детства. Какие опасности подстерегают кроху и как родителям научить его безопасному поведению…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122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31541"/>
            <a:ext cx="9144000" cy="6989541"/>
          </a:xfrm>
        </p:spPr>
      </p:pic>
      <p:sp>
        <p:nvSpPr>
          <p:cNvPr id="3" name="Прямоугольник 2"/>
          <p:cNvSpPr/>
          <p:nvPr/>
        </p:nvSpPr>
        <p:spPr>
          <a:xfrm>
            <a:off x="1259632" y="830997"/>
            <a:ext cx="666516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7030A0"/>
                </a:solidFill>
                <a:latin typeface="Bookman Old Style" pitchFamily="18" charset="0"/>
              </a:rPr>
              <a:t>Маленькому исследователю мир кажется огромным. Каждый день малыш открывает для себя что-то новое, сталкиваясь с препятствиями и неудачами, достигая новых результатов и побед. Давайте посмотрим, какие опасности таит в себе мир, окружающий дошкольника.</a:t>
            </a:r>
            <a:endParaRPr lang="ru-RU" sz="2400" b="1" i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63689" y="0"/>
            <a:ext cx="57606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  <a:t>         Какие опасности</a:t>
            </a:r>
          </a:p>
          <a:p>
            <a:r>
              <a:rPr lang="ru-RU" sz="2800" b="1" i="1" dirty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  <a:t>   подстерегают </a:t>
            </a:r>
            <a:r>
              <a:rPr lang="ru-RU" sz="2800" b="1" i="1" dirty="0">
                <a:solidFill>
                  <a:srgbClr val="FF0000"/>
                </a:solidFill>
                <a:latin typeface="Bookman Old Style" pitchFamily="18" charset="0"/>
              </a:rPr>
              <a:t>ребёнка?</a:t>
            </a:r>
            <a:endParaRPr lang="ru-RU" sz="2800" dirty="0"/>
          </a:p>
        </p:txBody>
      </p:sp>
      <p:pic>
        <p:nvPicPr>
          <p:cNvPr id="6" name="Picture 2" descr="Картинки по запросу картинки о безопасности детей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3735" y="4158139"/>
            <a:ext cx="1702614" cy="2455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Картинки по запросу ребёнок потерялся картинки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579" y="4336106"/>
            <a:ext cx="3504459" cy="218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Картинки по запросу ребёнок упал с качели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8459" y="4037997"/>
            <a:ext cx="2719199" cy="2075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07204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07" y="-27012"/>
            <a:ext cx="9077093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611560" y="643971"/>
            <a:ext cx="74888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ru-RU" sz="2000" b="1" i="1" dirty="0">
                <a:solidFill>
                  <a:srgbClr val="7030A0"/>
                </a:solidFill>
                <a:latin typeface="Bookman Old Style" pitchFamily="18" charset="0"/>
              </a:rPr>
              <a:t>В каком возрасте ребёнка уже можно оставлять одного? Тут всё индивидуально. Имеет важность возраст ребёнка, уровень его самостоятельности и степень вашего доверия ему. Как только вы решили приучать ребёнка оставаться на какое-то время одному дома, обратите внимание на некоторые важные детали:</a:t>
            </a:r>
            <a:endParaRPr lang="ru-RU" sz="2000" b="1" i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274638"/>
            <a:ext cx="43924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latin typeface="Bookman Old Style" pitchFamily="18" charset="0"/>
              </a:rPr>
              <a:t>Ребёнок один дома</a:t>
            </a:r>
            <a:r>
              <a:rPr lang="ru-RU" b="1" i="1" dirty="0">
                <a:solidFill>
                  <a:srgbClr val="FF0000"/>
                </a:solidFill>
                <a:latin typeface="Bookman Old Style" pitchFamily="18" charset="0"/>
              </a:rPr>
              <a:t>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3068960"/>
            <a:ext cx="7817461" cy="3730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chemeClr val="bg1"/>
                </a:solidFill>
                <a:latin typeface="Bookman Old Style" pitchFamily="18" charset="0"/>
              </a:rPr>
              <a:t>*</a:t>
            </a:r>
            <a:r>
              <a:rPr lang="ru-RU" b="1" i="1" dirty="0">
                <a:solidFill>
                  <a:srgbClr val="7030A0"/>
                </a:solidFill>
                <a:latin typeface="Bookman Old Style" pitchFamily="18" charset="0"/>
              </a:rPr>
              <a:t>Учите запоминать и произносить своё имя, а также имена родителей, адрес, номер телефона. </a:t>
            </a:r>
          </a:p>
          <a:p>
            <a:r>
              <a:rPr lang="ru-RU" sz="2400" b="1" i="1" dirty="0">
                <a:solidFill>
                  <a:srgbClr val="7030A0"/>
                </a:solidFill>
                <a:latin typeface="Bookman Old Style" pitchFamily="18" charset="0"/>
              </a:rPr>
              <a:t>*</a:t>
            </a:r>
            <a:r>
              <a:rPr lang="ru-RU" b="1" i="1" dirty="0">
                <a:solidFill>
                  <a:srgbClr val="7030A0"/>
                </a:solidFill>
                <a:latin typeface="Bookman Old Style" pitchFamily="18" charset="0"/>
              </a:rPr>
              <a:t>Поместите опасные для ребёнка предметы в недоступную для него зону (лекарства, бытовую химию, режущие предметы, спички). </a:t>
            </a:r>
          </a:p>
          <a:p>
            <a:r>
              <a:rPr lang="ru-RU" sz="2400" b="1" i="1" dirty="0">
                <a:solidFill>
                  <a:srgbClr val="7030A0"/>
                </a:solidFill>
                <a:latin typeface="Bookman Old Style" pitchFamily="18" charset="0"/>
              </a:rPr>
              <a:t>*</a:t>
            </a:r>
            <a:r>
              <a:rPr lang="ru-RU" b="1" i="1" dirty="0">
                <a:solidFill>
                  <a:srgbClr val="7030A0"/>
                </a:solidFill>
                <a:latin typeface="Bookman Old Style" pitchFamily="18" charset="0"/>
              </a:rPr>
              <a:t>Перед уходом проверяйте, выключили ли вы газ и электроприборы.</a:t>
            </a:r>
          </a:p>
          <a:p>
            <a:r>
              <a:rPr lang="ru-RU" sz="2400" b="1" i="1" dirty="0">
                <a:solidFill>
                  <a:srgbClr val="7030A0"/>
                </a:solidFill>
                <a:latin typeface="Bookman Old Style" pitchFamily="18" charset="0"/>
              </a:rPr>
              <a:t>*</a:t>
            </a:r>
            <a:r>
              <a:rPr lang="ru-RU" b="1" i="1" dirty="0">
                <a:solidFill>
                  <a:srgbClr val="7030A0"/>
                </a:solidFill>
                <a:latin typeface="Bookman Old Style" pitchFamily="18" charset="0"/>
              </a:rPr>
              <a:t>Объясните, как опасны для ребёнка спички и розетки. </a:t>
            </a:r>
          </a:p>
          <a:p>
            <a:r>
              <a:rPr lang="ru-RU" sz="2400" b="1" i="1" dirty="0">
                <a:solidFill>
                  <a:srgbClr val="7030A0"/>
                </a:solidFill>
                <a:latin typeface="Bookman Old Style" pitchFamily="18" charset="0"/>
              </a:rPr>
              <a:t>*</a:t>
            </a:r>
            <a:r>
              <a:rPr lang="ru-RU" b="1" i="1" dirty="0">
                <a:solidFill>
                  <a:srgbClr val="7030A0"/>
                </a:solidFill>
                <a:latin typeface="Bookman Old Style" pitchFamily="18" charset="0"/>
              </a:rPr>
              <a:t>Выходя, тщательно закрывайте окна, балконы и входную дверь. Объясните ребёнку, что нельзя открывать дверь незнакомцам.</a:t>
            </a:r>
            <a:endParaRPr lang="ru-RU" b="1" i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51107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96" y="0"/>
            <a:ext cx="9077093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1043608" y="643970"/>
            <a:ext cx="41044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7030A0"/>
                </a:solidFill>
                <a:latin typeface="Bookman Old Style" pitchFamily="18" charset="0"/>
              </a:rPr>
              <a:t>* лекарства </a:t>
            </a:r>
          </a:p>
          <a:p>
            <a:r>
              <a:rPr lang="ru-RU" sz="2400" b="1" i="1" dirty="0">
                <a:solidFill>
                  <a:srgbClr val="7030A0"/>
                </a:solidFill>
                <a:latin typeface="Bookman Old Style" pitchFamily="18" charset="0"/>
              </a:rPr>
              <a:t>* бытовая химия</a:t>
            </a:r>
          </a:p>
          <a:p>
            <a:r>
              <a:rPr lang="ru-RU" sz="2400" b="1" i="1" dirty="0">
                <a:solidFill>
                  <a:srgbClr val="7030A0"/>
                </a:solidFill>
                <a:latin typeface="Bookman Old Style" pitchFamily="18" charset="0"/>
              </a:rPr>
              <a:t>* вода</a:t>
            </a:r>
          </a:p>
          <a:p>
            <a:r>
              <a:rPr lang="ru-RU" sz="2400" b="1" i="1" dirty="0">
                <a:solidFill>
                  <a:srgbClr val="7030A0"/>
                </a:solidFill>
                <a:latin typeface="Bookman Old Style" pitchFamily="18" charset="0"/>
              </a:rPr>
              <a:t>* газ</a:t>
            </a:r>
          </a:p>
          <a:p>
            <a:r>
              <a:rPr lang="ru-RU" sz="2400" b="1" i="1" dirty="0">
                <a:solidFill>
                  <a:srgbClr val="7030A0"/>
                </a:solidFill>
                <a:latin typeface="Bookman Old Style" pitchFamily="18" charset="0"/>
              </a:rPr>
              <a:t>* горячие предметы и огонь </a:t>
            </a:r>
          </a:p>
          <a:p>
            <a:r>
              <a:rPr lang="ru-RU" sz="2400" b="1" i="1" dirty="0">
                <a:solidFill>
                  <a:srgbClr val="7030A0"/>
                </a:solidFill>
                <a:latin typeface="Bookman Old Style" pitchFamily="18" charset="0"/>
              </a:rPr>
              <a:t>* скользкие полы </a:t>
            </a:r>
          </a:p>
          <a:p>
            <a:r>
              <a:rPr lang="ru-RU" sz="2400" b="1" i="1" dirty="0">
                <a:solidFill>
                  <a:srgbClr val="7030A0"/>
                </a:solidFill>
                <a:latin typeface="Bookman Old Style" pitchFamily="18" charset="0"/>
              </a:rPr>
              <a:t>* острые углы </a:t>
            </a:r>
          </a:p>
          <a:p>
            <a:r>
              <a:rPr lang="ru-RU" sz="2400" b="1" i="1" dirty="0">
                <a:solidFill>
                  <a:srgbClr val="7030A0"/>
                </a:solidFill>
                <a:latin typeface="Bookman Old Style" pitchFamily="18" charset="0"/>
              </a:rPr>
              <a:t>* окна, балконы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274638"/>
            <a:ext cx="76315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  <a:t>      Источники </a:t>
            </a:r>
            <a:r>
              <a:rPr lang="ru-RU" sz="2800" b="1" i="1" dirty="0">
                <a:solidFill>
                  <a:srgbClr val="FF0000"/>
                </a:solidFill>
                <a:latin typeface="Bookman Old Style" pitchFamily="18" charset="0"/>
              </a:rPr>
              <a:t>бытовых травм:</a:t>
            </a:r>
            <a:endParaRPr lang="ru-RU" sz="2800" dirty="0"/>
          </a:p>
        </p:txBody>
      </p:sp>
      <p:pic>
        <p:nvPicPr>
          <p:cNvPr id="6" name="Picture 4" descr="C:\Users\Администратор\Downloads\photo_14358589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98568" y="927192"/>
            <a:ext cx="2753072" cy="2690786"/>
          </a:xfrm>
          <a:prstGeom prst="rect">
            <a:avLst/>
          </a:prstGeom>
          <a:noFill/>
        </p:spPr>
      </p:pic>
      <p:pic>
        <p:nvPicPr>
          <p:cNvPr id="7" name="Picture 5" descr="C:\Users\Администратор\Downloads\photo_143585895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182" y="4269352"/>
            <a:ext cx="2541474" cy="2546780"/>
          </a:xfrm>
          <a:prstGeom prst="rect">
            <a:avLst/>
          </a:prstGeom>
          <a:noFill/>
        </p:spPr>
      </p:pic>
      <p:pic>
        <p:nvPicPr>
          <p:cNvPr id="8" name="Picture 3" descr="C:\Users\Администратор\Downloads\photo_143585892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20694" y="4036738"/>
            <a:ext cx="2767325" cy="2755842"/>
          </a:xfrm>
          <a:prstGeom prst="rect">
            <a:avLst/>
          </a:prstGeom>
          <a:noFill/>
        </p:spPr>
      </p:pic>
      <p:pic>
        <p:nvPicPr>
          <p:cNvPr id="9" name="Picture 2" descr="C:\Users\Администратор\Downloads\photo_143585891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74535" y="3747311"/>
            <a:ext cx="2943293" cy="29432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096483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07" y="-23986"/>
            <a:ext cx="9077093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1475656" y="0"/>
            <a:ext cx="64491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FF0000"/>
                </a:solidFill>
                <a:latin typeface="Bookman Old Style" pitchFamily="18" charset="0"/>
              </a:rPr>
              <a:t>Как сделать родителям жизнь малыша дома безопасной?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731872"/>
            <a:ext cx="8208912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Bookman Old Style" pitchFamily="18" charset="0"/>
              </a:rPr>
              <a:t>-</a:t>
            </a:r>
            <a:r>
              <a:rPr lang="ru-RU" b="1" i="1" dirty="0" smtClean="0">
                <a:solidFill>
                  <a:srgbClr val="7030A0"/>
                </a:solidFill>
                <a:latin typeface="Bookman Old Style" pitchFamily="18" charset="0"/>
              </a:rPr>
              <a:t>Старайтесь </a:t>
            </a:r>
            <a:r>
              <a:rPr lang="ru-RU" b="1" i="1" dirty="0">
                <a:solidFill>
                  <a:srgbClr val="7030A0"/>
                </a:solidFill>
                <a:latin typeface="Bookman Old Style" pitchFamily="18" charset="0"/>
              </a:rPr>
              <a:t>не оставлять детей без присмотра. </a:t>
            </a:r>
          </a:p>
          <a:p>
            <a:r>
              <a:rPr lang="ru-RU" b="1" i="1" dirty="0" smtClean="0">
                <a:solidFill>
                  <a:srgbClr val="7030A0"/>
                </a:solidFill>
                <a:latin typeface="Bookman Old Style" pitchFamily="18" charset="0"/>
              </a:rPr>
              <a:t>-Если </a:t>
            </a:r>
            <a:r>
              <a:rPr lang="ru-RU" b="1" i="1" dirty="0">
                <a:solidFill>
                  <a:srgbClr val="7030A0"/>
                </a:solidFill>
                <a:latin typeface="Bookman Old Style" pitchFamily="18" charset="0"/>
              </a:rPr>
              <a:t>не можете быть рядом с ребенком постоянно – приобретите </a:t>
            </a:r>
            <a:r>
              <a:rPr lang="ru-RU" b="1" i="1" dirty="0" err="1">
                <a:solidFill>
                  <a:srgbClr val="7030A0"/>
                </a:solidFill>
                <a:latin typeface="Bookman Old Style" pitchFamily="18" charset="0"/>
              </a:rPr>
              <a:t>видеоняню</a:t>
            </a:r>
            <a:r>
              <a:rPr lang="ru-RU" b="1" i="1" dirty="0">
                <a:solidFill>
                  <a:srgbClr val="7030A0"/>
                </a:solidFill>
                <a:latin typeface="Bookman Old Style" pitchFamily="18" charset="0"/>
              </a:rPr>
              <a:t>. </a:t>
            </a:r>
          </a:p>
          <a:p>
            <a:r>
              <a:rPr lang="ru-RU" sz="2400" b="1" i="1" dirty="0" smtClean="0">
                <a:solidFill>
                  <a:srgbClr val="7030A0"/>
                </a:solidFill>
                <a:latin typeface="Bookman Old Style" pitchFamily="18" charset="0"/>
              </a:rPr>
              <a:t>-</a:t>
            </a:r>
            <a:r>
              <a:rPr lang="ru-RU" b="1" i="1" dirty="0" smtClean="0">
                <a:solidFill>
                  <a:srgbClr val="7030A0"/>
                </a:solidFill>
                <a:latin typeface="Bookman Old Style" pitchFamily="18" charset="0"/>
              </a:rPr>
              <a:t>Не </a:t>
            </a:r>
            <a:r>
              <a:rPr lang="ru-RU" b="1" i="1" dirty="0">
                <a:solidFill>
                  <a:srgbClr val="7030A0"/>
                </a:solidFill>
                <a:latin typeface="Bookman Old Style" pitchFamily="18" charset="0"/>
              </a:rPr>
              <a:t>держите на видном месте моющие средства (под раковиной) и лекарства (в тумбочке). </a:t>
            </a:r>
          </a:p>
          <a:p>
            <a:r>
              <a:rPr lang="ru-RU" sz="2400" b="1" i="1" dirty="0">
                <a:solidFill>
                  <a:srgbClr val="7030A0"/>
                </a:solidFill>
                <a:latin typeface="Bookman Old Style" pitchFamily="18" charset="0"/>
              </a:rPr>
              <a:t>*</a:t>
            </a:r>
            <a:r>
              <a:rPr lang="ru-RU" b="1" i="1" dirty="0">
                <a:solidFill>
                  <a:srgbClr val="7030A0"/>
                </a:solidFill>
                <a:latin typeface="Bookman Old Style" pitchFamily="18" charset="0"/>
              </a:rPr>
              <a:t>Помогайте ребёнку мыться в ванне.</a:t>
            </a:r>
          </a:p>
          <a:p>
            <a:r>
              <a:rPr lang="ru-RU" sz="2400" b="1" i="1" dirty="0">
                <a:solidFill>
                  <a:srgbClr val="7030A0"/>
                </a:solidFill>
                <a:latin typeface="Bookman Old Style" pitchFamily="18" charset="0"/>
              </a:rPr>
              <a:t>-</a:t>
            </a:r>
            <a:r>
              <a:rPr lang="ru-RU" b="1" i="1" dirty="0" smtClean="0">
                <a:solidFill>
                  <a:srgbClr val="7030A0"/>
                </a:solidFill>
                <a:latin typeface="Bookman Old Style" pitchFamily="18" charset="0"/>
              </a:rPr>
              <a:t>Уберите </a:t>
            </a:r>
            <a:r>
              <a:rPr lang="ru-RU" b="1" i="1" dirty="0">
                <a:solidFill>
                  <a:srgbClr val="7030A0"/>
                </a:solidFill>
                <a:latin typeface="Bookman Old Style" pitchFamily="18" charset="0"/>
              </a:rPr>
              <a:t>подальше от детей спички и зажигалки, ножи, ножницы и иглы. </a:t>
            </a:r>
          </a:p>
          <a:p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</a:rPr>
              <a:t>-</a:t>
            </a:r>
            <a:r>
              <a:rPr lang="ru-RU" b="1" i="1" dirty="0" smtClean="0">
                <a:solidFill>
                  <a:srgbClr val="7030A0"/>
                </a:solidFill>
                <a:latin typeface="Bookman Old Style" pitchFamily="18" charset="0"/>
              </a:rPr>
              <a:t>Оставляя </a:t>
            </a:r>
            <a:r>
              <a:rPr lang="ru-RU" b="1" i="1" dirty="0">
                <a:solidFill>
                  <a:srgbClr val="7030A0"/>
                </a:solidFill>
                <a:latin typeface="Bookman Old Style" pitchFamily="18" charset="0"/>
              </a:rPr>
              <a:t>ребёнка одного в комнате, убедитесь, что окна и балконные двери закрыты. Москитные сетки не спасают от падения.</a:t>
            </a:r>
          </a:p>
          <a:p>
            <a:r>
              <a:rPr lang="ru-RU" sz="2400" b="1" i="1" dirty="0" smtClean="0">
                <a:solidFill>
                  <a:srgbClr val="7030A0"/>
                </a:solidFill>
                <a:latin typeface="Bookman Old Style" pitchFamily="18" charset="0"/>
              </a:rPr>
              <a:t>- </a:t>
            </a:r>
            <a:r>
              <a:rPr lang="ru-RU" b="1" i="1" dirty="0">
                <a:solidFill>
                  <a:srgbClr val="7030A0"/>
                </a:solidFill>
                <a:latin typeface="Bookman Old Style" pitchFamily="18" charset="0"/>
              </a:rPr>
              <a:t>Острые углы закройте специальными накладками, розетки – заглушками, а двери придерживайте фиксаторами.</a:t>
            </a:r>
          </a:p>
          <a:p>
            <a:r>
              <a:rPr lang="ru-RU" sz="2400" b="1" i="1" dirty="0">
                <a:solidFill>
                  <a:srgbClr val="7030A0"/>
                </a:solidFill>
                <a:latin typeface="Bookman Old Style" pitchFamily="18" charset="0"/>
              </a:rPr>
              <a:t>-</a:t>
            </a:r>
            <a:r>
              <a:rPr lang="ru-RU" b="1" i="1" dirty="0" smtClean="0">
                <a:solidFill>
                  <a:srgbClr val="7030A0"/>
                </a:solidFill>
                <a:latin typeface="Bookman Old Style" pitchFamily="18" charset="0"/>
              </a:rPr>
              <a:t>Демонстрируйте </a:t>
            </a:r>
            <a:r>
              <a:rPr lang="ru-RU" b="1" i="1" dirty="0">
                <a:solidFill>
                  <a:srgbClr val="7030A0"/>
                </a:solidFill>
                <a:latin typeface="Bookman Old Style" pitchFamily="18" charset="0"/>
              </a:rPr>
              <a:t>хороший пример сами: не высовывайтесь из окон, не сидите на краю ванны. </a:t>
            </a:r>
          </a:p>
          <a:p>
            <a:r>
              <a:rPr lang="ru-RU" b="1" dirty="0"/>
              <a:t> </a:t>
            </a:r>
          </a:p>
          <a:p>
            <a:r>
              <a:rPr lang="ru-RU" dirty="0"/>
              <a:t>  </a:t>
            </a:r>
            <a:r>
              <a:rPr lang="ru-RU" dirty="0">
                <a:latin typeface="Segoe Print" pitchFamily="2" charset="0"/>
              </a:rPr>
              <a:t>«</a:t>
            </a:r>
            <a:r>
              <a:rPr lang="ru-RU" b="1" dirty="0">
                <a:latin typeface="Segoe Print" pitchFamily="2" charset="0"/>
              </a:rPr>
              <a:t>Совет. Можно использовать наглядный пример, рассказав историю о ребёнке, который съел таблетки и попал в больницу».</a:t>
            </a:r>
            <a:r>
              <a:rPr lang="ru-RU" dirty="0">
                <a:latin typeface="Segoe Print" pitchFamily="2" charset="0"/>
              </a:rPr>
              <a:t/>
            </a:r>
            <a:br>
              <a:rPr lang="ru-RU" dirty="0">
                <a:latin typeface="Segoe Print" pitchFamily="2" charset="0"/>
              </a:rPr>
            </a:br>
            <a:endParaRPr lang="ru-RU" dirty="0"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5927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652" y="24730"/>
            <a:ext cx="9077093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1331639" y="1048039"/>
            <a:ext cx="4231223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7030A0"/>
                </a:solidFill>
                <a:latin typeface="Bookman Old Style" pitchFamily="18" charset="0"/>
              </a:rPr>
              <a:t>Известно, что злодеи нередко использует доверчивость и наивность детей. По большей мере в этом виноваты родители, не объясняющие крохе с ранних лет правила поведения с незнакомцами. Чтобы научить малыша осторожности, нужно доступно донести ему информацию, что все, не являющиеся родственниками, — посторонние люди (даже если они появляются дома).</a:t>
            </a:r>
            <a:endParaRPr lang="ru-RU" sz="2000" b="1" i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2104" y="476672"/>
            <a:ext cx="59135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  <a:t>   Ребёнок </a:t>
            </a:r>
            <a:r>
              <a:rPr lang="ru-RU" sz="2800" b="1" i="1" dirty="0">
                <a:solidFill>
                  <a:srgbClr val="FF0000"/>
                </a:solidFill>
                <a:latin typeface="Bookman Old Style" pitchFamily="18" charset="0"/>
              </a:rPr>
              <a:t>и посторонние.</a:t>
            </a:r>
            <a:endParaRPr lang="ru-RU" sz="2800" dirty="0"/>
          </a:p>
        </p:txBody>
      </p:sp>
      <p:pic>
        <p:nvPicPr>
          <p:cNvPr id="6" name="Picture 2" descr="C:\Users\Администратор\Downloads\photo_14358589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7959" y="271190"/>
            <a:ext cx="3250945" cy="36450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12099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28" y="0"/>
            <a:ext cx="9077093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899592" y="643970"/>
            <a:ext cx="49685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7030A0"/>
                </a:solidFill>
                <a:latin typeface="Bookman Old Style" pitchFamily="18" charset="0"/>
              </a:rPr>
              <a:t>Улица несёт множество опасностей для ребёнка, даже если он гуляет под присмотром родителей или няни. Обращайте внимание на то, насколько комфортна и безопасна детская площадка, где гуляет ребёнок, далеко ли проезжая часть, есть ли опасности во дворе (подвалы, люки, машины, подозрительные компании, бродячие или домашние животные).</a:t>
            </a:r>
            <a:endParaRPr lang="ru-RU" sz="2400" b="1" i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62251"/>
            <a:ext cx="63367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  <a:t>           Ребёнок </a:t>
            </a:r>
            <a:r>
              <a:rPr lang="ru-RU" sz="2800" b="1" i="1" dirty="0">
                <a:solidFill>
                  <a:srgbClr val="FF0000"/>
                </a:solidFill>
                <a:latin typeface="Bookman Old Style" pitchFamily="18" charset="0"/>
              </a:rPr>
              <a:t>на улице</a:t>
            </a:r>
            <a:r>
              <a:rPr lang="ru-RU" b="1" i="1" dirty="0">
                <a:solidFill>
                  <a:srgbClr val="FF0000"/>
                </a:solidFill>
                <a:latin typeface="Bookman Old Style" pitchFamily="18" charset="0"/>
              </a:rPr>
              <a:t>.</a:t>
            </a:r>
            <a:endParaRPr lang="ru-RU" dirty="0"/>
          </a:p>
        </p:txBody>
      </p:sp>
      <p:pic>
        <p:nvPicPr>
          <p:cNvPr id="6" name="Picture 2" descr="C:\Users\Администратор\Downloads\photo_14358589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78659" y="3361309"/>
            <a:ext cx="3324641" cy="27319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552599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8404"/>
            <a:ext cx="9144000" cy="6876404"/>
          </a:xfrm>
        </p:spPr>
      </p:pic>
      <p:sp>
        <p:nvSpPr>
          <p:cNvPr id="3" name="Прямоугольник 2"/>
          <p:cNvSpPr/>
          <p:nvPr/>
        </p:nvSpPr>
        <p:spPr>
          <a:xfrm>
            <a:off x="827585" y="0"/>
            <a:ext cx="75544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FF0000"/>
                </a:solidFill>
                <a:latin typeface="Bookman Old Style" pitchFamily="18" charset="0"/>
              </a:rPr>
              <a:t>Ребёнок в общественных местах. 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816262"/>
            <a:ext cx="547260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7030A0"/>
                </a:solidFill>
                <a:latin typeface="Bookman Old Style" pitchFamily="18" charset="0"/>
              </a:rPr>
              <a:t>Отправляясь с ребёнком в магазин или на рынок, посещая праздники и спортивные соревнования, задумайтесь, как обезопасить его в местах скопления людей. Дошкольника нужно научить, как вести себя, если он потерял из виду родителей. </a:t>
            </a:r>
            <a:endParaRPr lang="ru-RU" sz="2400" b="1" i="1" dirty="0" smtClean="0">
              <a:solidFill>
                <a:srgbClr val="7030A0"/>
              </a:solidFill>
              <a:latin typeface="Bookman Old Style" pitchFamily="18" charset="0"/>
            </a:endParaRPr>
          </a:p>
          <a:p>
            <a:r>
              <a:rPr lang="ru-RU" sz="2400" b="1" i="1" dirty="0" smtClean="0">
                <a:solidFill>
                  <a:srgbClr val="7030A0"/>
                </a:solidFill>
                <a:latin typeface="Bookman Old Style" pitchFamily="18" charset="0"/>
              </a:rPr>
              <a:t>К </a:t>
            </a:r>
            <a:r>
              <a:rPr lang="ru-RU" sz="2400" b="1" i="1" dirty="0">
                <a:solidFill>
                  <a:srgbClr val="7030A0"/>
                </a:solidFill>
                <a:latin typeface="Bookman Old Style" pitchFamily="18" charset="0"/>
              </a:rPr>
              <a:t>этому перечню можно добавить ещё поведение дошкольника на воде, на солнце, на льду, в поездках, экстремальных ситуациях, общение с животными.</a:t>
            </a:r>
            <a:endParaRPr lang="ru-RU" sz="2400" b="1" i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pic>
        <p:nvPicPr>
          <p:cNvPr id="6" name="Picture 2" descr="C:\Users\Администратор\Downloads\117851418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7722" y="1988840"/>
            <a:ext cx="2400267" cy="3600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002922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427</TotalTime>
  <Words>883</Words>
  <Application>Microsoft Office PowerPoint</Application>
  <PresentationFormat>Экран (4:3)</PresentationFormat>
  <Paragraphs>67</Paragraphs>
  <Slides>14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Arabic Typesetting</vt:lpstr>
      <vt:lpstr>Bookman Old Style</vt:lpstr>
      <vt:lpstr>Calibri</vt:lpstr>
      <vt:lpstr>Century Schoolbook</vt:lpstr>
      <vt:lpstr>Segoe Print</vt:lpstr>
      <vt:lpstr>Wingdings</vt:lpstr>
      <vt:lpstr>Wingdings 2</vt:lpstr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Безопасность детей дошкольного возраста</dc:title>
  <dc:creator>Администратор</dc:creator>
  <cp:lastModifiedBy>Кирилл</cp:lastModifiedBy>
  <cp:revision>54</cp:revision>
  <dcterms:created xsi:type="dcterms:W3CDTF">2015-07-29T15:05:47Z</dcterms:created>
  <dcterms:modified xsi:type="dcterms:W3CDTF">2021-07-07T17:58:14Z</dcterms:modified>
</cp:coreProperties>
</file>