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80" r:id="rId3"/>
    <p:sldId id="279" r:id="rId4"/>
    <p:sldId id="281" r:id="rId5"/>
    <p:sldId id="282" r:id="rId6"/>
    <p:sldId id="28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image" Target="../media/image15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http://sun37.ru/wp-content/uploads/2014/12/%D0%B8%D0%B7-%D1%81%D0%BE%D0%BB%D0%B8.png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http://kompot21.ru/images/statiy/Snez_2.jpg" TargetMode="External"/><Relationship Id="rId4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7.jpeg"/><Relationship Id="rId7" Type="http://schemas.openxmlformats.org/officeDocument/2006/relationships/image" Target="../media/image29.jpeg"/><Relationship Id="rId2" Type="http://schemas.openxmlformats.org/officeDocument/2006/relationships/hyperlink" Target="http://naukaveselo.ru/vkusnyie-opyityi-s-saharom.html/plotnost-veshhestv-2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2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154018" y="1588104"/>
            <a:ext cx="18473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749F307-A7A9-41FF-804E-CF7C2FFC4E3A}"/>
              </a:ext>
            </a:extLst>
          </p:cNvPr>
          <p:cNvSpPr txBox="1"/>
          <p:nvPr/>
        </p:nvSpPr>
        <p:spPr>
          <a:xfrm>
            <a:off x="2286000" y="3240817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 	 	 </a:t>
            </a:r>
          </a:p>
        </p:txBody>
      </p:sp>
      <p:graphicFrame>
        <p:nvGraphicFramePr>
          <p:cNvPr id="11" name="Таблица 11">
            <a:extLst>
              <a:ext uri="{FF2B5EF4-FFF2-40B4-BE49-F238E27FC236}">
                <a16:creationId xmlns:a16="http://schemas.microsoft.com/office/drawing/2014/main" id="{2A421D96-8A06-4F92-B1A8-D5A3CAB652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1790062"/>
              </p:ext>
            </p:extLst>
          </p:nvPr>
        </p:nvGraphicFramePr>
        <p:xfrm>
          <a:off x="251520" y="404665"/>
          <a:ext cx="7560839" cy="1062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60839">
                  <a:extLst>
                    <a:ext uri="{9D8B030D-6E8A-4147-A177-3AD203B41FA5}">
                      <a16:colId xmlns:a16="http://schemas.microsoft.com/office/drawing/2014/main" val="2268500044"/>
                    </a:ext>
                  </a:extLst>
                </a:gridCol>
              </a:tblGrid>
              <a:tr h="1062185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Карточка – схема проведения опыта  Опыт № 1</a:t>
                      </a:r>
                      <a:b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«Может ли сахар</a:t>
                      </a:r>
                      <a:b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быть невидимым?» </a:t>
                      </a:r>
                      <a:endParaRPr lang="ru-RU" sz="2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349036"/>
                  </a:ext>
                </a:extLst>
              </a:tr>
            </a:tbl>
          </a:graphicData>
        </a:graphic>
      </p:graphicFrame>
      <p:graphicFrame>
        <p:nvGraphicFramePr>
          <p:cNvPr id="12" name="Таблица 11">
            <a:extLst>
              <a:ext uri="{FF2B5EF4-FFF2-40B4-BE49-F238E27FC236}">
                <a16:creationId xmlns:a16="http://schemas.microsoft.com/office/drawing/2014/main" id="{6269FCB2-5D0C-4D8E-B33F-74E6E259AA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9655621"/>
              </p:ext>
            </p:extLst>
          </p:nvPr>
        </p:nvGraphicFramePr>
        <p:xfrm>
          <a:off x="1187624" y="3064034"/>
          <a:ext cx="6912768" cy="24531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04256">
                  <a:extLst>
                    <a:ext uri="{9D8B030D-6E8A-4147-A177-3AD203B41FA5}">
                      <a16:colId xmlns:a16="http://schemas.microsoft.com/office/drawing/2014/main" val="619207711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val="3006677442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val="3190376039"/>
                    </a:ext>
                  </a:extLst>
                </a:gridCol>
              </a:tblGrid>
              <a:tr h="245319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06901032"/>
                  </a:ext>
                </a:extLst>
              </a:tr>
            </a:tbl>
          </a:graphicData>
        </a:graphic>
      </p:graphicFrame>
      <p:pic>
        <p:nvPicPr>
          <p:cNvPr id="1041" name="Рисунок 92">
            <a:extLst>
              <a:ext uri="{FF2B5EF4-FFF2-40B4-BE49-F238E27FC236}">
                <a16:creationId xmlns:a16="http://schemas.microsoft.com/office/drawing/2014/main" id="{674D4951-D112-4498-94A7-0E81451846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01674" y="3066757"/>
            <a:ext cx="2590205" cy="24449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  <p:pic>
        <p:nvPicPr>
          <p:cNvPr id="1040" name="Рисунок 64">
            <a:extLst>
              <a:ext uri="{FF2B5EF4-FFF2-40B4-BE49-F238E27FC236}">
                <a16:creationId xmlns:a16="http://schemas.microsoft.com/office/drawing/2014/main" id="{CAE28984-3D1C-4A7F-A6B6-C0CF18CFBF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79" y="3066757"/>
            <a:ext cx="2664297" cy="2447690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</p:pic>
      <p:pic>
        <p:nvPicPr>
          <p:cNvPr id="1039" name="Рисунок 79">
            <a:extLst>
              <a:ext uri="{FF2B5EF4-FFF2-40B4-BE49-F238E27FC236}">
                <a16:creationId xmlns:a16="http://schemas.microsoft.com/office/drawing/2014/main" id="{E35E3AB2-365F-4B98-A758-3F57B36185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058526"/>
            <a:ext cx="2453198" cy="2453198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888581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178F86-3830-4831-8A4E-460CC8C799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1009650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0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Карточка – схема проведения опыта</a:t>
            </a:r>
            <a:br>
              <a:rPr lang="ru-RU" sz="20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ОПЫТ: № 3   «</a:t>
            </a:r>
            <a:r>
              <a:rPr lang="ru-RU" sz="20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Определение вещества на ощупь</a:t>
            </a:r>
            <a:r>
              <a:rPr lang="ru-RU" sz="20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lang="ru-RU" sz="2000" dirty="0">
              <a:solidFill>
                <a:schemeClr val="accent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3CEC794C-03A9-4354-857A-C99A0E50C8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0819837"/>
              </p:ext>
            </p:extLst>
          </p:nvPr>
        </p:nvGraphicFramePr>
        <p:xfrm>
          <a:off x="685800" y="2132856"/>
          <a:ext cx="7962972" cy="229214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40251">
                  <a:extLst>
                    <a:ext uri="{9D8B030D-6E8A-4147-A177-3AD203B41FA5}">
                      <a16:colId xmlns:a16="http://schemas.microsoft.com/office/drawing/2014/main" val="2374980415"/>
                    </a:ext>
                  </a:extLst>
                </a:gridCol>
                <a:gridCol w="2069831">
                  <a:extLst>
                    <a:ext uri="{9D8B030D-6E8A-4147-A177-3AD203B41FA5}">
                      <a16:colId xmlns:a16="http://schemas.microsoft.com/office/drawing/2014/main" val="3379572887"/>
                    </a:ext>
                  </a:extLst>
                </a:gridCol>
                <a:gridCol w="2142139">
                  <a:extLst>
                    <a:ext uri="{9D8B030D-6E8A-4147-A177-3AD203B41FA5}">
                      <a16:colId xmlns:a16="http://schemas.microsoft.com/office/drawing/2014/main" val="2293614039"/>
                    </a:ext>
                  </a:extLst>
                </a:gridCol>
                <a:gridCol w="1910751">
                  <a:extLst>
                    <a:ext uri="{9D8B030D-6E8A-4147-A177-3AD203B41FA5}">
                      <a16:colId xmlns:a16="http://schemas.microsoft.com/office/drawing/2014/main" val="3009675931"/>
                    </a:ext>
                  </a:extLst>
                </a:gridCol>
              </a:tblGrid>
              <a:tr h="22921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57952994"/>
                  </a:ext>
                </a:extLst>
              </a:tr>
            </a:tbl>
          </a:graphicData>
        </a:graphic>
      </p:graphicFrame>
      <p:pic>
        <p:nvPicPr>
          <p:cNvPr id="3076" name="Рисунок 74">
            <a:extLst>
              <a:ext uri="{FF2B5EF4-FFF2-40B4-BE49-F238E27FC236}">
                <a16:creationId xmlns:a16="http://schemas.microsoft.com/office/drawing/2014/main" id="{C1158246-8F16-46C3-A4A8-E56D8B101E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5800" y="2132855"/>
            <a:ext cx="1797968" cy="293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Рисунок 2" descr="https://www.butcherquip.com.au/media/catalog/product/cache/1/image/9df78eab33525d08d6e5fb8d27136e95/i/0/i01603.jpg">
            <a:extLst>
              <a:ext uri="{FF2B5EF4-FFF2-40B4-BE49-F238E27FC236}">
                <a16:creationId xmlns:a16="http://schemas.microsoft.com/office/drawing/2014/main" id="{38B7016E-38EA-4F7B-9817-5A4537ECDA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9" y="2096758"/>
            <a:ext cx="2072356" cy="2772402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Рисунок 3" descr="https://villagrazia.ua/media/catalog/product/cache/8/image/17f82f742ffe127f42dca9de82fb58b1/7/2/720667-mix2.jpg">
            <a:extLst>
              <a:ext uri="{FF2B5EF4-FFF2-40B4-BE49-F238E27FC236}">
                <a16:creationId xmlns:a16="http://schemas.microsoft.com/office/drawing/2014/main" id="{FB16196C-027C-43DD-A6C2-F913FFF5B6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30" t="33463" b="36354"/>
          <a:stretch>
            <a:fillRect/>
          </a:stretch>
        </p:blipFill>
        <p:spPr bwMode="auto">
          <a:xfrm>
            <a:off x="4556125" y="2096758"/>
            <a:ext cx="2176115" cy="2772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Рисунок 139">
            <a:extLst>
              <a:ext uri="{FF2B5EF4-FFF2-40B4-BE49-F238E27FC236}">
                <a16:creationId xmlns:a16="http://schemas.microsoft.com/office/drawing/2014/main" id="{FC235583-6D43-4BD2-9D3F-12D927FFA9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132855"/>
            <a:ext cx="2092884" cy="27363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7832041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6ECC201-C0F1-4A72-9129-42B1D0543058}"/>
              </a:ext>
            </a:extLst>
          </p:cNvPr>
          <p:cNvSpPr txBox="1"/>
          <p:nvPr/>
        </p:nvSpPr>
        <p:spPr>
          <a:xfrm>
            <a:off x="2286000" y="2986036"/>
            <a:ext cx="4572000" cy="878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Карточка – схема проведения опыта  «Разноцветный сахар»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FD17474C-AC09-491A-BB67-40A4252D5C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9005610"/>
              </p:ext>
            </p:extLst>
          </p:nvPr>
        </p:nvGraphicFramePr>
        <p:xfrm>
          <a:off x="827584" y="2636912"/>
          <a:ext cx="7920881" cy="25922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75443">
                  <a:extLst>
                    <a:ext uri="{9D8B030D-6E8A-4147-A177-3AD203B41FA5}">
                      <a16:colId xmlns:a16="http://schemas.microsoft.com/office/drawing/2014/main" val="3342522993"/>
                    </a:ext>
                  </a:extLst>
                </a:gridCol>
                <a:gridCol w="1915146">
                  <a:extLst>
                    <a:ext uri="{9D8B030D-6E8A-4147-A177-3AD203B41FA5}">
                      <a16:colId xmlns:a16="http://schemas.microsoft.com/office/drawing/2014/main" val="3765464805"/>
                    </a:ext>
                  </a:extLst>
                </a:gridCol>
                <a:gridCol w="1915146">
                  <a:extLst>
                    <a:ext uri="{9D8B030D-6E8A-4147-A177-3AD203B41FA5}">
                      <a16:colId xmlns:a16="http://schemas.microsoft.com/office/drawing/2014/main" val="1716487649"/>
                    </a:ext>
                  </a:extLst>
                </a:gridCol>
                <a:gridCol w="1915146">
                  <a:extLst>
                    <a:ext uri="{9D8B030D-6E8A-4147-A177-3AD203B41FA5}">
                      <a16:colId xmlns:a16="http://schemas.microsoft.com/office/drawing/2014/main" val="2957383365"/>
                    </a:ext>
                  </a:extLst>
                </a:gridCol>
              </a:tblGrid>
              <a:tr h="259228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70960557"/>
                  </a:ext>
                </a:extLst>
              </a:tr>
            </a:tbl>
          </a:graphicData>
        </a:graphic>
      </p:graphicFrame>
      <p:pic>
        <p:nvPicPr>
          <p:cNvPr id="2054" name="Рисунок 13" descr="http://atlanta.in.ua/components/com_virtuemart/shop_image/product/ZB.6601_(03).png">
            <a:extLst>
              <a:ext uri="{FF2B5EF4-FFF2-40B4-BE49-F238E27FC236}">
                <a16:creationId xmlns:a16="http://schemas.microsoft.com/office/drawing/2014/main" id="{548C74B1-D523-4E48-B924-A6330BD333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36912"/>
            <a:ext cx="2203709" cy="25922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  <p:pic>
        <p:nvPicPr>
          <p:cNvPr id="2050" name="Рисунок 87">
            <a:extLst>
              <a:ext uri="{FF2B5EF4-FFF2-40B4-BE49-F238E27FC236}">
                <a16:creationId xmlns:a16="http://schemas.microsoft.com/office/drawing/2014/main" id="{D790C3F6-221E-492D-AF27-66636D2343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9759" y="2636909"/>
            <a:ext cx="1857499" cy="259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Рисунок 88">
            <a:extLst>
              <a:ext uri="{FF2B5EF4-FFF2-40B4-BE49-F238E27FC236}">
                <a16:creationId xmlns:a16="http://schemas.microsoft.com/office/drawing/2014/main" id="{0E53016E-1934-4092-9520-D222EB2E82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7258" y="2636912"/>
            <a:ext cx="1901207" cy="2556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Группа 83">
            <a:extLst>
              <a:ext uri="{FF2B5EF4-FFF2-40B4-BE49-F238E27FC236}">
                <a16:creationId xmlns:a16="http://schemas.microsoft.com/office/drawing/2014/main" id="{840CFF66-0EEA-49D2-9436-CB6BEF6B078E}"/>
              </a:ext>
            </a:extLst>
          </p:cNvPr>
          <p:cNvGrpSpPr>
            <a:grpSpLocks/>
          </p:cNvGrpSpPr>
          <p:nvPr/>
        </p:nvGrpSpPr>
        <p:grpSpPr bwMode="auto">
          <a:xfrm>
            <a:off x="3031293" y="2168138"/>
            <a:ext cx="1958466" cy="3061061"/>
            <a:chOff x="0" y="0"/>
            <a:chExt cx="12763" cy="9334"/>
          </a:xfrm>
        </p:grpSpPr>
        <p:pic>
          <p:nvPicPr>
            <p:cNvPr id="84" name="Рисунок 84">
              <a:extLst>
                <a:ext uri="{FF2B5EF4-FFF2-40B4-BE49-F238E27FC236}">
                  <a16:creationId xmlns:a16="http://schemas.microsoft.com/office/drawing/2014/main" id="{2121F13D-9FE5-493C-8ED2-41769B6AD31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763" cy="93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5" name="Рисунок 85">
              <a:extLst>
                <a:ext uri="{FF2B5EF4-FFF2-40B4-BE49-F238E27FC236}">
                  <a16:creationId xmlns:a16="http://schemas.microsoft.com/office/drawing/2014/main" id="{E0826964-0057-4B75-8609-211C21F460A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00" y="1904"/>
              <a:ext cx="8693" cy="48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4114D86D-E633-4026-9C44-F329B509D100}"/>
              </a:ext>
            </a:extLst>
          </p:cNvPr>
          <p:cNvSpPr txBox="1"/>
          <p:nvPr/>
        </p:nvSpPr>
        <p:spPr>
          <a:xfrm>
            <a:off x="827585" y="332656"/>
            <a:ext cx="7039112" cy="10945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ru-RU" sz="2000" b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Карточка – схема проведения опыта</a:t>
            </a:r>
          </a:p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Опыт №  3</a:t>
            </a:r>
            <a:r>
              <a:rPr lang="ru-RU" sz="2000" b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«Разноцветный сахар»</a:t>
            </a:r>
            <a:endParaRPr lang="ru-RU" sz="20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6184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5CC922-4C49-4A7B-AEF1-E953A03A9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216595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Карточка схема проведения опыта </a:t>
            </a:r>
            <a:br>
              <a:rPr lang="ru-RU" sz="2000" dirty="0">
                <a:solidFill>
                  <a:srgbClr val="7030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ОПЫТ № 4  «Подарок маме».</a:t>
            </a:r>
            <a:endParaRPr lang="ru-RU" sz="2000" dirty="0">
              <a:solidFill>
                <a:srgbClr val="7030A0"/>
              </a:solidFill>
            </a:endParaRPr>
          </a:p>
        </p:txBody>
      </p:sp>
      <p:pic>
        <p:nvPicPr>
          <p:cNvPr id="4111" name="Рисунок 6" descr="http://persephonemagazine.com/wp-content/uploads/2012/09/white-on-white.jpg">
            <a:extLst>
              <a:ext uri="{FF2B5EF4-FFF2-40B4-BE49-F238E27FC236}">
                <a16:creationId xmlns:a16="http://schemas.microsoft.com/office/drawing/2014/main" id="{CFD0FAE6-FF48-44B8-A7F7-0A248FBE1F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2564904"/>
            <a:ext cx="1858020" cy="2567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Рисунок 5" descr="http://atlanta.in.ua/components/com_virtuemart/shop_image/product/ZB.6601_(03).png">
            <a:extLst>
              <a:ext uri="{FF2B5EF4-FFF2-40B4-BE49-F238E27FC236}">
                <a16:creationId xmlns:a16="http://schemas.microsoft.com/office/drawing/2014/main" id="{A1CD3E4D-BA4A-407F-A0BB-4C0E52FC7C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2870" y="2564904"/>
            <a:ext cx="1387157" cy="2567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9" name="Рисунок 4" descr="https://media.istockphoto.com/photos/assorted-artist-paintbrushes-isolated-on-white-background-picture-id168851015?k=6&amp;m=168851015&amp;s=612x612&amp;w=0&amp;h=rYGbCDb65MBX3dKzAjSrJsVwGvGoS3bsjyPbmX0Oha0=">
            <a:extLst>
              <a:ext uri="{FF2B5EF4-FFF2-40B4-BE49-F238E27FC236}">
                <a16:creationId xmlns:a16="http://schemas.microsoft.com/office/drawing/2014/main" id="{71971D00-1354-48B0-88C2-253047D393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53" r="39218"/>
          <a:stretch>
            <a:fillRect/>
          </a:stretch>
        </p:blipFill>
        <p:spPr bwMode="auto">
          <a:xfrm>
            <a:off x="4030027" y="2492896"/>
            <a:ext cx="1457874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Рисунок 12" descr="https://img3.stockfresh.com/files/s/supertrooper/m/90/1718606_stock-photo-table-salt.jpg">
            <a:extLst>
              <a:ext uri="{FF2B5EF4-FFF2-40B4-BE49-F238E27FC236}">
                <a16:creationId xmlns:a16="http://schemas.microsoft.com/office/drawing/2014/main" id="{85642273-DA4B-42A3-9411-3EA9E1E61B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0689" y="2752959"/>
            <a:ext cx="1412069" cy="2260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Рисунок 8" descr="https://pp.userapi.com/c830408/v830408448/affc2/LpATPH3acss.jpg">
            <a:extLst>
              <a:ext uri="{FF2B5EF4-FFF2-40B4-BE49-F238E27FC236}">
                <a16:creationId xmlns:a16="http://schemas.microsoft.com/office/drawing/2014/main" id="{09FE4A5B-09A9-462A-83DC-E8A1252093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31" t="30812" r="11784" b="21568"/>
          <a:stretch>
            <a:fillRect/>
          </a:stretch>
        </p:blipFill>
        <p:spPr bwMode="auto">
          <a:xfrm>
            <a:off x="6932758" y="2752959"/>
            <a:ext cx="1714500" cy="2260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30053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2AA774E-6634-4E60-B58C-2D20CAC6ADFE}"/>
              </a:ext>
            </a:extLst>
          </p:cNvPr>
          <p:cNvSpPr txBox="1"/>
          <p:nvPr/>
        </p:nvSpPr>
        <p:spPr>
          <a:xfrm>
            <a:off x="827585" y="404664"/>
            <a:ext cx="7056784" cy="77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Карточка схема проведения опыта </a:t>
            </a:r>
            <a:br>
              <a:rPr lang="ru-RU" sz="2000" dirty="0">
                <a:solidFill>
                  <a:srgbClr val="FFC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ОПЫТ: № 5 «СОЛЕНАЯ СНЕЖИНКА»  </a:t>
            </a:r>
            <a:endParaRPr lang="ru-RU" sz="2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124" name="Picture 4">
            <a:extLst>
              <a:ext uri="{FF2B5EF4-FFF2-40B4-BE49-F238E27FC236}">
                <a16:creationId xmlns:a16="http://schemas.microsoft.com/office/drawing/2014/main" id="{641F6807-8619-4B94-B408-57FEBE4CE8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20" t="676" b="67342"/>
          <a:stretch>
            <a:fillRect/>
          </a:stretch>
        </p:blipFill>
        <p:spPr bwMode="auto">
          <a:xfrm>
            <a:off x="356729" y="2633594"/>
            <a:ext cx="2015432" cy="2739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>
            <a:extLst>
              <a:ext uri="{FF2B5EF4-FFF2-40B4-BE49-F238E27FC236}">
                <a16:creationId xmlns:a16="http://schemas.microsoft.com/office/drawing/2014/main" id="{C0E95C74-37EA-46BF-BB42-74E0E3E902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75"/>
          <a:stretch>
            <a:fillRect/>
          </a:stretch>
        </p:blipFill>
        <p:spPr bwMode="auto">
          <a:xfrm>
            <a:off x="2349528" y="2657037"/>
            <a:ext cx="2015432" cy="2739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>
            <a:extLst>
              <a:ext uri="{FF2B5EF4-FFF2-40B4-BE49-F238E27FC236}">
                <a16:creationId xmlns:a16="http://schemas.microsoft.com/office/drawing/2014/main" id="{97DF5284-FB27-4DA4-A9BC-5192957413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66" t="34190" r="-287"/>
          <a:stretch>
            <a:fillRect/>
          </a:stretch>
        </p:blipFill>
        <p:spPr bwMode="auto">
          <a:xfrm>
            <a:off x="4355977" y="2657038"/>
            <a:ext cx="2232248" cy="2860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1" name="Picture 1">
            <a:extLst>
              <a:ext uri="{FF2B5EF4-FFF2-40B4-BE49-F238E27FC236}">
                <a16:creationId xmlns:a16="http://schemas.microsoft.com/office/drawing/2014/main" id="{6B1A1E99-E709-460F-A02D-F3AC80EABD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" t="1442" r="78235" b="68034"/>
          <a:stretch>
            <a:fillRect/>
          </a:stretch>
        </p:blipFill>
        <p:spPr bwMode="auto">
          <a:xfrm>
            <a:off x="6444208" y="2633593"/>
            <a:ext cx="2069720" cy="2739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3900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27CA19BE-7C0B-4908-B790-AC6EDFCED4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568" y="580733"/>
            <a:ext cx="7776864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ОПЫТ ДЛЯ РОДИТЕЛЕЙ И ДЕТЕЙ: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ОПЫТ: «Радуга в стакане»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Карточка схема</a:t>
            </a:r>
          </a:p>
        </p:txBody>
      </p:sp>
      <p:pic>
        <p:nvPicPr>
          <p:cNvPr id="6145" name="Рисунок 1" descr="Радуга в стакане">
            <a:hlinkClick r:id="rId2"/>
            <a:extLst>
              <a:ext uri="{FF2B5EF4-FFF2-40B4-BE49-F238E27FC236}">
                <a16:creationId xmlns:a16="http://schemas.microsoft.com/office/drawing/2014/main" id="{ED8D3620-D115-4596-B585-846588FC98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4468" y="580733"/>
            <a:ext cx="2915964" cy="2096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0" name="Рисунок 7">
            <a:extLst>
              <a:ext uri="{FF2B5EF4-FFF2-40B4-BE49-F238E27FC236}">
                <a16:creationId xmlns:a16="http://schemas.microsoft.com/office/drawing/2014/main" id="{FD681B47-E31B-4266-80D3-BAB22FBA2F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71646" y="2996952"/>
            <a:ext cx="1658796" cy="2529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Рисунок 121">
            <a:extLst>
              <a:ext uri="{FF2B5EF4-FFF2-40B4-BE49-F238E27FC236}">
                <a16:creationId xmlns:a16="http://schemas.microsoft.com/office/drawing/2014/main" id="{67AA31D0-8F24-4E1B-B85F-DDBB899247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017" r="-192"/>
          <a:stretch>
            <a:fillRect/>
          </a:stretch>
        </p:blipFill>
        <p:spPr bwMode="auto">
          <a:xfrm>
            <a:off x="5658010" y="3195745"/>
            <a:ext cx="1658796" cy="211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Рисунок 9">
            <a:extLst>
              <a:ext uri="{FF2B5EF4-FFF2-40B4-BE49-F238E27FC236}">
                <a16:creationId xmlns:a16="http://schemas.microsoft.com/office/drawing/2014/main" id="{371FACFC-EA53-4D62-89EC-67711EE4FF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9279" y="3195745"/>
            <a:ext cx="1517600" cy="2052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Группа 120">
            <a:extLst>
              <a:ext uri="{FF2B5EF4-FFF2-40B4-BE49-F238E27FC236}">
                <a16:creationId xmlns:a16="http://schemas.microsoft.com/office/drawing/2014/main" id="{8256D59D-7D0B-4463-8753-B5B50E7B34A2}"/>
              </a:ext>
            </a:extLst>
          </p:cNvPr>
          <p:cNvGrpSpPr>
            <a:grpSpLocks/>
          </p:cNvGrpSpPr>
          <p:nvPr/>
        </p:nvGrpSpPr>
        <p:grpSpPr bwMode="auto">
          <a:xfrm>
            <a:off x="3928871" y="3195745"/>
            <a:ext cx="1343025" cy="2188198"/>
            <a:chOff x="0" y="0"/>
            <a:chExt cx="17811" cy="10953"/>
          </a:xfrm>
        </p:grpSpPr>
        <p:pic>
          <p:nvPicPr>
            <p:cNvPr id="117" name="Рисунок 117">
              <a:extLst>
                <a:ext uri="{FF2B5EF4-FFF2-40B4-BE49-F238E27FC236}">
                  <a16:creationId xmlns:a16="http://schemas.microsoft.com/office/drawing/2014/main" id="{F43E6B4B-AD60-4BDE-A26B-6028DE8410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30" y="1238"/>
              <a:ext cx="6381" cy="63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8" name="Рисунок 118">
              <a:extLst>
                <a:ext uri="{FF2B5EF4-FFF2-40B4-BE49-F238E27FC236}">
                  <a16:creationId xmlns:a16="http://schemas.microsoft.com/office/drawing/2014/main" id="{57032BB0-2871-475C-A616-E7E72A9EBA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381" cy="63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9" name="Рисунок 119">
              <a:extLst>
                <a:ext uri="{FF2B5EF4-FFF2-40B4-BE49-F238E27FC236}">
                  <a16:creationId xmlns:a16="http://schemas.microsoft.com/office/drawing/2014/main" id="{6AB97261-6CE9-4B73-B01E-797F35D426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48" y="4572"/>
              <a:ext cx="6382" cy="63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Группа 138">
            <a:extLst>
              <a:ext uri="{FF2B5EF4-FFF2-40B4-BE49-F238E27FC236}">
                <a16:creationId xmlns:a16="http://schemas.microsoft.com/office/drawing/2014/main" id="{F48B628D-1863-42A8-A98D-6E63D11DE744}"/>
              </a:ext>
            </a:extLst>
          </p:cNvPr>
          <p:cNvGrpSpPr>
            <a:grpSpLocks/>
          </p:cNvGrpSpPr>
          <p:nvPr/>
        </p:nvGrpSpPr>
        <p:grpSpPr bwMode="auto">
          <a:xfrm>
            <a:off x="2155781" y="3208435"/>
            <a:ext cx="1529900" cy="2191542"/>
            <a:chOff x="0" y="0"/>
            <a:chExt cx="14382" cy="16573"/>
          </a:xfrm>
        </p:grpSpPr>
        <p:pic>
          <p:nvPicPr>
            <p:cNvPr id="130" name="Рисунок 130">
              <a:extLst>
                <a:ext uri="{FF2B5EF4-FFF2-40B4-BE49-F238E27FC236}">
                  <a16:creationId xmlns:a16="http://schemas.microsoft.com/office/drawing/2014/main" id="{B980A812-6022-43D1-9C66-CF6F871135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48" y="571"/>
              <a:ext cx="5334" cy="80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3" name="Рисунок 133">
              <a:extLst>
                <a:ext uri="{FF2B5EF4-FFF2-40B4-BE49-F238E27FC236}">
                  <a16:creationId xmlns:a16="http://schemas.microsoft.com/office/drawing/2014/main" id="{35F69E59-DE4D-4312-8AEB-F72AAE7DBE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" y="571"/>
              <a:ext cx="5334" cy="80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4" name="Рисунок 134">
              <a:extLst>
                <a:ext uri="{FF2B5EF4-FFF2-40B4-BE49-F238E27FC236}">
                  <a16:creationId xmlns:a16="http://schemas.microsoft.com/office/drawing/2014/main" id="{CB0272C1-1826-42D2-B9ED-9B31FC7630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10" y="8572"/>
              <a:ext cx="5334" cy="80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5" name="Рисунок 135">
              <a:extLst>
                <a:ext uri="{FF2B5EF4-FFF2-40B4-BE49-F238E27FC236}">
                  <a16:creationId xmlns:a16="http://schemas.microsoft.com/office/drawing/2014/main" id="{E43D18C6-3F26-47CB-A836-AA8E48F1AE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334" cy="80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7" name="Рисунок 137">
              <a:extLst>
                <a:ext uri="{FF2B5EF4-FFF2-40B4-BE49-F238E27FC236}">
                  <a16:creationId xmlns:a16="http://schemas.microsoft.com/office/drawing/2014/main" id="{0D05989A-A5E7-4799-865C-D1A9BCFDB5D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76" y="8001"/>
              <a:ext cx="5334" cy="80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8710743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681</TotalTime>
  <Words>100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Презентация PowerPoint</vt:lpstr>
      <vt:lpstr>Карточка – схема проведения опыта ОПЫТ: № 3   «Определение вещества на ощупь»</vt:lpstr>
      <vt:lpstr>Презентация PowerPoint</vt:lpstr>
      <vt:lpstr>Карточка схема проведения опыта  ОПЫТ № 4  «Подарок маме».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pc acer</cp:lastModifiedBy>
  <cp:revision>56</cp:revision>
  <dcterms:created xsi:type="dcterms:W3CDTF">2020-04-05T16:05:04Z</dcterms:created>
  <dcterms:modified xsi:type="dcterms:W3CDTF">2021-10-31T10:58:17Z</dcterms:modified>
</cp:coreProperties>
</file>