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35"/>
  </p:notesMasterIdLst>
  <p:sldIdLst>
    <p:sldId id="258" r:id="rId3"/>
    <p:sldId id="260" r:id="rId4"/>
    <p:sldId id="262" r:id="rId5"/>
    <p:sldId id="264" r:id="rId6"/>
    <p:sldId id="265" r:id="rId7"/>
    <p:sldId id="266" r:id="rId8"/>
    <p:sldId id="295" r:id="rId9"/>
    <p:sldId id="268" r:id="rId10"/>
    <p:sldId id="303" r:id="rId11"/>
    <p:sldId id="297" r:id="rId12"/>
    <p:sldId id="299" r:id="rId13"/>
    <p:sldId id="271" r:id="rId14"/>
    <p:sldId id="273" r:id="rId15"/>
    <p:sldId id="300" r:id="rId16"/>
    <p:sldId id="302" r:id="rId17"/>
    <p:sldId id="307" r:id="rId18"/>
    <p:sldId id="277" r:id="rId19"/>
    <p:sldId id="279" r:id="rId20"/>
    <p:sldId id="280" r:id="rId21"/>
    <p:sldId id="281" r:id="rId22"/>
    <p:sldId id="283" r:id="rId23"/>
    <p:sldId id="310" r:id="rId24"/>
    <p:sldId id="309" r:id="rId25"/>
    <p:sldId id="285" r:id="rId26"/>
    <p:sldId id="286" r:id="rId27"/>
    <p:sldId id="288" r:id="rId28"/>
    <p:sldId id="289" r:id="rId29"/>
    <p:sldId id="304" r:id="rId30"/>
    <p:sldId id="305" r:id="rId31"/>
    <p:sldId id="290" r:id="rId32"/>
    <p:sldId id="291" r:id="rId33"/>
    <p:sldId id="29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BAA29-7C8B-4D66-B902-4B3D0B3723DF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4F777-82D6-44B4-AB78-53FC827CD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7A1D20-9B47-46FF-9C65-DDD76CB83E16}" type="slidenum">
              <a:rPr lang="en-US"/>
              <a:pPr/>
              <a:t>30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DD1A9A-678A-4C87-8F5E-A6B4530963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9B792C-5FB1-435C-9C95-B405F1DDDF59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31.10.2021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1530D3-511C-4B54-ADD1-26E4A84C0433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9B792C-5FB1-435C-9C95-B405F1DDDF59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31.10.2021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1530D3-511C-4B54-ADD1-26E4A84C0433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noreask=1&amp;lr=213&amp;ed=1&amp;text=%D0%B4%D0%B5%D1%82%D0%B8%20%D0%B2%20%D1%88%D0%BA%D0%BE%D0%BB%D0%B5&amp;p=80&amp;img_url=www.pomogi.org/f/1/actions/school2010/school-01.jpg&amp;rpt=simag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28728" y="3857628"/>
            <a:ext cx="7358062" cy="1470025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/>
              <a:t>Формирующее оценивание: приемы и возможности использования на уроках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Инструменты оценочной деятельности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 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Письменные комментарии </a:t>
            </a:r>
            <a:r>
              <a:rPr lang="ru-RU" sz="2400" dirty="0" smtClean="0">
                <a:solidFill>
                  <a:schemeClr val="tx1"/>
                </a:solidFill>
              </a:rPr>
              <a:t>(письменная обратная связь) - это «хорошие слова» или комплименты. Комплимент формирует у школьника уверенность в себе. Это важное качество помогает ему успешно учиться. При оценке письменной работы отмечаются не только ошибки и погрешности в выполнении работы, но и все удачные места, делаются поощрительные записи.</a:t>
            </a:r>
          </a:p>
          <a:p>
            <a:pPr algn="just"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88913"/>
            <a:ext cx="4427538" cy="6408737"/>
          </a:xfrm>
          <a:noFill/>
        </p:spPr>
      </p:pic>
      <p:pic>
        <p:nvPicPr>
          <p:cNvPr id="3072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00563" y="260350"/>
            <a:ext cx="4319587" cy="6597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Приемы </a:t>
            </a:r>
            <a:r>
              <a:rPr lang="ru-RU" sz="2800" dirty="0" err="1" smtClean="0">
                <a:latin typeface="Arial Black" pitchFamily="34" charset="0"/>
              </a:rPr>
              <a:t>критериального</a:t>
            </a:r>
            <a:r>
              <a:rPr lang="ru-RU" sz="2800" dirty="0" smtClean="0">
                <a:latin typeface="Arial Black" pitchFamily="34" charset="0"/>
              </a:rPr>
              <a:t> оценивания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«Закончи предложение»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dirty="0" smtClean="0">
                <a:solidFill>
                  <a:schemeClr val="tx1"/>
                </a:solidFill>
              </a:rPr>
              <a:t>Какие новые знания вы получили? Начните свой ответ со слов: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tx1"/>
                </a:solidFill>
              </a:rPr>
              <a:t>Я узнал…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tx1"/>
                </a:solidFill>
              </a:rPr>
              <a:t>Я теперь знаю…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tx1"/>
                </a:solidFill>
              </a:rPr>
              <a:t>Мне было интересно…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tx1"/>
                </a:solidFill>
              </a:rPr>
              <a:t>Я хочу еще узнать…</a:t>
            </a:r>
          </a:p>
          <a:p>
            <a:pPr algn="just"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Инструменты оценочной деятельности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Символы </a:t>
            </a:r>
            <a:r>
              <a:rPr lang="ru-RU" sz="2400" dirty="0" smtClean="0">
                <a:solidFill>
                  <a:schemeClr val="tx1"/>
                </a:solidFill>
              </a:rPr>
              <a:t>– фиксация оценки производится следующим образом: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«+» - ученик хорошо знает материал, умеет использовать знания в нестандартной ситуации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 - » - ученик не знает материал и не справляется с заданием</a:t>
            </a:r>
          </a:p>
          <a:p>
            <a:pPr algn="just"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 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Балловая оценка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Процент выполнения </a:t>
            </a:r>
          </a:p>
          <a:p>
            <a:pPr algn="just"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 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Техники формирующего оценивания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32923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 «Волшебная линеечка» -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на полях тетрадей ученики чертят шкалы и отмечают крестиком, на каком уровне, по их мнению, выполнена работа (внизу – не справился, посередине – выполнил, но допустил ошибку, вверху – справился без ошибок). При проверке учитель, если согласен с оценкой ученика, обводит крестик, если нет, то чертит свой крестик ниже или выше.</a:t>
            </a:r>
          </a:p>
          <a:p>
            <a:pPr algn="just">
              <a:defRPr/>
            </a:pPr>
            <a:endParaRPr lang="ru-RU" sz="2400" dirty="0" smtClean="0">
              <a:solidFill>
                <a:schemeClr val="tx1"/>
              </a:solidFill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835150" y="2420938"/>
            <a:ext cx="11953875" cy="3887787"/>
            <a:chOff x="5849" y="-761"/>
            <a:chExt cx="10523" cy="4320"/>
          </a:xfrm>
        </p:grpSpPr>
        <p:sp>
          <p:nvSpPr>
            <p:cNvPr id="32773" name="AutoShape 5"/>
            <p:cNvSpPr>
              <a:spLocks noChangeAspect="1" noChangeArrowheads="1"/>
            </p:cNvSpPr>
            <p:nvPr/>
          </p:nvSpPr>
          <p:spPr bwMode="auto">
            <a:xfrm>
              <a:off x="9172" y="-761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omic Sans MS" pitchFamily="66" charset="0"/>
              </a:endParaRPr>
            </a:p>
          </p:txBody>
        </p:sp>
        <p:sp>
          <p:nvSpPr>
            <p:cNvPr id="32774" name="Line 6"/>
            <p:cNvSpPr>
              <a:spLocks noChangeShapeType="1"/>
            </p:cNvSpPr>
            <p:nvPr/>
          </p:nvSpPr>
          <p:spPr bwMode="auto">
            <a:xfrm>
              <a:off x="6036" y="1409"/>
              <a:ext cx="1" cy="16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5" name="Line 7"/>
            <p:cNvSpPr>
              <a:spLocks noChangeShapeType="1"/>
            </p:cNvSpPr>
            <p:nvPr/>
          </p:nvSpPr>
          <p:spPr bwMode="auto">
            <a:xfrm flipV="1">
              <a:off x="9006" y="140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6" name="Line 8"/>
            <p:cNvSpPr>
              <a:spLocks noChangeShapeType="1"/>
            </p:cNvSpPr>
            <p:nvPr/>
          </p:nvSpPr>
          <p:spPr bwMode="auto">
            <a:xfrm flipV="1">
              <a:off x="5856" y="257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Line 9"/>
            <p:cNvSpPr>
              <a:spLocks noChangeShapeType="1"/>
            </p:cNvSpPr>
            <p:nvPr/>
          </p:nvSpPr>
          <p:spPr bwMode="auto">
            <a:xfrm flipV="1">
              <a:off x="7926" y="176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Line 10"/>
            <p:cNvSpPr>
              <a:spLocks noChangeShapeType="1"/>
            </p:cNvSpPr>
            <p:nvPr/>
          </p:nvSpPr>
          <p:spPr bwMode="auto">
            <a:xfrm>
              <a:off x="7026" y="1409"/>
              <a:ext cx="1" cy="16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Line 11"/>
            <p:cNvSpPr>
              <a:spLocks noChangeShapeType="1"/>
            </p:cNvSpPr>
            <p:nvPr/>
          </p:nvSpPr>
          <p:spPr bwMode="auto">
            <a:xfrm>
              <a:off x="8106" y="1409"/>
              <a:ext cx="1" cy="16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Line 12"/>
            <p:cNvSpPr>
              <a:spLocks noChangeShapeType="1"/>
            </p:cNvSpPr>
            <p:nvPr/>
          </p:nvSpPr>
          <p:spPr bwMode="auto">
            <a:xfrm>
              <a:off x="9186" y="1409"/>
              <a:ext cx="1" cy="16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Line 13"/>
            <p:cNvSpPr>
              <a:spLocks noChangeShapeType="1"/>
            </p:cNvSpPr>
            <p:nvPr/>
          </p:nvSpPr>
          <p:spPr bwMode="auto">
            <a:xfrm flipV="1">
              <a:off x="5856" y="140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Line 14"/>
            <p:cNvSpPr>
              <a:spLocks noChangeShapeType="1"/>
            </p:cNvSpPr>
            <p:nvPr/>
          </p:nvSpPr>
          <p:spPr bwMode="auto">
            <a:xfrm flipV="1">
              <a:off x="7926" y="257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 flipV="1">
              <a:off x="5856" y="176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Line 16"/>
            <p:cNvSpPr>
              <a:spLocks noChangeShapeType="1"/>
            </p:cNvSpPr>
            <p:nvPr/>
          </p:nvSpPr>
          <p:spPr bwMode="auto">
            <a:xfrm flipV="1">
              <a:off x="6846" y="257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Line 17"/>
            <p:cNvSpPr>
              <a:spLocks noChangeShapeType="1"/>
            </p:cNvSpPr>
            <p:nvPr/>
          </p:nvSpPr>
          <p:spPr bwMode="auto">
            <a:xfrm flipV="1">
              <a:off x="6846" y="140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Line 18"/>
            <p:cNvSpPr>
              <a:spLocks noChangeShapeType="1"/>
            </p:cNvSpPr>
            <p:nvPr/>
          </p:nvSpPr>
          <p:spPr bwMode="auto">
            <a:xfrm flipV="1">
              <a:off x="7926" y="140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Line 19"/>
            <p:cNvSpPr>
              <a:spLocks noChangeShapeType="1"/>
            </p:cNvSpPr>
            <p:nvPr/>
          </p:nvSpPr>
          <p:spPr bwMode="auto">
            <a:xfrm flipV="1">
              <a:off x="9006" y="257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8" name="Line 20"/>
            <p:cNvSpPr>
              <a:spLocks noChangeShapeType="1"/>
            </p:cNvSpPr>
            <p:nvPr/>
          </p:nvSpPr>
          <p:spPr bwMode="auto">
            <a:xfrm flipV="1">
              <a:off x="9006" y="1769"/>
              <a:ext cx="343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9" name="Line 21"/>
            <p:cNvSpPr>
              <a:spLocks noChangeShapeType="1"/>
            </p:cNvSpPr>
            <p:nvPr/>
          </p:nvSpPr>
          <p:spPr bwMode="auto">
            <a:xfrm>
              <a:off x="7926" y="1589"/>
              <a:ext cx="360" cy="36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90" name="Line 22"/>
            <p:cNvSpPr>
              <a:spLocks noChangeShapeType="1"/>
            </p:cNvSpPr>
            <p:nvPr/>
          </p:nvSpPr>
          <p:spPr bwMode="auto">
            <a:xfrm flipH="1">
              <a:off x="7926" y="1589"/>
              <a:ext cx="360" cy="36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91" name="Line 23"/>
            <p:cNvSpPr>
              <a:spLocks noChangeShapeType="1"/>
            </p:cNvSpPr>
            <p:nvPr/>
          </p:nvSpPr>
          <p:spPr bwMode="auto">
            <a:xfrm>
              <a:off x="9006" y="1859"/>
              <a:ext cx="360" cy="27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92" name="Line 24"/>
            <p:cNvSpPr>
              <a:spLocks noChangeShapeType="1"/>
            </p:cNvSpPr>
            <p:nvPr/>
          </p:nvSpPr>
          <p:spPr bwMode="auto">
            <a:xfrm flipH="1">
              <a:off x="9006" y="1859"/>
              <a:ext cx="360" cy="27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93" name="Line 25"/>
            <p:cNvSpPr>
              <a:spLocks noChangeShapeType="1"/>
            </p:cNvSpPr>
            <p:nvPr/>
          </p:nvSpPr>
          <p:spPr bwMode="auto">
            <a:xfrm flipH="1">
              <a:off x="6939" y="1259"/>
              <a:ext cx="200" cy="31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94" name="Line 26"/>
            <p:cNvSpPr>
              <a:spLocks noChangeShapeType="1"/>
            </p:cNvSpPr>
            <p:nvPr/>
          </p:nvSpPr>
          <p:spPr bwMode="auto">
            <a:xfrm>
              <a:off x="6899" y="1259"/>
              <a:ext cx="243" cy="300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95" name="Text Box 27"/>
            <p:cNvSpPr txBox="1">
              <a:spLocks noChangeArrowheads="1"/>
            </p:cNvSpPr>
            <p:nvPr/>
          </p:nvSpPr>
          <p:spPr bwMode="auto">
            <a:xfrm>
              <a:off x="5849" y="3069"/>
              <a:ext cx="36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/>
                <a:t>1</a:t>
              </a:r>
              <a:endParaRPr lang="ru-RU"/>
            </a:p>
          </p:txBody>
        </p:sp>
        <p:sp>
          <p:nvSpPr>
            <p:cNvPr id="32796" name="Text Box 28"/>
            <p:cNvSpPr txBox="1">
              <a:spLocks noChangeArrowheads="1"/>
            </p:cNvSpPr>
            <p:nvPr/>
          </p:nvSpPr>
          <p:spPr bwMode="auto">
            <a:xfrm>
              <a:off x="6899" y="3049"/>
              <a:ext cx="36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/>
                <a:t> 2</a:t>
              </a:r>
              <a:endParaRPr lang="ru-RU"/>
            </a:p>
          </p:txBody>
        </p:sp>
        <p:sp>
          <p:nvSpPr>
            <p:cNvPr id="32797" name="Text Box 29"/>
            <p:cNvSpPr txBox="1">
              <a:spLocks noChangeArrowheads="1"/>
            </p:cNvSpPr>
            <p:nvPr/>
          </p:nvSpPr>
          <p:spPr bwMode="auto">
            <a:xfrm>
              <a:off x="7939" y="3049"/>
              <a:ext cx="36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/>
                <a:t> 3</a:t>
              </a:r>
              <a:endParaRPr lang="ru-RU"/>
            </a:p>
          </p:txBody>
        </p:sp>
        <p:sp>
          <p:nvSpPr>
            <p:cNvPr id="32798" name="Text Box 30"/>
            <p:cNvSpPr txBox="1">
              <a:spLocks noChangeArrowheads="1"/>
            </p:cNvSpPr>
            <p:nvPr/>
          </p:nvSpPr>
          <p:spPr bwMode="auto">
            <a:xfrm>
              <a:off x="9022" y="3059"/>
              <a:ext cx="360" cy="2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/>
                <a:t> 4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Инструменты оценочной деятельности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smtClean="0">
                <a:solidFill>
                  <a:schemeClr val="tx1"/>
                </a:solidFill>
              </a:rPr>
              <a:t>Лестница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                                             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           160 слов / мин  Диана Ж.</a:t>
            </a: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140 слов /мин  Мирослав Ш.</a:t>
            </a: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127 слов /мин   Дарья Б.                 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       121 слово /мин   Никита Е. </a:t>
            </a: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200" dirty="0" smtClean="0">
                <a:solidFill>
                  <a:schemeClr val="tx1"/>
                </a:solidFill>
              </a:rPr>
              <a:t>118 слов /мин  Софья Г. </a:t>
            </a:r>
          </a:p>
        </p:txBody>
      </p:sp>
      <p:pic>
        <p:nvPicPr>
          <p:cNvPr id="28676" name="Picture 11" descr="i?id=270249383-43-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3644900"/>
            <a:ext cx="20002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844824"/>
            <a:ext cx="8136903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L:\ФОНЫ\ФОН snow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8934"/>
            <a:ext cx="9144000" cy="3929066"/>
          </a:xfrm>
          <a:prstGeom prst="rect">
            <a:avLst/>
          </a:prstGeom>
          <a:noFill/>
        </p:spPr>
      </p:pic>
      <p:pic>
        <p:nvPicPr>
          <p:cNvPr id="3" name="Picture 5" descr="L:\ФОНЫ\ФОН snow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92906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7874" y="3099588"/>
            <a:ext cx="3924436" cy="156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78194"/>
            <a:ext cx="3924436" cy="156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4728" y="1597316"/>
            <a:ext cx="329314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продвинулся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лестнице знаний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57226" y="3096193"/>
            <a:ext cx="2903359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Кое-что осталось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меня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неясным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20072" y="4654588"/>
            <a:ext cx="2408160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открыл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себя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ничего нового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62575" y="3465525"/>
            <a:ext cx="72315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982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18 0.04653 L -0.0066 -0.09606 C 0.00295 -0.12754 0.00121 -0.15671 -0.01076 -0.17754 C -0.02465 -0.20162 -0.04497 -0.21088 -0.06979 -0.20717 L -0.18299 -0.19189 " pathEditMode="relative" rAng="3156631" ptsTypes="FffFF">
                                      <p:cBhvr>
                                        <p:cTn id="1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-1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Инструменты оценочной деятельности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«</a:t>
            </a:r>
            <a:r>
              <a:rPr lang="ru-RU" sz="2400" b="1" dirty="0" err="1" smtClean="0">
                <a:solidFill>
                  <a:schemeClr val="tx1"/>
                </a:solidFill>
              </a:rPr>
              <a:t>Светофорик</a:t>
            </a:r>
            <a:r>
              <a:rPr lang="ru-RU" sz="2400" b="1" dirty="0" smtClean="0">
                <a:solidFill>
                  <a:schemeClr val="tx1"/>
                </a:solidFill>
              </a:rPr>
              <a:t>»</a:t>
            </a:r>
            <a:r>
              <a:rPr lang="ru-RU" sz="2400" dirty="0" smtClean="0">
                <a:solidFill>
                  <a:schemeClr val="tx1"/>
                </a:solidFill>
              </a:rPr>
              <a:t> - оценивание выполнения заданий с помощью цветовых сигналов: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 зеленый – я умею сам,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 жёлтый – я умею, но не уверен,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 красный - нужна помощь</a:t>
            </a:r>
          </a:p>
          <a:p>
            <a:pPr algn="just">
              <a:defRPr/>
            </a:pP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31748" name="Picture 4" descr="светофор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464216">
            <a:off x="2362200" y="3505200"/>
            <a:ext cx="1168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 descr="светофор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3429000"/>
            <a:ext cx="107473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 descr="светофор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05326">
            <a:off x="5705475" y="3635375"/>
            <a:ext cx="1120775" cy="2687638"/>
          </a:xfrm>
          <a:prstGeom prst="rect">
            <a:avLst/>
          </a:prstGeom>
          <a:noFill/>
          <a:ln w="9525">
            <a:solidFill>
              <a:srgbClr val="FFFFFF">
                <a:alpha val="0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Техники формирующего оценивания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algn="just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 Одноминутное эссе</a:t>
            </a:r>
            <a:r>
              <a:rPr lang="ru-RU" sz="2400" dirty="0" smtClean="0">
                <a:solidFill>
                  <a:schemeClr val="tx1"/>
                </a:solidFill>
              </a:rPr>
              <a:t> – это техника, которая используется учителем с </a:t>
            </a:r>
            <a:r>
              <a:rPr lang="ru-RU" sz="2400" dirty="0" err="1" smtClean="0">
                <a:solidFill>
                  <a:schemeClr val="tx1"/>
                </a:solidFill>
              </a:rPr>
              <a:t>цельюпредоставления</a:t>
            </a:r>
            <a:r>
              <a:rPr lang="ru-RU" sz="2400" dirty="0" smtClean="0">
                <a:solidFill>
                  <a:schemeClr val="tx1"/>
                </a:solidFill>
              </a:rPr>
              <a:t> учащимся обратной связи о том, что они узнали по теме. Для написания одноминутного эссе учитель может задать следующие вопросы: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</a:t>
            </a:r>
            <a:r>
              <a:rPr lang="ru-RU" sz="2400" b="1" i="1" dirty="0" smtClean="0">
                <a:solidFill>
                  <a:schemeClr val="tx1"/>
                </a:solidFill>
              </a:rPr>
              <a:t>. Что самое главное ты узнал сегодня?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</a:t>
            </a:r>
            <a:r>
              <a:rPr lang="ru-RU" sz="2400" b="1" i="1" dirty="0" smtClean="0">
                <a:solidFill>
                  <a:schemeClr val="tx1"/>
                </a:solidFill>
              </a:rPr>
              <a:t>. Какие вопросы остались для тебя непонятными?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 зависимости от обучающей среды и формата одноминутное эссе может быть использовано по-разному: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</a:t>
            </a:r>
            <a:r>
              <a:rPr lang="ru-RU" sz="2400" b="1" i="1" dirty="0" smtClean="0">
                <a:solidFill>
                  <a:schemeClr val="tx1"/>
                </a:solidFill>
              </a:rPr>
              <a:t>. Во время урока: урок разбивается на несколько этапов, от‑</a:t>
            </a:r>
          </a:p>
          <a:p>
            <a:pPr algn="just"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слеживается поэтапное усвоение материала учащимися.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</a:t>
            </a:r>
            <a:r>
              <a:rPr lang="ru-RU" sz="2400" b="1" i="1" dirty="0" smtClean="0">
                <a:solidFill>
                  <a:schemeClr val="tx1"/>
                </a:solidFill>
              </a:rPr>
              <a:t>. В конце урока, чтобы проинформировать учащихся о том,</a:t>
            </a:r>
          </a:p>
          <a:p>
            <a:pPr algn="just"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что они будут делать на следующем уроке.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r>
              <a:rPr lang="ru-RU" smtClean="0"/>
              <a:t>Оценочный лист работы в группе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Карта самоотчета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pic>
        <p:nvPicPr>
          <p:cNvPr id="348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908050"/>
            <a:ext cx="8713787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908A31-9527-446C-B574-8420F16B88ED}" type="slidenum">
              <a:rPr lang="en-US"/>
              <a:pPr/>
              <a:t>2</a:t>
            </a:fld>
            <a:endParaRPr lang="en-US"/>
          </a:p>
        </p:txBody>
      </p:sp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839200" cy="2590800"/>
          </a:xfrm>
        </p:spPr>
        <p:txBody>
          <a:bodyPr/>
          <a:lstStyle/>
          <a:p>
            <a:pPr algn="ctr" eaLnBrk="1" hangingPunct="1"/>
            <a:endParaRPr lang="ru-RU" b="1" dirty="0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4100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03938" y="3810000"/>
            <a:ext cx="1744662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534400" cy="5105400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Формирующее (</a:t>
            </a:r>
            <a:r>
              <a:rPr lang="ru-RU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формативное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оценивание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целенаправленный непрерывный процесс наблюдения за учением ученика. Оно основывается на оценивании в соответствии с критериями и предполагает обратную связь.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8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8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28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8386" grpId="0"/>
      <p:bldP spid="52838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96975"/>
            <a:ext cx="8893175" cy="5400675"/>
          </a:xfr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Самооценка по каждой работе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921625" cy="5762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Техники формирующего оценивания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1268413"/>
            <a:ext cx="8137525" cy="501808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 «Вопросник» </a:t>
            </a:r>
            <a:r>
              <a:rPr lang="ru-RU" sz="2400" dirty="0" smtClean="0">
                <a:solidFill>
                  <a:schemeClr val="tx1"/>
                </a:solidFill>
              </a:rPr>
              <a:t>(подведение итога)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Групповая работа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На стол каждой группы кладутся карточки с вопросами: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«Что нового вы сегодня узнали?»,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«Какая информация была наиболее интересной?»,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«Что было трудным?»,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«Что мешало работе и почему?» </a:t>
            </a:r>
          </a:p>
          <a:p>
            <a:pPr algn="just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Каждый из участников группы выбирает только один вопрос и на небольшом листе бумаги пишет ответ. </a:t>
            </a:r>
          </a:p>
          <a:p>
            <a:pPr algn="just">
              <a:defRPr/>
            </a:pP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Лист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Ф.И. _________________________________________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Задание №1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Переведи слова на русский язык</a:t>
            </a:r>
          </a:p>
          <a:p>
            <a:pPr>
              <a:buNone/>
            </a:pPr>
            <a:r>
              <a:rPr lang="ru-RU" i="1" dirty="0" err="1" smtClean="0"/>
              <a:t>Шыд</a:t>
            </a:r>
            <a:r>
              <a:rPr lang="ru-RU" dirty="0" smtClean="0"/>
              <a:t> - ______________________</a:t>
            </a:r>
          </a:p>
          <a:p>
            <a:pPr>
              <a:buNone/>
            </a:pPr>
            <a:r>
              <a:rPr lang="ru-RU" i="1" dirty="0" smtClean="0"/>
              <a:t>Рок</a:t>
            </a:r>
            <a:r>
              <a:rPr lang="ru-RU" dirty="0" smtClean="0"/>
              <a:t> - _______________________</a:t>
            </a:r>
          </a:p>
          <a:p>
            <a:pPr>
              <a:buNone/>
            </a:pPr>
            <a:r>
              <a:rPr lang="ru-RU" i="1" dirty="0" err="1" smtClean="0"/>
              <a:t>Йöв</a:t>
            </a:r>
            <a:r>
              <a:rPr lang="ru-RU" dirty="0" smtClean="0"/>
              <a:t> - _______________________</a:t>
            </a:r>
          </a:p>
          <a:p>
            <a:pPr>
              <a:buNone/>
            </a:pPr>
            <a:r>
              <a:rPr lang="ru-RU" i="1" dirty="0" smtClean="0"/>
              <a:t>Шаньга</a:t>
            </a:r>
            <a:r>
              <a:rPr lang="ru-RU" dirty="0" smtClean="0"/>
              <a:t> - ____________________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Задание №2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Ответь письменно на вопрос:</a:t>
            </a:r>
          </a:p>
          <a:p>
            <a:pPr>
              <a:buNone/>
            </a:pPr>
            <a:r>
              <a:rPr lang="ru-RU" i="1" dirty="0" smtClean="0"/>
              <a:t>-</a:t>
            </a:r>
            <a:r>
              <a:rPr lang="ru-RU" i="1" dirty="0" err="1" smtClean="0"/>
              <a:t>Мый</a:t>
            </a:r>
            <a:r>
              <a:rPr lang="ru-RU" i="1" dirty="0" smtClean="0"/>
              <a:t> </a:t>
            </a:r>
            <a:r>
              <a:rPr lang="ru-RU" i="1" dirty="0" err="1" smtClean="0"/>
              <a:t>тэ</a:t>
            </a:r>
            <a:r>
              <a:rPr lang="ru-RU" i="1" dirty="0" smtClean="0"/>
              <a:t> </a:t>
            </a:r>
            <a:r>
              <a:rPr lang="ru-RU" i="1" dirty="0" err="1" smtClean="0"/>
              <a:t>радейтан</a:t>
            </a:r>
            <a:r>
              <a:rPr lang="ru-RU" i="1" dirty="0" smtClean="0"/>
              <a:t> </a:t>
            </a:r>
            <a:r>
              <a:rPr lang="ru-RU" i="1" dirty="0" err="1" smtClean="0"/>
              <a:t>сёйны</a:t>
            </a:r>
            <a:r>
              <a:rPr lang="ru-RU" i="1" dirty="0" smtClean="0"/>
              <a:t>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Оцени свою работу на уроке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32" descr="C:\Users\Korotaev\Desktop\677223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357686" y="1500174"/>
            <a:ext cx="838200" cy="6858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6" name="Picture 28" descr="C:\Users\Korotaev\Desktop\porridge_shutterstock_85063654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500174"/>
            <a:ext cx="952500" cy="7334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8" name="Picture 32" descr="C:\Users\Korotaev\Desktop\677223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571876"/>
            <a:ext cx="838200" cy="6858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28" descr="C:\Users\Korotaev\Desktop\porridge_shutterstock_85063654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57818" y="3571876"/>
            <a:ext cx="952500" cy="7334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28" descr="C:\Users\Korotaev\Desktop\porridge_shutterstock_85063654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57818" y="5286388"/>
            <a:ext cx="952500" cy="7334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32" descr="C:\Users\Korotaev\Desktop\677223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357686" y="5286388"/>
            <a:ext cx="838200" cy="68580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3" name="Овал 12"/>
          <p:cNvSpPr/>
          <p:nvPr/>
        </p:nvSpPr>
        <p:spPr>
          <a:xfrm>
            <a:off x="4357686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429124" y="4357694"/>
            <a:ext cx="642942" cy="6429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500694" y="4357694"/>
            <a:ext cx="642942" cy="6429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429124" y="6072206"/>
            <a:ext cx="642942" cy="6429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500694" y="6072206"/>
            <a:ext cx="642942" cy="6429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429256" y="2285992"/>
            <a:ext cx="714380" cy="6429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06583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606583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606583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606583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606583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606583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8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606583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9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606583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10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606583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5" name="Picture 11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606583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6" name="Picture 12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606583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7" name="Picture 13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3138" y="11588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8" name="Picture 14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" y="11588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9" name="Picture 15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5300" y="11588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0" name="Picture 16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7463" y="11588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1" name="Picture 17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625" y="11588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2" name="Picture 18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11588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3" name="Picture 19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01013" y="11588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4" name="Picture 20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11588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5" name="Picture 21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11588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6" name="Picture 22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15888"/>
            <a:ext cx="76041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7" name="Picture 23" descr="vorku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15888"/>
            <a:ext cx="760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689350" y="2117725"/>
            <a:ext cx="4583113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Tx/>
              <a:buChar char="-"/>
              <a:defRPr/>
            </a:pPr>
            <a:r>
              <a:rPr lang="ru-RU" sz="2400" b="1" dirty="0">
                <a:solidFill>
                  <a:srgbClr val="FF0000"/>
                </a:solidFill>
              </a:rPr>
              <a:t>у меня всё получилось, </a:t>
            </a:r>
          </a:p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</a:rPr>
              <a:t>    я доволен своей работой</a:t>
            </a:r>
          </a:p>
        </p:txBody>
      </p:sp>
      <p:sp>
        <p:nvSpPr>
          <p:cNvPr id="36889" name="TextBox 3"/>
          <p:cNvSpPr txBox="1">
            <a:spLocks noChangeArrowheads="1"/>
          </p:cNvSpPr>
          <p:nvPr/>
        </p:nvSpPr>
        <p:spPr bwMode="auto">
          <a:xfrm>
            <a:off x="3544888" y="4543425"/>
            <a:ext cx="3824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FF0000"/>
                </a:solidFill>
              </a:rPr>
              <a:t>- надо ещё потрудиться</a:t>
            </a:r>
          </a:p>
        </p:txBody>
      </p:sp>
      <p:pic>
        <p:nvPicPr>
          <p:cNvPr id="28" name="Picture 32" descr="C:\Users\Korotaev\Desktop\67722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1196975"/>
            <a:ext cx="23764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C:\Users\Korotaev\Desktop\porridge_shutterstock_8506365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644900"/>
            <a:ext cx="2160587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6B6F2A-197D-43C6-9181-2D1C3922B854}" type="slidenum">
              <a:rPr lang="en-US"/>
              <a:pPr/>
              <a:t>24</a:t>
            </a:fld>
            <a:endParaRPr lang="en-US"/>
          </a:p>
        </p:txBody>
      </p:sp>
      <p:sp>
        <p:nvSpPr>
          <p:cNvPr id="77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Речевые образцы (подсказки)</a:t>
            </a:r>
            <a:br>
              <a:rPr lang="ru-RU" sz="3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endParaRPr lang="ru-RU" sz="34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77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10600" cy="5364163"/>
          </a:xfrm>
        </p:spPr>
        <p:txBody>
          <a:bodyPr/>
          <a:lstStyle/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000" b="1" i="1" dirty="0" smtClean="0">
              <a:solidFill>
                <a:srgbClr val="7030A0"/>
              </a:solidFill>
            </a:endParaRPr>
          </a:p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000" b="1" i="1" dirty="0" smtClean="0">
              <a:solidFill>
                <a:srgbClr val="7030A0"/>
              </a:solidFill>
            </a:endParaRPr>
          </a:p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000" b="1" i="1" dirty="0" smtClean="0">
              <a:solidFill>
                <a:srgbClr val="7030A0"/>
              </a:solidFill>
            </a:endParaRPr>
          </a:p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Учитель периодически дает учащимся речевые образцы (выражения, подсказки), помогающие строить ответ.</a:t>
            </a:r>
          </a:p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000" b="1" i="1" dirty="0" smtClean="0">
              <a:solidFill>
                <a:srgbClr val="7030A0"/>
              </a:solidFill>
            </a:endParaRPr>
          </a:p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Например: Основной идеей (принципом или процессом) является _________________, потому </a:t>
            </a:r>
            <a:r>
              <a:rPr lang="ru-RU" sz="2000" b="1" i="1" dirty="0" err="1" smtClean="0">
                <a:solidFill>
                  <a:srgbClr val="7030A0"/>
                </a:solidFill>
              </a:rPr>
              <a:t>что__________</a:t>
            </a:r>
            <a:r>
              <a:rPr lang="ru-RU" sz="2000" b="1" i="1" dirty="0" smtClean="0">
                <a:solidFill>
                  <a:srgbClr val="7030A0"/>
                </a:solidFill>
              </a:rPr>
              <a:t> и </a:t>
            </a:r>
            <a:r>
              <a:rPr lang="ru-RU" sz="2000" b="1" i="1" dirty="0" err="1" smtClean="0">
                <a:solidFill>
                  <a:srgbClr val="7030A0"/>
                </a:solidFill>
              </a:rPr>
              <a:t>т.д</a:t>
            </a:r>
            <a:endParaRPr lang="ru-RU" sz="20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7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74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4146" grpId="0"/>
      <p:bldP spid="77414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7B9A6B-E606-4B06-AAA4-D6CB9449BE74}" type="slidenum">
              <a:rPr lang="en-US"/>
              <a:pPr/>
              <a:t>25</a:t>
            </a:fld>
            <a:endParaRPr lang="en-US"/>
          </a:p>
        </p:txBody>
      </p:sp>
      <p:sp>
        <p:nvSpPr>
          <p:cNvPr id="75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219200"/>
          </a:xfrm>
        </p:spPr>
        <p:txBody>
          <a:bodyPr/>
          <a:lstStyle/>
          <a:p>
            <a:pPr algn="ctr" eaLnBrk="1" hangingPunct="1"/>
            <a:r>
              <a:rPr lang="ru-RU" sz="28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Индекс карточки (для обобщения или для вопросов)</a:t>
            </a:r>
            <a:endParaRPr lang="ru-RU" sz="28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10600" cy="4983163"/>
          </a:xfrm>
        </p:spPr>
        <p:txBody>
          <a:bodyPr/>
          <a:lstStyle/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3600" b="1" i="1" smtClean="0">
                <a:solidFill>
                  <a:schemeClr val="hlink"/>
                </a:solidFill>
              </a:rPr>
              <a:t>   </a:t>
            </a:r>
            <a:r>
              <a:rPr lang="ru-RU" sz="2000" b="1" i="1" smtClean="0">
                <a:solidFill>
                  <a:schemeClr val="hlink"/>
                </a:solidFill>
              </a:rPr>
              <a:t>После прохождения раздела или темы учитель раздает учащимся карточки с заданиями, указанными на обеих сторонах:</a:t>
            </a:r>
          </a:p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000" b="1" i="1" smtClean="0">
                <a:solidFill>
                  <a:schemeClr val="hlink"/>
                </a:solidFill>
              </a:rPr>
              <a:t>1 сторона: перечислите основные идеи, которые вы поняли из пройденного материала (раздела, темы) и обобщите их.</a:t>
            </a:r>
          </a:p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000" b="1" i="1" smtClean="0">
                <a:solidFill>
                  <a:schemeClr val="hlink"/>
                </a:solidFill>
              </a:rPr>
              <a:t>2 сторона: определите то, что вы еще не поняли из пройденного материала (раздела, темы) и сформулируйте вопросы или обобщите непонятные моменты.</a:t>
            </a:r>
          </a:p>
          <a:p>
            <a:pPr marL="231775" indent="-231775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5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5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5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5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1618" grpId="0"/>
      <p:bldP spid="75161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461A4A-D615-4EAA-A08E-1F69B67BD6EE}" type="slidenum">
              <a:rPr lang="en-US"/>
              <a:pPr/>
              <a:t>26</a:t>
            </a:fld>
            <a:endParaRPr lang="en-US"/>
          </a:p>
        </p:txBody>
      </p:sp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610600" cy="4540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dirty="0" smtClean="0">
                <a:solidFill>
                  <a:srgbClr val="FF0000"/>
                </a:solidFill>
              </a:rPr>
              <a:t>Техника «Сигналы рукой».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5638800"/>
          </a:xfrm>
        </p:spPr>
        <p:txBody>
          <a:bodyPr/>
          <a:lstStyle/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останавливает объяснение и просит учащихся показывать ему сигналы рукой, свидетельствующие о понимании или непонимании материала. Для этого учитель предварительно договаривается с учащимися об этих сигналах: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    Я понимаю __________и могу объяснить (большой палец руки направлен вверх)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    Я все еще не понимаю _________ (большой палец руки направлен в сторону)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     Я не совсем уверен в _______________(помахать рукой)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Посмотрев на сигналы, учитель предлагает некоторым учащимся высказаться: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(1) тем, кто не понял, задает вопрос: «Что именно вам непонятно?»;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(2) слово предоставляется тем, кто не очень уверен в правильности ответа;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(3) слово предоставляется тем, кто все понял.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задает уточняющие вопросы: «Что именно вы поняли?»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Обязательно предлагается выслушать несколько ответов.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итогам полученных ответов учитель принимает решение либо о повторном изучении, закреплении темы, либо о продолжении изучения темы. В случае повторного объяснения, закрепления темы учитель должен использовать еще одну проверочную мини-работу. Данный шаг важен для того, чтоб понять, происходят ли изменения в понимании темы у учащихся, испытывающих проблемы, и определить свои шаги по дальнейшей работе.</a:t>
            </a:r>
            <a:endParaRPr lang="ru-RU" sz="1400" b="1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5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5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5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5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5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5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5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526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526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5264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5264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64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75264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2642" grpId="0"/>
      <p:bldP spid="75264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sz="3600" smtClean="0">
                <a:solidFill>
                  <a:srgbClr val="FF0000"/>
                </a:solidFill>
              </a:rPr>
              <a:t>Внутренний и внешний круг</a:t>
            </a:r>
            <a:br>
              <a:rPr lang="ru-RU" sz="3600" smtClean="0">
                <a:solidFill>
                  <a:srgbClr val="FF0000"/>
                </a:solidFill>
              </a:rPr>
            </a:br>
            <a:endParaRPr lang="ru-RU" sz="3600" smtClean="0">
              <a:solidFill>
                <a:srgbClr val="FF0000"/>
              </a:solidFill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28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Учащиеся образуют два круга: внутренний и внешний. Дети стоят лицом друг к другу и задают друг другу вопросы по пройденной теме.</a:t>
            </a:r>
          </a:p>
          <a:p>
            <a:pPr marL="0" indent="0">
              <a:buFontTx/>
              <a:buNone/>
            </a:pPr>
            <a:r>
              <a:rPr lang="ru-RU" sz="28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Учащиеся из внешнего круга передвигаются и создают новые пары. Продолжается та же работа с вопросами.</a:t>
            </a: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BBE4C6-834B-424D-9CE4-15C7D2B3724D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Обратная связь как основа формирующего оценивания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Обратная связь –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информирование учителем ученика о результатах оценивания и, наоборот, получение им от учеников информации об учебном процессе.</a:t>
            </a:r>
          </a:p>
          <a:p>
            <a:pPr marL="0" indent="0">
              <a:buFontTx/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Основной принцип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такой обратной связи: оценивание, которое поддерживает учение, укрепляет мотивацию, направляя учащихся на прогресс и достижения, а не неудачи.</a:t>
            </a: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BBE4C6-834B-424D-9CE4-15C7D2B3724D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sz="3600" smtClean="0">
                <a:solidFill>
                  <a:srgbClr val="FF0000"/>
                </a:solidFill>
              </a:rPr>
              <a:t>Принципы оказания </a:t>
            </a:r>
            <a:r>
              <a:rPr lang="ru-RU" sz="3600" dirty="0" smtClean="0">
                <a:solidFill>
                  <a:srgbClr val="FF0000"/>
                </a:solidFill>
              </a:rPr>
              <a:t>обратной связи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Показывать, что получилось хорошо</a:t>
            </a:r>
          </a:p>
          <a:p>
            <a:pPr marL="514350" indent="-514350">
              <a:buFontTx/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Указывать, что нуждается в улучшении (исправлении)</a:t>
            </a:r>
          </a:p>
          <a:p>
            <a:pPr marL="514350" indent="-514350">
              <a:buFontTx/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Давать рекомендации о необходимых исправлениях</a:t>
            </a:r>
          </a:p>
          <a:p>
            <a:pPr marL="514350" indent="-514350">
              <a:buFontTx/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Создавать возможность вносить исправления</a:t>
            </a: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BBE4C6-834B-424D-9CE4-15C7D2B3724D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3F8112-6816-4291-83A4-850E89CC85CF}" type="slidenum">
              <a:rPr lang="en-US"/>
              <a:pPr/>
              <a:t>3</a:t>
            </a:fld>
            <a:endParaRPr lang="en-US"/>
          </a:p>
        </p:txBody>
      </p:sp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53340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7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5410200"/>
          </a:xfrm>
        </p:spPr>
        <p:txBody>
          <a:bodyPr/>
          <a:lstStyle/>
          <a:p>
            <a:pPr marL="347663" indent="-347663" algn="ctr" eaLnBrk="1" hangingPunct="1">
              <a:buFontTx/>
              <a:buNone/>
            </a:pPr>
            <a:r>
              <a:rPr lang="ru-RU" b="1" u="sng" dirty="0" smtClean="0">
                <a:solidFill>
                  <a:schemeClr val="accent1"/>
                </a:solidFill>
              </a:rPr>
              <a:t>Целью формирующего оценивания </a:t>
            </a:r>
            <a:endParaRPr lang="en-US" b="1" u="sng" dirty="0" smtClean="0">
              <a:solidFill>
                <a:schemeClr val="accent1"/>
              </a:solidFill>
            </a:endParaRPr>
          </a:p>
          <a:p>
            <a:pPr marL="347663" indent="-347663"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корректировка деятельности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7663" indent="-347663"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 и учащихся в процессе обучения на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7663" indent="-347663"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основе промежуточных результатов,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7663" indent="-347663"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полученных в процессе обучения. </a:t>
            </a:r>
          </a:p>
        </p:txBody>
      </p:sp>
      <p:pic>
        <p:nvPicPr>
          <p:cNvPr id="5125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4006850"/>
            <a:ext cx="3121025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7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7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7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7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7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1074" grpId="0"/>
      <p:bldP spid="7710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38B134-0826-4D9D-B6C8-57FFDF40653C}" type="slidenum">
              <a:rPr lang="en-US"/>
              <a:pPr/>
              <a:t>30</a:t>
            </a:fld>
            <a:endParaRPr lang="en-US"/>
          </a:p>
        </p:txBody>
      </p:sp>
      <p:sp>
        <p:nvSpPr>
          <p:cNvPr id="84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Подведем итоги</a:t>
            </a:r>
            <a:endParaRPr lang="en-US" b="1" dirty="0" smtClean="0">
              <a:solidFill>
                <a:srgbClr val="FF0000"/>
              </a:solidFill>
              <a:latin typeface="Informal Roman" pitchFamily="66" charset="0"/>
            </a:endParaRPr>
          </a:p>
        </p:txBody>
      </p:sp>
      <p:sp>
        <p:nvSpPr>
          <p:cNvPr id="8458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371600" y="1219200"/>
            <a:ext cx="7467600" cy="5334000"/>
          </a:xfrm>
        </p:spPr>
        <p:txBody>
          <a:bodyPr/>
          <a:lstStyle/>
          <a:p>
            <a:pPr eaLnBrk="1" hangingPunct="1"/>
            <a:r>
              <a:rPr lang="ru-RU" sz="2400" smtClean="0"/>
              <a:t>Процесс </a:t>
            </a:r>
            <a:r>
              <a:rPr lang="ru-RU" sz="2400" b="1" smtClean="0"/>
              <a:t>оценивания</a:t>
            </a:r>
            <a:r>
              <a:rPr lang="ru-RU" sz="2400" smtClean="0"/>
              <a:t> – один из </a:t>
            </a:r>
            <a:r>
              <a:rPr lang="ru-RU" sz="2400" b="1" smtClean="0"/>
              <a:t>важнейших элементов</a:t>
            </a:r>
            <a:r>
              <a:rPr lang="ru-RU" sz="2400" smtClean="0"/>
              <a:t> современного преподавания и учения </a:t>
            </a:r>
          </a:p>
          <a:p>
            <a:pPr eaLnBrk="1" hangingPunct="1"/>
            <a:r>
              <a:rPr lang="ru-RU" sz="2400" smtClean="0"/>
              <a:t>От правильной </a:t>
            </a:r>
            <a:r>
              <a:rPr lang="ru-RU" sz="2400" b="1" smtClean="0"/>
              <a:t>организации оценивания</a:t>
            </a:r>
            <a:r>
              <a:rPr lang="ru-RU" sz="2400" smtClean="0"/>
              <a:t> во многом зависит </a:t>
            </a:r>
            <a:r>
              <a:rPr lang="ru-RU" sz="2400" b="1" smtClean="0"/>
              <a:t>эффективность управления</a:t>
            </a:r>
            <a:r>
              <a:rPr lang="ru-RU" sz="2400" smtClean="0"/>
              <a:t> учебным процессом</a:t>
            </a:r>
          </a:p>
          <a:p>
            <a:pPr eaLnBrk="1" hangingPunct="1"/>
            <a:r>
              <a:rPr lang="ru-RU" sz="2400" smtClean="0"/>
              <a:t>Процесс оценивания результатов обучения включает в себя </a:t>
            </a:r>
            <a:r>
              <a:rPr lang="ru-RU" sz="2400" b="1" smtClean="0"/>
              <a:t>формативное и суммативное оценивание</a:t>
            </a:r>
          </a:p>
          <a:p>
            <a:pPr eaLnBrk="1" hangingPunct="1"/>
            <a:r>
              <a:rPr lang="ru-RU" sz="2400" smtClean="0"/>
              <a:t>Формативное оценивание и преподавание </a:t>
            </a:r>
            <a:r>
              <a:rPr lang="ru-RU" sz="2400" b="1" smtClean="0"/>
              <a:t>неразделимы</a:t>
            </a:r>
          </a:p>
        </p:txBody>
      </p:sp>
      <p:pic>
        <p:nvPicPr>
          <p:cNvPr id="845828" name="Picture 4" descr="check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0"/>
            <a:ext cx="11620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45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4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4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4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4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4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5826" grpId="0"/>
      <p:bldP spid="84582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33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>
                <a:solidFill>
                  <a:srgbClr val="FF0000"/>
                </a:solidFill>
              </a:rPr>
              <a:t>СПАСИБО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 ЗА ВНИМАНИЕ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476250"/>
            <a:ext cx="7772400" cy="10953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Что такое </a:t>
            </a:r>
            <a:r>
              <a:rPr lang="ru-RU" sz="2800" dirty="0" err="1" smtClean="0">
                <a:latin typeface="Arial Black" pitchFamily="34" charset="0"/>
              </a:rPr>
              <a:t>критериальное</a:t>
            </a:r>
            <a:r>
              <a:rPr lang="ru-RU" sz="2800" dirty="0" smtClean="0">
                <a:latin typeface="Arial Black" pitchFamily="34" charset="0"/>
              </a:rPr>
              <a:t> оценивание?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1714500"/>
            <a:ext cx="7704138" cy="478631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l">
              <a:buFont typeface="Wingdings" pitchFamily="2" charset="2"/>
              <a:buChar char="Ø"/>
              <a:defRPr/>
            </a:pPr>
            <a:r>
              <a:rPr lang="ru-RU" sz="2400" b="1" dirty="0" err="1" smtClean="0">
                <a:solidFill>
                  <a:schemeClr val="tx1"/>
                </a:solidFill>
              </a:rPr>
              <a:t>Критериальное</a:t>
            </a:r>
            <a:r>
              <a:rPr lang="ru-RU" sz="2400" b="1" dirty="0" smtClean="0">
                <a:solidFill>
                  <a:schemeClr val="tx1"/>
                </a:solidFill>
              </a:rPr>
              <a:t> оценивание - это процесс, основанный на сравнении учебных достижений учащихся с четко определенными, коллективно выработанными, заранее известными всем участникам образовательного процесса критериями, соответствующими целям и содержанию образования, способствующими формированию учебно-познавательной компетентности учащихся</a:t>
            </a:r>
          </a:p>
          <a:p>
            <a:pPr algn="l">
              <a:defRPr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Смысл </a:t>
            </a:r>
            <a:r>
              <a:rPr lang="ru-RU" sz="2400" b="1" dirty="0" err="1" smtClean="0">
                <a:solidFill>
                  <a:schemeClr val="tx1"/>
                </a:solidFill>
              </a:rPr>
              <a:t>критериального</a:t>
            </a:r>
            <a:r>
              <a:rPr lang="ru-RU" sz="2400" b="1" dirty="0" smtClean="0">
                <a:solidFill>
                  <a:schemeClr val="tx1"/>
                </a:solidFill>
              </a:rPr>
              <a:t> оценивания заключается не в отказе от отметки.  </a:t>
            </a:r>
            <a:r>
              <a:rPr lang="ru-RU" sz="2400" b="1" dirty="0" err="1" smtClean="0">
                <a:solidFill>
                  <a:schemeClr val="tx1"/>
                </a:solidFill>
              </a:rPr>
              <a:t>Критериальное</a:t>
            </a:r>
            <a:r>
              <a:rPr lang="ru-RU" sz="2400" b="1" dirty="0" smtClean="0">
                <a:solidFill>
                  <a:schemeClr val="tx1"/>
                </a:solidFill>
              </a:rPr>
              <a:t> оценивание позволяет ученику планировать свою учебную деятельность, определять цели, задачи, пути их достижения, оценивать результат своего труда, повышать качество своего образования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sz="2400" b="1" dirty="0" smtClean="0">
              <a:solidFill>
                <a:schemeClr val="tx1"/>
              </a:solidFill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Что необходимо учащимся для </a:t>
            </a:r>
            <a:r>
              <a:rPr lang="ru-RU" sz="2800" dirty="0" err="1" smtClean="0">
                <a:latin typeface="Arial Black" pitchFamily="34" charset="0"/>
              </a:rPr>
              <a:t>критериального</a:t>
            </a:r>
            <a:r>
              <a:rPr lang="ru-RU" sz="2800" dirty="0" smtClean="0">
                <a:latin typeface="Arial Black" pitchFamily="34" charset="0"/>
              </a:rPr>
              <a:t> оценивания?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348038" y="2349500"/>
            <a:ext cx="2519362" cy="2303463"/>
          </a:xfrm>
          <a:prstGeom prst="rect">
            <a:avLst/>
          </a:prstGeom>
          <a:ln w="952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Знание и понимание учащимися критериев оценивания</a:t>
            </a:r>
            <a:endParaRPr lang="ru-RU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6156325" y="3933825"/>
            <a:ext cx="2663825" cy="2214563"/>
          </a:xfrm>
          <a:prstGeom prst="rect">
            <a:avLst/>
          </a:prstGeom>
          <a:ln w="9525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Умение </a:t>
            </a:r>
            <a:r>
              <a:rPr lang="ru-RU" sz="2400" b="1" dirty="0" err="1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анализи</a:t>
            </a:r>
            <a:endParaRPr lang="ru-RU" sz="2400" b="1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 b="1" dirty="0" err="1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ровать</a:t>
            </a: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свою работу</a:t>
            </a:r>
            <a:endParaRPr lang="ru-RU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 noGrp="1"/>
          </p:cNvSpPr>
          <p:nvPr>
            <p:ph idx="1"/>
          </p:nvPr>
        </p:nvSpPr>
        <p:spPr>
          <a:xfrm>
            <a:off x="395288" y="1600200"/>
            <a:ext cx="2736850" cy="23336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Знание и понимание учащимися цели обучения</a:t>
            </a:r>
            <a:endParaRPr lang="ru-RU" sz="28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Алгоритм </a:t>
            </a:r>
            <a:r>
              <a:rPr lang="ru-RU" sz="2800" dirty="0" err="1" smtClean="0">
                <a:latin typeface="Arial Black" pitchFamily="34" charset="0"/>
              </a:rPr>
              <a:t>критериального</a:t>
            </a:r>
            <a:r>
              <a:rPr lang="ru-RU" sz="2800" dirty="0" smtClean="0">
                <a:latin typeface="Arial Black" pitchFamily="34" charset="0"/>
              </a:rPr>
              <a:t> оценивания</a:t>
            </a:r>
            <a:endParaRPr lang="ru-RU" sz="2800" dirty="0">
              <a:latin typeface="Arial Black" pitchFamily="34" charset="0"/>
            </a:endParaRPr>
          </a:p>
        </p:txBody>
      </p:sp>
      <p:grpSp>
        <p:nvGrpSpPr>
          <p:cNvPr id="2" name="Group 8"/>
          <p:cNvGrpSpPr>
            <a:grpSpLocks noGrp="1"/>
          </p:cNvGrpSpPr>
          <p:nvPr>
            <p:ph idx="1"/>
          </p:nvPr>
        </p:nvGrpSpPr>
        <p:grpSpPr bwMode="auto">
          <a:xfrm>
            <a:off x="323850" y="2636838"/>
            <a:ext cx="2232025" cy="1800225"/>
            <a:chOff x="192" y="1538"/>
            <a:chExt cx="1684" cy="1872"/>
          </a:xfrm>
        </p:grpSpPr>
        <p:sp>
          <p:nvSpPr>
            <p:cNvPr id="19468" name="Line 9"/>
            <p:cNvSpPr>
              <a:spLocks noChangeShapeType="1"/>
            </p:cNvSpPr>
            <p:nvPr/>
          </p:nvSpPr>
          <p:spPr bwMode="auto">
            <a:xfrm flipV="1">
              <a:off x="1492" y="1538"/>
              <a:ext cx="240" cy="240"/>
            </a:xfrm>
            <a:prstGeom prst="line">
              <a:avLst/>
            </a:prstGeom>
            <a:noFill/>
            <a:ln w="12700" cap="rnd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9" name="Line 10"/>
            <p:cNvSpPr>
              <a:spLocks noChangeShapeType="1"/>
            </p:cNvSpPr>
            <p:nvPr/>
          </p:nvSpPr>
          <p:spPr bwMode="auto">
            <a:xfrm>
              <a:off x="1444" y="3218"/>
              <a:ext cx="288" cy="192"/>
            </a:xfrm>
            <a:prstGeom prst="line">
              <a:avLst/>
            </a:prstGeom>
            <a:noFill/>
            <a:ln w="12700" cap="rnd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gray">
            <a:xfrm>
              <a:off x="192" y="1630"/>
              <a:ext cx="1684" cy="168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gray">
            <a:xfrm>
              <a:off x="303" y="1739"/>
              <a:ext cx="1460" cy="146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gray">
            <a:xfrm>
              <a:off x="315" y="2235"/>
              <a:ext cx="1267" cy="44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3" name="Oval 14"/>
            <p:cNvSpPr>
              <a:spLocks noChangeArrowheads="1"/>
            </p:cNvSpPr>
            <p:nvPr/>
          </p:nvSpPr>
          <p:spPr bwMode="gray">
            <a:xfrm>
              <a:off x="375" y="1814"/>
              <a:ext cx="1317" cy="131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9474" name="Oval 15"/>
            <p:cNvSpPr>
              <a:spLocks noChangeArrowheads="1"/>
            </p:cNvSpPr>
            <p:nvPr/>
          </p:nvSpPr>
          <p:spPr bwMode="gray">
            <a:xfrm>
              <a:off x="396" y="1835"/>
              <a:ext cx="1276" cy="1277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9475" name="Oval 16"/>
            <p:cNvSpPr>
              <a:spLocks noChangeArrowheads="1"/>
            </p:cNvSpPr>
            <p:nvPr/>
          </p:nvSpPr>
          <p:spPr bwMode="gray">
            <a:xfrm>
              <a:off x="412" y="1842"/>
              <a:ext cx="1246" cy="124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9476" name="Oval 17"/>
            <p:cNvSpPr>
              <a:spLocks noChangeArrowheads="1"/>
            </p:cNvSpPr>
            <p:nvPr/>
          </p:nvSpPr>
          <p:spPr bwMode="gray">
            <a:xfrm>
              <a:off x="426" y="1854"/>
              <a:ext cx="1184" cy="1164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9477" name="Oval 18"/>
            <p:cNvSpPr>
              <a:spLocks noChangeArrowheads="1"/>
            </p:cNvSpPr>
            <p:nvPr/>
          </p:nvSpPr>
          <p:spPr bwMode="gray">
            <a:xfrm>
              <a:off x="355" y="1887"/>
              <a:ext cx="1086" cy="94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/>
                <a:t>Шаги к успеху</a:t>
              </a:r>
            </a:p>
          </p:txBody>
        </p:sp>
      </p:grpSp>
      <p:sp>
        <p:nvSpPr>
          <p:cNvPr id="16" name="AutoShape 20"/>
          <p:cNvSpPr>
            <a:spLocks noChangeArrowheads="1"/>
          </p:cNvSpPr>
          <p:nvPr/>
        </p:nvSpPr>
        <p:spPr bwMode="gray">
          <a:xfrm>
            <a:off x="3419475" y="1484313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</a:rPr>
              <a:t>Определение цели работы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7" name="AutoShape 20"/>
          <p:cNvSpPr>
            <a:spLocks noChangeArrowheads="1"/>
          </p:cNvSpPr>
          <p:nvPr/>
        </p:nvSpPr>
        <p:spPr bwMode="gray">
          <a:xfrm>
            <a:off x="3419475" y="2492375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</a:rPr>
              <a:t>Разработка критериев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" name="AutoShape 20"/>
          <p:cNvSpPr>
            <a:spLocks noChangeArrowheads="1"/>
          </p:cNvSpPr>
          <p:nvPr/>
        </p:nvSpPr>
        <p:spPr bwMode="gray">
          <a:xfrm>
            <a:off x="3419475" y="3500438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</a:rPr>
              <a:t>Оценочная деятельность по инструментарию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9" name="AutoShape 20"/>
          <p:cNvSpPr>
            <a:spLocks noChangeArrowheads="1"/>
          </p:cNvSpPr>
          <p:nvPr/>
        </p:nvSpPr>
        <p:spPr bwMode="gray">
          <a:xfrm>
            <a:off x="3419475" y="4652963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</a:rPr>
              <a:t>Рефлексия оценочной деятельности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1331580">
            <a:off x="2411413" y="3552825"/>
            <a:ext cx="1063625" cy="139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9626081" flipV="1">
            <a:off x="2284413" y="2822575"/>
            <a:ext cx="1190625" cy="149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2548924">
            <a:off x="2219325" y="4224338"/>
            <a:ext cx="1357313" cy="173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9041675" flipV="1">
            <a:off x="2011363" y="2273300"/>
            <a:ext cx="1573212" cy="1127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60350"/>
            <a:ext cx="8785225" cy="6264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print"/>
          <a:srcRect l="5292" t="7545" r="4527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1136</Words>
  <Application>Microsoft Office PowerPoint</Application>
  <PresentationFormat>Экран (4:3)</PresentationFormat>
  <Paragraphs>178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1_Тема Office</vt:lpstr>
      <vt:lpstr>Тема Office</vt:lpstr>
      <vt:lpstr>Формирующее оценивание: приемы и возможности использования на уроках  </vt:lpstr>
      <vt:lpstr>Слайд 2</vt:lpstr>
      <vt:lpstr>Слайд 3</vt:lpstr>
      <vt:lpstr>Что такое критериальное оценивание?</vt:lpstr>
      <vt:lpstr>Что необходимо учащимся для критериального оценивания?</vt:lpstr>
      <vt:lpstr>Алгоритм критериального оценивания</vt:lpstr>
      <vt:lpstr>Слайд 7</vt:lpstr>
      <vt:lpstr>Слайд 8</vt:lpstr>
      <vt:lpstr>Слайд 9</vt:lpstr>
      <vt:lpstr>Инструменты оценочной деятельности</vt:lpstr>
      <vt:lpstr>Слайд 11</vt:lpstr>
      <vt:lpstr>Приемы критериального оценивания</vt:lpstr>
      <vt:lpstr>Инструменты оценочной деятельности</vt:lpstr>
      <vt:lpstr>Техники формирующего оценивания</vt:lpstr>
      <vt:lpstr>Инструменты оценочной деятельности</vt:lpstr>
      <vt:lpstr>Слайд 16</vt:lpstr>
      <vt:lpstr>Инструменты оценочной деятельности</vt:lpstr>
      <vt:lpstr>Техники формирующего оценивания</vt:lpstr>
      <vt:lpstr>Карта самоотчета</vt:lpstr>
      <vt:lpstr>Самооценка по каждой работе</vt:lpstr>
      <vt:lpstr>Техники формирующего оценивания</vt:lpstr>
      <vt:lpstr>Лист оценивания</vt:lpstr>
      <vt:lpstr>Слайд 23</vt:lpstr>
      <vt:lpstr>Речевые образцы (подсказки) </vt:lpstr>
      <vt:lpstr>Индекс карточки (для обобщения или для вопросов)</vt:lpstr>
      <vt:lpstr>Техника «Сигналы рукой». </vt:lpstr>
      <vt:lpstr>Внутренний и внешний круг </vt:lpstr>
      <vt:lpstr>Обратная связь как основа формирующего оценивания </vt:lpstr>
      <vt:lpstr>Принципы оказания обратной связи </vt:lpstr>
      <vt:lpstr>Подведем итоги</vt:lpstr>
      <vt:lpstr>Слайд 31</vt:lpstr>
      <vt:lpstr>     СПАСИБО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приемы формирующего оценивания</dc:title>
  <dc:creator>User</dc:creator>
  <cp:lastModifiedBy>2222</cp:lastModifiedBy>
  <cp:revision>34</cp:revision>
  <dcterms:created xsi:type="dcterms:W3CDTF">2015-11-04T13:50:10Z</dcterms:created>
  <dcterms:modified xsi:type="dcterms:W3CDTF">2021-10-31T11:15:49Z</dcterms:modified>
</cp:coreProperties>
</file>