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5"/>
  </p:notesMasterIdLst>
  <p:handoutMasterIdLst>
    <p:handoutMasterId r:id="rId36"/>
  </p:handoutMasterIdLst>
  <p:sldIdLst>
    <p:sldId id="256" r:id="rId2"/>
    <p:sldId id="291" r:id="rId3"/>
    <p:sldId id="301" r:id="rId4"/>
    <p:sldId id="257" r:id="rId5"/>
    <p:sldId id="258" r:id="rId6"/>
    <p:sldId id="264" r:id="rId7"/>
    <p:sldId id="298" r:id="rId8"/>
    <p:sldId id="292" r:id="rId9"/>
    <p:sldId id="266" r:id="rId10"/>
    <p:sldId id="267" r:id="rId11"/>
    <p:sldId id="268" r:id="rId12"/>
    <p:sldId id="269" r:id="rId13"/>
    <p:sldId id="299" r:id="rId14"/>
    <p:sldId id="270" r:id="rId15"/>
    <p:sldId id="293" r:id="rId16"/>
    <p:sldId id="300" r:id="rId17"/>
    <p:sldId id="271" r:id="rId18"/>
    <p:sldId id="273" r:id="rId19"/>
    <p:sldId id="274" r:id="rId20"/>
    <p:sldId id="275" r:id="rId21"/>
    <p:sldId id="276" r:id="rId22"/>
    <p:sldId id="278" r:id="rId23"/>
    <p:sldId id="282" r:id="rId24"/>
    <p:sldId id="279" r:id="rId25"/>
    <p:sldId id="281" r:id="rId26"/>
    <p:sldId id="284" r:id="rId27"/>
    <p:sldId id="288" r:id="rId28"/>
    <p:sldId id="290" r:id="rId29"/>
    <p:sldId id="285" r:id="rId30"/>
    <p:sldId id="294" r:id="rId31"/>
    <p:sldId id="295" r:id="rId32"/>
    <p:sldId id="296" r:id="rId33"/>
    <p:sldId id="29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0000"/>
    <a:srgbClr val="920000"/>
    <a:srgbClr val="000066"/>
    <a:srgbClr val="000000"/>
    <a:srgbClr val="264264"/>
    <a:srgbClr val="800000"/>
    <a:srgbClr val="600000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190" autoAdjust="0"/>
  </p:normalViewPr>
  <p:slideViewPr>
    <p:cSldViewPr snapToObjects="1">
      <p:cViewPr>
        <p:scale>
          <a:sx n="58" d="100"/>
          <a:sy n="58" d="100"/>
        </p:scale>
        <p:origin x="-2146" y="-59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52" d="100"/>
          <a:sy n="52" d="100"/>
        </p:scale>
        <p:origin x="-289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A42C2E-8113-44CE-AF9A-39BC51CE110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878B0D-6830-421C-9D92-C5679600EA62}">
      <dgm:prSet phldrT="[Текст]"/>
      <dgm:spPr/>
      <dgm:t>
        <a:bodyPr/>
        <a:lstStyle/>
        <a:p>
          <a:r>
            <a:rPr lang="ru-RU" b="1" dirty="0" smtClean="0"/>
            <a:t>семья</a:t>
          </a:r>
          <a:endParaRPr lang="ru-RU" b="1" dirty="0"/>
        </a:p>
      </dgm:t>
    </dgm:pt>
    <dgm:pt modelId="{4AF7C74C-B49A-421A-AE47-51E3B7143B03}" type="parTrans" cxnId="{84DE590F-1575-4464-A3A4-076083A65B24}">
      <dgm:prSet/>
      <dgm:spPr/>
      <dgm:t>
        <a:bodyPr/>
        <a:lstStyle/>
        <a:p>
          <a:endParaRPr lang="ru-RU"/>
        </a:p>
      </dgm:t>
    </dgm:pt>
    <dgm:pt modelId="{43D653A6-FE6E-49D4-AFAE-6A01F9AB052C}" type="sibTrans" cxnId="{84DE590F-1575-4464-A3A4-076083A65B24}">
      <dgm:prSet/>
      <dgm:spPr/>
      <dgm:t>
        <a:bodyPr/>
        <a:lstStyle/>
        <a:p>
          <a:endParaRPr lang="ru-RU"/>
        </a:p>
      </dgm:t>
    </dgm:pt>
    <dgm:pt modelId="{3BB86DFC-01E1-4215-A474-122D92847C57}">
      <dgm:prSet phldrT="[Текст]"/>
      <dgm:spPr/>
      <dgm:t>
        <a:bodyPr/>
        <a:lstStyle/>
        <a:p>
          <a:r>
            <a:rPr lang="ru-RU" b="1" dirty="0" smtClean="0"/>
            <a:t>семья</a:t>
          </a:r>
          <a:endParaRPr lang="ru-RU" b="1" dirty="0"/>
        </a:p>
      </dgm:t>
    </dgm:pt>
    <dgm:pt modelId="{37D0B75E-A2F0-43F3-B802-4F8C3CE11787}" type="parTrans" cxnId="{1DC21633-5384-470B-B808-C25E2C306F90}">
      <dgm:prSet/>
      <dgm:spPr/>
      <dgm:t>
        <a:bodyPr/>
        <a:lstStyle/>
        <a:p>
          <a:endParaRPr lang="ru-RU"/>
        </a:p>
      </dgm:t>
    </dgm:pt>
    <dgm:pt modelId="{8F9725F5-670D-4979-BB01-B4FEA3F85233}" type="sibTrans" cxnId="{1DC21633-5384-470B-B808-C25E2C306F90}">
      <dgm:prSet/>
      <dgm:spPr/>
      <dgm:t>
        <a:bodyPr/>
        <a:lstStyle/>
        <a:p>
          <a:endParaRPr lang="ru-RU"/>
        </a:p>
      </dgm:t>
    </dgm:pt>
    <dgm:pt modelId="{7F789B58-8EA7-42CE-8971-382F3DFACCE7}">
      <dgm:prSet phldrT="[Текст]"/>
      <dgm:spPr/>
      <dgm:t>
        <a:bodyPr/>
        <a:lstStyle/>
        <a:p>
          <a:r>
            <a:rPr lang="ru-RU" b="1" dirty="0" smtClean="0"/>
            <a:t>семья</a:t>
          </a:r>
          <a:endParaRPr lang="ru-RU" b="1" dirty="0"/>
        </a:p>
      </dgm:t>
    </dgm:pt>
    <dgm:pt modelId="{9C2A1380-CDCD-4E64-91BF-17D97CC8C78A}" type="parTrans" cxnId="{E7CD2220-029E-4621-858A-E83DD90C26A2}">
      <dgm:prSet/>
      <dgm:spPr/>
      <dgm:t>
        <a:bodyPr/>
        <a:lstStyle/>
        <a:p>
          <a:endParaRPr lang="ru-RU"/>
        </a:p>
      </dgm:t>
    </dgm:pt>
    <dgm:pt modelId="{09EBAA6C-A8F8-4D27-B8D5-10BDA853000A}" type="sibTrans" cxnId="{E7CD2220-029E-4621-858A-E83DD90C26A2}">
      <dgm:prSet/>
      <dgm:spPr/>
      <dgm:t>
        <a:bodyPr/>
        <a:lstStyle/>
        <a:p>
          <a:endParaRPr lang="ru-RU"/>
        </a:p>
      </dgm:t>
    </dgm:pt>
    <dgm:pt modelId="{5B6E00BD-1F64-4A99-A642-913585401223}" type="pres">
      <dgm:prSet presAssocID="{6BA42C2E-8113-44CE-AF9A-39BC51CE110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19586A-3DAD-4419-9F3E-FE2702B6B6A9}" type="pres">
      <dgm:prSet presAssocID="{A3878B0D-6830-421C-9D92-C5679600EA62}" presName="circ1" presStyleLbl="vennNode1" presStyleIdx="0" presStyleCnt="3" custScaleY="97121" custLinFactNeighborX="71" custLinFactNeighborY="22841"/>
      <dgm:spPr/>
      <dgm:t>
        <a:bodyPr/>
        <a:lstStyle/>
        <a:p>
          <a:endParaRPr lang="ru-RU"/>
        </a:p>
      </dgm:t>
    </dgm:pt>
    <dgm:pt modelId="{097B5916-3864-4B0A-BD89-D689914E994E}" type="pres">
      <dgm:prSet presAssocID="{A3878B0D-6830-421C-9D92-C5679600EA6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60889B-BF38-4B66-82AF-B45655253EBE}" type="pres">
      <dgm:prSet presAssocID="{3BB86DFC-01E1-4215-A474-122D92847C57}" presName="circ2" presStyleLbl="vennNode1" presStyleIdx="1" presStyleCnt="3" custLinFactNeighborX="-752" custLinFactNeighborY="9862"/>
      <dgm:spPr/>
      <dgm:t>
        <a:bodyPr/>
        <a:lstStyle/>
        <a:p>
          <a:endParaRPr lang="ru-RU"/>
        </a:p>
      </dgm:t>
    </dgm:pt>
    <dgm:pt modelId="{2C8F9909-4459-404A-8D4E-36223CB4033C}" type="pres">
      <dgm:prSet presAssocID="{3BB86DFC-01E1-4215-A474-122D92847C5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8357E2-B481-44E9-AC3D-F9ACDB38F542}" type="pres">
      <dgm:prSet presAssocID="{7F789B58-8EA7-42CE-8971-382F3DFACCE7}" presName="circ3" presStyleLbl="vennNode1" presStyleIdx="2" presStyleCnt="3" custLinFactNeighborX="-5516" custLinFactNeighborY="19478"/>
      <dgm:spPr/>
      <dgm:t>
        <a:bodyPr/>
        <a:lstStyle/>
        <a:p>
          <a:endParaRPr lang="ru-RU"/>
        </a:p>
      </dgm:t>
    </dgm:pt>
    <dgm:pt modelId="{1E556DA0-F18B-4E06-9B4D-360D4B1E76F9}" type="pres">
      <dgm:prSet presAssocID="{7F789B58-8EA7-42CE-8971-382F3DFACCE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1A827E-2A3C-4BA1-AFDB-AE640FE16ACB}" type="presOf" srcId="{A3878B0D-6830-421C-9D92-C5679600EA62}" destId="{6419586A-3DAD-4419-9F3E-FE2702B6B6A9}" srcOrd="0" destOrd="0" presId="urn:microsoft.com/office/officeart/2005/8/layout/venn1"/>
    <dgm:cxn modelId="{DF667E15-5F51-466C-A0F9-BA8A0283C5A1}" type="presOf" srcId="{3BB86DFC-01E1-4215-A474-122D92847C57}" destId="{3360889B-BF38-4B66-82AF-B45655253EBE}" srcOrd="0" destOrd="0" presId="urn:microsoft.com/office/officeart/2005/8/layout/venn1"/>
    <dgm:cxn modelId="{1DC21633-5384-470B-B808-C25E2C306F90}" srcId="{6BA42C2E-8113-44CE-AF9A-39BC51CE1103}" destId="{3BB86DFC-01E1-4215-A474-122D92847C57}" srcOrd="1" destOrd="0" parTransId="{37D0B75E-A2F0-43F3-B802-4F8C3CE11787}" sibTransId="{8F9725F5-670D-4979-BB01-B4FEA3F85233}"/>
    <dgm:cxn modelId="{84DE590F-1575-4464-A3A4-076083A65B24}" srcId="{6BA42C2E-8113-44CE-AF9A-39BC51CE1103}" destId="{A3878B0D-6830-421C-9D92-C5679600EA62}" srcOrd="0" destOrd="0" parTransId="{4AF7C74C-B49A-421A-AE47-51E3B7143B03}" sibTransId="{43D653A6-FE6E-49D4-AFAE-6A01F9AB052C}"/>
    <dgm:cxn modelId="{E7CD2220-029E-4621-858A-E83DD90C26A2}" srcId="{6BA42C2E-8113-44CE-AF9A-39BC51CE1103}" destId="{7F789B58-8EA7-42CE-8971-382F3DFACCE7}" srcOrd="2" destOrd="0" parTransId="{9C2A1380-CDCD-4E64-91BF-17D97CC8C78A}" sibTransId="{09EBAA6C-A8F8-4D27-B8D5-10BDA853000A}"/>
    <dgm:cxn modelId="{80D97472-4CF9-439B-97BE-F9886A1F41F3}" type="presOf" srcId="{6BA42C2E-8113-44CE-AF9A-39BC51CE1103}" destId="{5B6E00BD-1F64-4A99-A642-913585401223}" srcOrd="0" destOrd="0" presId="urn:microsoft.com/office/officeart/2005/8/layout/venn1"/>
    <dgm:cxn modelId="{3BAB9279-D4D2-4902-BE57-8FF4EAFBF90C}" type="presOf" srcId="{7F789B58-8EA7-42CE-8971-382F3DFACCE7}" destId="{1E556DA0-F18B-4E06-9B4D-360D4B1E76F9}" srcOrd="1" destOrd="0" presId="urn:microsoft.com/office/officeart/2005/8/layout/venn1"/>
    <dgm:cxn modelId="{3FC46837-7311-4C74-8EDB-BB16A517BB15}" type="presOf" srcId="{7F789B58-8EA7-42CE-8971-382F3DFACCE7}" destId="{6A8357E2-B481-44E9-AC3D-F9ACDB38F542}" srcOrd="0" destOrd="0" presId="urn:microsoft.com/office/officeart/2005/8/layout/venn1"/>
    <dgm:cxn modelId="{85B05AFC-4EC9-4BCD-87B0-68F462DE8A44}" type="presOf" srcId="{A3878B0D-6830-421C-9D92-C5679600EA62}" destId="{097B5916-3864-4B0A-BD89-D689914E994E}" srcOrd="1" destOrd="0" presId="urn:microsoft.com/office/officeart/2005/8/layout/venn1"/>
    <dgm:cxn modelId="{CB73AE9B-7229-427E-B06C-EE43993FB34D}" type="presOf" srcId="{3BB86DFC-01E1-4215-A474-122D92847C57}" destId="{2C8F9909-4459-404A-8D4E-36223CB4033C}" srcOrd="1" destOrd="0" presId="urn:microsoft.com/office/officeart/2005/8/layout/venn1"/>
    <dgm:cxn modelId="{F8D86B93-101B-4598-A623-F75CCB83A67A}" type="presParOf" srcId="{5B6E00BD-1F64-4A99-A642-913585401223}" destId="{6419586A-3DAD-4419-9F3E-FE2702B6B6A9}" srcOrd="0" destOrd="0" presId="urn:microsoft.com/office/officeart/2005/8/layout/venn1"/>
    <dgm:cxn modelId="{43109015-9B7A-4F9E-90F2-B7260956A218}" type="presParOf" srcId="{5B6E00BD-1F64-4A99-A642-913585401223}" destId="{097B5916-3864-4B0A-BD89-D689914E994E}" srcOrd="1" destOrd="0" presId="urn:microsoft.com/office/officeart/2005/8/layout/venn1"/>
    <dgm:cxn modelId="{70555E04-2DBB-4D0A-B296-78936C49D434}" type="presParOf" srcId="{5B6E00BD-1F64-4A99-A642-913585401223}" destId="{3360889B-BF38-4B66-82AF-B45655253EBE}" srcOrd="2" destOrd="0" presId="urn:microsoft.com/office/officeart/2005/8/layout/venn1"/>
    <dgm:cxn modelId="{26AA5A67-847D-426B-9103-1AA9E50C254F}" type="presParOf" srcId="{5B6E00BD-1F64-4A99-A642-913585401223}" destId="{2C8F9909-4459-404A-8D4E-36223CB4033C}" srcOrd="3" destOrd="0" presId="urn:microsoft.com/office/officeart/2005/8/layout/venn1"/>
    <dgm:cxn modelId="{0A82228C-8FD4-49AF-A82D-2038E935A4AF}" type="presParOf" srcId="{5B6E00BD-1F64-4A99-A642-913585401223}" destId="{6A8357E2-B481-44E9-AC3D-F9ACDB38F542}" srcOrd="4" destOrd="0" presId="urn:microsoft.com/office/officeart/2005/8/layout/venn1"/>
    <dgm:cxn modelId="{AA88BB2D-844D-4428-B8AF-12429769769D}" type="presParOf" srcId="{5B6E00BD-1F64-4A99-A642-913585401223}" destId="{1E556DA0-F18B-4E06-9B4D-360D4B1E76F9}" srcOrd="5" destOrd="0" presId="urn:microsoft.com/office/officeart/2005/8/layout/venn1"/>
  </dgm:cxnLst>
  <dgm:bg>
    <a:solidFill>
      <a:schemeClr val="accent1">
        <a:lumMod val="40000"/>
        <a:lumOff val="60000"/>
      </a:schemeClr>
    </a:solidFill>
  </dgm:bg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19586A-3DAD-4419-9F3E-FE2702B6B6A9}">
      <dsp:nvSpPr>
        <dsp:cNvPr id="0" name=""/>
        <dsp:cNvSpPr/>
      </dsp:nvSpPr>
      <dsp:spPr>
        <a:xfrm>
          <a:off x="2766813" y="576075"/>
          <a:ext cx="2246426" cy="21817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семья</a:t>
          </a:r>
          <a:endParaRPr lang="ru-RU" sz="4000" b="1" kern="1200" dirty="0"/>
        </a:p>
      </dsp:txBody>
      <dsp:txXfrm>
        <a:off x="3066337" y="957882"/>
        <a:ext cx="1647379" cy="981788"/>
      </dsp:txXfrm>
    </dsp:sp>
    <dsp:sp modelId="{3360889B-BF38-4B66-82AF-B45655253EBE}">
      <dsp:nvSpPr>
        <dsp:cNvPr id="0" name=""/>
        <dsp:cNvSpPr/>
      </dsp:nvSpPr>
      <dsp:spPr>
        <a:xfrm>
          <a:off x="3558911" y="1497617"/>
          <a:ext cx="2246426" cy="22464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семья</a:t>
          </a:r>
          <a:endParaRPr lang="ru-RU" sz="4000" b="1" kern="1200" dirty="0"/>
        </a:p>
      </dsp:txBody>
      <dsp:txXfrm>
        <a:off x="4245943" y="2077944"/>
        <a:ext cx="1347855" cy="1235534"/>
      </dsp:txXfrm>
    </dsp:sp>
    <dsp:sp modelId="{6A8357E2-B481-44E9-AC3D-F9ACDB38F542}">
      <dsp:nvSpPr>
        <dsp:cNvPr id="0" name=""/>
        <dsp:cNvSpPr/>
      </dsp:nvSpPr>
      <dsp:spPr>
        <a:xfrm>
          <a:off x="1830720" y="1497617"/>
          <a:ext cx="2246426" cy="22464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семья</a:t>
          </a:r>
          <a:endParaRPr lang="ru-RU" sz="4000" b="1" kern="1200" dirty="0"/>
        </a:p>
      </dsp:txBody>
      <dsp:txXfrm>
        <a:off x="2042258" y="2077944"/>
        <a:ext cx="1347855" cy="12355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043702-636B-4D72-B4C2-FD5223F64C56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9D07F-D55E-433A-A60C-7B2FC89F1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B1896-73B0-4CEF-8504-AFD2AD55A48D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1E5EC-9F91-4A42-ADF9-8D7652F0E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1E5EC-9F91-4A42-ADF9-8D7652F0E5C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1E5EC-9F91-4A42-ADF9-8D7652F0E5C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1E5EC-9F91-4A42-ADF9-8D7652F0E5C9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1E5EC-9F91-4A42-ADF9-8D7652F0E5C9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79358-69B9-45EE-8174-15D6431A64BA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50DB-DF38-44CE-9672-7814A18C4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79358-69B9-45EE-8174-15D6431A64BA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50DB-DF38-44CE-9672-7814A18C4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79358-69B9-45EE-8174-15D6431A64BA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50DB-DF38-44CE-9672-7814A18C4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79358-69B9-45EE-8174-15D6431A64BA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50DB-DF38-44CE-9672-7814A18C4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79358-69B9-45EE-8174-15D6431A64BA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50DB-DF38-44CE-9672-7814A18C4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79358-69B9-45EE-8174-15D6431A64BA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50DB-DF38-44CE-9672-7814A18C4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79358-69B9-45EE-8174-15D6431A64BA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50DB-DF38-44CE-9672-7814A18C4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79358-69B9-45EE-8174-15D6431A64BA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50DB-DF38-44CE-9672-7814A18C4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79358-69B9-45EE-8174-15D6431A64BA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50DB-DF38-44CE-9672-7814A18C4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79358-69B9-45EE-8174-15D6431A64BA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50DB-DF38-44CE-9672-7814A18C4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79358-69B9-45EE-8174-15D6431A64BA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50DB-DF38-44CE-9672-7814A18C4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79358-69B9-45EE-8174-15D6431A64BA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150DB-DF38-44CE-9672-7814A18C4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D%D0%B8%D0%B3%D0%B5%D1%80%D0%B8%D1%8F" TargetMode="External"/><Relationship Id="rId3" Type="http://schemas.openxmlformats.org/officeDocument/2006/relationships/hyperlink" Target="https://ru.wikipedia.org/wiki/%D0%98%D0%BD%D0%B4%D0%B8%D1%8F" TargetMode="External"/><Relationship Id="rId7" Type="http://schemas.openxmlformats.org/officeDocument/2006/relationships/hyperlink" Target="https://ru.wikipedia.org/wiki/%D0%9F%D0%B0%D0%BA%D0%B8%D1%81%D1%82%D0%B0%D0%BD" TargetMode="External"/><Relationship Id="rId2" Type="http://schemas.openxmlformats.org/officeDocument/2006/relationships/hyperlink" Target="https://ru.wikipedia.org/wiki/%D0%9A%D0%B8%D1%82%D0%B0%D0%B9%D1%81%D0%BA%D0%B0%D1%8F_%D0%9D%D0%B0%D1%80%D0%BE%D0%B4%D0%BD%D0%B0%D1%8F_%D0%A0%D0%B5%D1%81%D0%BF%D1%83%D0%B1%D0%BB%D0%B8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1%D1%80%D0%B0%D0%B7%D0%B8%D0%BB%D0%B8%D1%8F" TargetMode="External"/><Relationship Id="rId11" Type="http://schemas.openxmlformats.org/officeDocument/2006/relationships/hyperlink" Target="https://ru.wikipedia.org/wiki/%D0%AF%D0%BF%D0%BE%D0%BD%D0%B8%D1%8F" TargetMode="External"/><Relationship Id="rId5" Type="http://schemas.openxmlformats.org/officeDocument/2006/relationships/hyperlink" Target="https://ru.wikipedia.org/wiki/%D0%98%D0%BD%D0%B4%D0%BE%D0%BD%D0%B5%D0%B7%D0%B8%D1%8F" TargetMode="External"/><Relationship Id="rId10" Type="http://schemas.openxmlformats.org/officeDocument/2006/relationships/hyperlink" Target="https://ru.wikipedia.org/wiki/%D0%A0%D0%BE%D1%81%D1%81%D0%B8%D1%8F" TargetMode="External"/><Relationship Id="rId4" Type="http://schemas.openxmlformats.org/officeDocument/2006/relationships/hyperlink" Target="https://ru.wikipedia.org/wiki/%D0%A1%D0%BE%D0%B5%D0%B4%D0%B8%D0%BD%D1%91%D0%BD%D0%BD%D1%8B%D0%B5_%D0%A8%D1%82%D0%B0%D1%82%D1%8B_%D0%90%D0%BC%D0%B5%D1%80%D0%B8%D0%BA%D0%B8" TargetMode="External"/><Relationship Id="rId9" Type="http://schemas.openxmlformats.org/officeDocument/2006/relationships/hyperlink" Target="https://ru.wikipedia.org/wiki/%D0%91%D0%B0%D0%BD%D0%B3%D0%BB%D0%B0%D0%B4%D0%B5%D1%88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Учебник плешаков 3 класс окружающий мир 1 часть скачать бесп…"/>
          <p:cNvPicPr>
            <a:picLocks noChangeAspect="1" noChangeArrowheads="1"/>
          </p:cNvPicPr>
          <p:nvPr/>
        </p:nvPicPr>
        <p:blipFill>
          <a:blip r:embed="rId3" cstate="print"/>
          <a:srcRect l="13637" r="11363"/>
          <a:stretch>
            <a:fillRect/>
          </a:stretch>
        </p:blipFill>
        <p:spPr bwMode="auto">
          <a:xfrm>
            <a:off x="3563888" y="2852936"/>
            <a:ext cx="2376264" cy="33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Окружающий мир</a:t>
            </a:r>
            <a:br>
              <a:rPr lang="ru-RU" b="1" dirty="0" smtClean="0"/>
            </a:br>
            <a:r>
              <a:rPr lang="ru-RU" b="1" dirty="0" smtClean="0"/>
              <a:t>Тема   урока   « Общество»</a:t>
            </a:r>
            <a:br>
              <a:rPr lang="ru-RU" b="1" dirty="0" smtClean="0"/>
            </a:br>
            <a:r>
              <a:rPr lang="ru-RU" b="1" dirty="0" smtClean="0"/>
              <a:t>3 класс «Школа России»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941168"/>
            <a:ext cx="3995936" cy="1008112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rgbClr val="820000"/>
                </a:solidFill>
              </a:rPr>
              <a:t>  Человечество </a:t>
            </a:r>
            <a:r>
              <a:rPr lang="ru-RU" b="1" dirty="0" smtClean="0">
                <a:solidFill>
                  <a:srgbClr val="820000"/>
                </a:solidFill>
              </a:rPr>
              <a:t>–        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5085184"/>
            <a:ext cx="10800184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2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все люди планеты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Земля      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( 7 миллиардов)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Содержимое 6" descr="Ученые подсчитали жителей Земли : Медицина : Новости медицины"/>
          <p:cNvPicPr>
            <a:picLocks noGrp="1"/>
          </p:cNvPicPr>
          <p:nvPr>
            <p:ph idx="1"/>
          </p:nvPr>
        </p:nvPicPr>
        <p:blipFill>
          <a:blip r:embed="rId3" cstate="print"/>
          <a:srcRect l="17667" t="1728" b="2469"/>
          <a:stretch>
            <a:fillRect/>
          </a:stretch>
        </p:blipFill>
        <p:spPr bwMode="auto">
          <a:xfrm>
            <a:off x="1331640" y="332656"/>
            <a:ext cx="6480720" cy="489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941168"/>
            <a:ext cx="2016224" cy="1224136"/>
          </a:xfrm>
        </p:spPr>
        <p:txBody>
          <a:bodyPr>
            <a:normAutofit/>
          </a:bodyPr>
          <a:lstStyle/>
          <a:p>
            <a:pPr algn="l"/>
            <a:r>
              <a:rPr lang="ru-RU" sz="4400" b="1" dirty="0" smtClean="0">
                <a:solidFill>
                  <a:srgbClr val="820000"/>
                </a:solidFill>
              </a:rPr>
              <a:t>Семья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smtClean="0"/>
              <a:t>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7" y="548680"/>
          <a:ext cx="7776864" cy="3744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Овал 5"/>
          <p:cNvSpPr/>
          <p:nvPr/>
        </p:nvSpPr>
        <p:spPr>
          <a:xfrm>
            <a:off x="683568" y="404664"/>
            <a:ext cx="7920880" cy="4032448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131840" y="332656"/>
            <a:ext cx="3384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/>
              <a:t>общество</a:t>
            </a:r>
            <a:endParaRPr lang="ru-RU" sz="4400" b="1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411760" y="4941168"/>
            <a:ext cx="504056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2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 часть общества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Конкурс рисунков &quot;Моя семья&quot;, в детском саду - Для воспитателей детских садов - Мааам.ру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6026" b="16026"/>
          <a:stretch>
            <a:fillRect/>
          </a:stretch>
        </p:blipFill>
        <p:spPr bwMode="auto">
          <a:xfrm>
            <a:off x="0" y="1"/>
            <a:ext cx="9144000" cy="4437112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4437113"/>
            <a:ext cx="8892480" cy="2420887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 </a:t>
            </a:r>
            <a:r>
              <a:rPr lang="ru-RU" sz="3200" b="1" dirty="0" smtClean="0"/>
              <a:t>  Члены  семьи 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       связаны между собой кровными узами    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       живут  под  одной  крышей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       ведут совместное хозяйство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Работа с учебником</a:t>
            </a:r>
            <a:endParaRPr lang="ru-RU" dirty="0"/>
          </a:p>
        </p:txBody>
      </p:sp>
      <p:pic>
        <p:nvPicPr>
          <p:cNvPr id="31747" name="Picture 2" descr="Отзыв о Учебник &quot;Окружающий мир 3 класс&quot; - А. А. Плешаков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1773238"/>
            <a:ext cx="3246438" cy="3244850"/>
          </a:xfrm>
        </p:spPr>
      </p:pic>
      <p:sp>
        <p:nvSpPr>
          <p:cNvPr id="31748" name="TextBox 4"/>
          <p:cNvSpPr txBox="1">
            <a:spLocks noChangeArrowheads="1"/>
          </p:cNvSpPr>
          <p:nvPr/>
        </p:nvSpPr>
        <p:spPr bwMode="auto">
          <a:xfrm>
            <a:off x="3563938" y="2276475"/>
            <a:ext cx="24479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 smtClean="0"/>
              <a:t>Стр.18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05064"/>
            <a:ext cx="9144000" cy="2852936"/>
          </a:xfrm>
        </p:spPr>
        <p:txBody>
          <a:bodyPr>
            <a:normAutofit/>
          </a:bodyPr>
          <a:lstStyle/>
          <a:p>
            <a:pPr algn="l"/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820000"/>
                </a:solidFill>
              </a:rPr>
              <a:t> </a:t>
            </a:r>
            <a:endParaRPr lang="ru-RU" dirty="0"/>
          </a:p>
        </p:txBody>
      </p:sp>
      <p:pic>
        <p:nvPicPr>
          <p:cNvPr id="5" name="Содержимое 4" descr="zoonovosti.by * Просмотр темы - Широкая Масленица - история …"/>
          <p:cNvPicPr>
            <a:picLocks noGrp="1"/>
          </p:cNvPicPr>
          <p:nvPr>
            <p:ph idx="1"/>
          </p:nvPr>
        </p:nvPicPr>
        <p:blipFill>
          <a:blip r:embed="rId3" cstate="print"/>
          <a:srcRect l="8127" t="11494" r="23144" b="8046"/>
          <a:stretch>
            <a:fillRect/>
          </a:stretch>
        </p:blipFill>
        <p:spPr bwMode="auto">
          <a:xfrm>
            <a:off x="0" y="0"/>
            <a:ext cx="4284000" cy="37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5063406"/>
            <a:ext cx="2339752" cy="741858"/>
          </a:xfrm>
          <a:prstGeom prst="rect">
            <a:avLst/>
          </a:prstGeom>
        </p:spPr>
        <p:txBody>
          <a:bodyPr bIns="91440" anchor="b" anchorCtr="0">
            <a:normAutofit fontScale="97500"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2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</a:t>
            </a:r>
            <a:r>
              <a:rPr kumimoji="0" lang="ru-RU" sz="4400" b="1" u="none" strike="noStrike" kern="1200" cap="none" spc="0" normalizeH="0" baseline="0" noProof="0" dirty="0" smtClean="0">
                <a:ln>
                  <a:noFill/>
                </a:ln>
                <a:solidFill>
                  <a:srgbClr val="82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Народ    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2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 descr="igorserko: Огромный и очень интересный фоторепортаж об Индии. Часть 2"/>
          <p:cNvPicPr/>
          <p:nvPr/>
        </p:nvPicPr>
        <p:blipFill>
          <a:blip r:embed="rId4" cstate="print"/>
          <a:srcRect l="17313" t="5251" r="15492" b="1671"/>
          <a:stretch>
            <a:fillRect/>
          </a:stretch>
        </p:blipFill>
        <p:spPr bwMode="auto">
          <a:xfrm>
            <a:off x="5153025" y="-1"/>
            <a:ext cx="3924000" cy="37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воеобразие узбекской чайной церемонии Азия"/>
          <p:cNvPicPr/>
          <p:nvPr/>
        </p:nvPicPr>
        <p:blipFill>
          <a:blip r:embed="rId5" cstate="print"/>
          <a:srcRect l="23630" t="22647" r="11153" b="30000"/>
          <a:stretch>
            <a:fillRect/>
          </a:stretch>
        </p:blipFill>
        <p:spPr bwMode="auto">
          <a:xfrm>
            <a:off x="3059832" y="2050170"/>
            <a:ext cx="3286125" cy="2757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51520" y="4930279"/>
            <a:ext cx="8825505" cy="1749970"/>
          </a:xfrm>
          <a:prstGeom prst="rect">
            <a:avLst/>
          </a:prstGeom>
        </p:spPr>
        <p:txBody>
          <a:bodyPr bIns="91440" anchor="b" anchorCtr="0">
            <a:normAutofit fontScale="82500"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2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</a:t>
            </a:r>
            <a:r>
              <a:rPr kumimoji="0" lang="ru-RU" sz="4400" b="1" u="none" strike="noStrike" kern="1200" cap="none" spc="0" normalizeH="0" baseline="0" noProof="0" dirty="0" smtClean="0">
                <a:ln>
                  <a:noFill/>
                </a:ln>
                <a:solidFill>
                  <a:srgbClr val="82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2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–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большая группа людей,   имеющих свой язык , культуру, проживающих на определённой территории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.  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Физминутка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/>
              <a:t>Мы ногами топ-топ,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/>
              <a:t>Мы руками хлоп-хлоп,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/>
              <a:t>Мы глазами миг-миг,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/>
              <a:t>Мы плечами чик-чик,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/>
              <a:t>Раз - сюда, два – туда,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/>
              <a:t>Повернись вокруг себя.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/>
              <a:t>Раз – присели, два – привстали,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/>
              <a:t>Руки кверху все подняли.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/>
              <a:t>Сели – встали, сели – встали,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b="1" dirty="0" smtClean="0"/>
              <a:t>Ванькой – </a:t>
            </a:r>
            <a:r>
              <a:rPr lang="ru-RU" b="1" dirty="0" err="1" smtClean="0"/>
              <a:t>встанькой</a:t>
            </a:r>
            <a:r>
              <a:rPr lang="ru-RU" b="1" dirty="0" smtClean="0"/>
              <a:t> словно стали.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b="1" dirty="0" smtClean="0"/>
          </a:p>
        </p:txBody>
      </p:sp>
      <p:pic>
        <p:nvPicPr>
          <p:cNvPr id="19460" name="Picture 4" descr="ф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8688" y="836613"/>
            <a:ext cx="31353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Работа с учебником</a:t>
            </a:r>
            <a:endParaRPr lang="ru-RU" dirty="0"/>
          </a:p>
        </p:txBody>
      </p:sp>
      <p:pic>
        <p:nvPicPr>
          <p:cNvPr id="31747" name="Picture 2" descr="Отзыв о Учебник &quot;Окружающий мир 3 класс&quot; - А. А. Плешаков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1773238"/>
            <a:ext cx="3246438" cy="3244850"/>
          </a:xfrm>
        </p:spPr>
      </p:pic>
      <p:sp>
        <p:nvSpPr>
          <p:cNvPr id="31748" name="TextBox 4"/>
          <p:cNvSpPr txBox="1">
            <a:spLocks noChangeArrowheads="1"/>
          </p:cNvSpPr>
          <p:nvPr/>
        </p:nvSpPr>
        <p:spPr bwMode="auto">
          <a:xfrm>
            <a:off x="3563938" y="2276475"/>
            <a:ext cx="24479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 smtClean="0"/>
              <a:t>Стр.19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820000"/>
                </a:solidFill>
              </a:rPr>
              <a:t>Численность населения</a:t>
            </a:r>
            <a:endParaRPr lang="ru-RU" b="1" dirty="0">
              <a:solidFill>
                <a:srgbClr val="82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23528" y="836709"/>
          <a:ext cx="8568952" cy="5926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102"/>
                <a:gridCol w="3334284"/>
                <a:gridCol w="4139566"/>
              </a:tblGrid>
              <a:tr h="95650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Место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Страна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Численность населения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7003">
                <a:tc>
                  <a:txBody>
                    <a:bodyPr/>
                    <a:lstStyle/>
                    <a:p>
                      <a:pPr algn="l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800" b="1" u="sng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  <a:hlinkClick r:id="rId2" tooltip="Китайская Народная Республика"/>
                        </a:rPr>
                        <a:t>КНР</a:t>
                      </a:r>
                      <a:endParaRPr lang="ru-RU" sz="2800" dirty="0">
                        <a:solidFill>
                          <a:srgbClr val="82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1 339 450 000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497003">
                <a:tc>
                  <a:txBody>
                    <a:bodyPr/>
                    <a:lstStyle/>
                    <a:p>
                      <a:pPr algn="l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800" b="1" u="sng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  <a:hlinkClick r:id="rId3" tooltip="Индия"/>
                        </a:rPr>
                        <a:t>Индия</a:t>
                      </a:r>
                      <a:endParaRPr lang="ru-RU" sz="2800" dirty="0">
                        <a:solidFill>
                          <a:srgbClr val="82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1 187 550 000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497003">
                <a:tc>
                  <a:txBody>
                    <a:bodyPr/>
                    <a:lstStyle/>
                    <a:p>
                      <a:pPr algn="l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800" b="1" u="sng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  <a:hlinkClick r:id="rId4" tooltip="Соединённые Штаты Америки"/>
                        </a:rPr>
                        <a:t>США</a:t>
                      </a:r>
                      <a:endParaRPr lang="ru-RU" sz="2800" dirty="0">
                        <a:solidFill>
                          <a:srgbClr val="82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318 613 000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497003">
                <a:tc>
                  <a:txBody>
                    <a:bodyPr/>
                    <a:lstStyle/>
                    <a:p>
                      <a:pPr algn="l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800" b="1" u="sng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  <a:hlinkClick r:id="rId5" tooltip="Индонезия"/>
                        </a:rPr>
                        <a:t>Индонезия</a:t>
                      </a:r>
                      <a:endParaRPr lang="ru-RU" sz="2800" dirty="0">
                        <a:solidFill>
                          <a:srgbClr val="82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252 812 245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497003">
                <a:tc>
                  <a:txBody>
                    <a:bodyPr/>
                    <a:lstStyle/>
                    <a:p>
                      <a:pPr algn="l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800" b="1" u="sng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  <a:hlinkClick r:id="rId6" tooltip="Бразилия"/>
                        </a:rPr>
                        <a:t>Бразилия</a:t>
                      </a:r>
                      <a:endParaRPr lang="ru-RU" sz="2800" dirty="0">
                        <a:solidFill>
                          <a:srgbClr val="82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203 260 228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497003">
                <a:tc>
                  <a:txBody>
                    <a:bodyPr/>
                    <a:lstStyle/>
                    <a:p>
                      <a:pPr algn="l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6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800" b="1" u="sng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  <a:hlinkClick r:id="rId7" tooltip="Пакистан"/>
                        </a:rPr>
                        <a:t>Пакистан</a:t>
                      </a:r>
                      <a:endParaRPr lang="ru-RU" sz="2800" dirty="0">
                        <a:solidFill>
                          <a:srgbClr val="82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188 048 027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497003">
                <a:tc>
                  <a:txBody>
                    <a:bodyPr/>
                    <a:lstStyle/>
                    <a:p>
                      <a:pPr algn="l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7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800" b="1" u="sng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  <a:hlinkClick r:id="rId8" tooltip="Нигерия"/>
                        </a:rPr>
                        <a:t>Нигерия</a:t>
                      </a:r>
                      <a:endParaRPr lang="ru-RU" sz="2800" dirty="0">
                        <a:solidFill>
                          <a:srgbClr val="82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178 516 904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497003">
                <a:tc>
                  <a:txBody>
                    <a:bodyPr/>
                    <a:lstStyle/>
                    <a:p>
                      <a:pPr algn="l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8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800" b="1" u="sng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  <a:hlinkClick r:id="rId9" tooltip="Бангладеш"/>
                        </a:rPr>
                        <a:t>Бангладеш</a:t>
                      </a:r>
                      <a:endParaRPr lang="ru-RU" sz="2800" dirty="0">
                        <a:solidFill>
                          <a:srgbClr val="82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156 951 230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497003">
                <a:tc>
                  <a:txBody>
                    <a:bodyPr/>
                    <a:lstStyle/>
                    <a:p>
                      <a:pPr algn="l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9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800" b="1" u="sng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  <a:hlinkClick r:id="rId10" tooltip="Россия"/>
                        </a:rPr>
                        <a:t>Россия</a:t>
                      </a:r>
                      <a:endParaRPr lang="ru-RU" sz="2800" dirty="0">
                        <a:solidFill>
                          <a:srgbClr val="82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146 206 093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497003">
                <a:tc>
                  <a:txBody>
                    <a:bodyPr/>
                    <a:lstStyle/>
                    <a:p>
                      <a:pPr algn="l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u="sng" dirty="0" smtClean="0">
                          <a:solidFill>
                            <a:srgbClr val="820000"/>
                          </a:solidFill>
                          <a:latin typeface="Arial"/>
                          <a:ea typeface="Calibri"/>
                          <a:cs typeface="Times New Roman"/>
                          <a:hlinkClick r:id="rId11" tooltip="Япония"/>
                        </a:rPr>
                        <a:t>Япония</a:t>
                      </a:r>
                      <a:endParaRPr lang="ru-RU" sz="2800" dirty="0">
                        <a:solidFill>
                          <a:srgbClr val="82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8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252525"/>
                          </a:solidFill>
                          <a:latin typeface="Arial"/>
                          <a:ea typeface="Calibri"/>
                          <a:cs typeface="Times New Roman"/>
                        </a:rPr>
                        <a:t>127 040 000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820000"/>
                </a:solidFill>
              </a:rPr>
              <a:t>Чем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820000"/>
                </a:solidFill>
              </a:rPr>
              <a:t>различаются представители разных народов?</a:t>
            </a:r>
            <a:endParaRPr lang="ru-RU" dirty="0">
              <a:solidFill>
                <a:srgbClr val="820000"/>
              </a:solidFill>
            </a:endParaRPr>
          </a:p>
        </p:txBody>
      </p:sp>
      <p:pic>
        <p:nvPicPr>
          <p:cNvPr id="7" name="Содержимое 3" descr="Speech - JoBSPapa.com"/>
          <p:cNvPicPr>
            <a:picLocks noGrp="1"/>
          </p:cNvPicPr>
          <p:nvPr>
            <p:ph sz="half" idx="1"/>
          </p:nvPr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1115617" y="1417638"/>
            <a:ext cx="3240360" cy="453164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pic>
        <p:nvPicPr>
          <p:cNvPr id="9" name="Содержимое 8" descr="Статья Театральное агентство &quot;Персонаж&quot; - проведение праздников Екатеринбург, театральные костюмы напрокат"/>
          <p:cNvPicPr>
            <a:picLocks noGrp="1"/>
          </p:cNvPicPr>
          <p:nvPr>
            <p:ph sz="half" idx="2"/>
          </p:nvPr>
        </p:nvPicPr>
        <p:blipFill>
          <a:blip r:embed="rId4" cstate="print">
            <a:lum contrast="20000"/>
          </a:blip>
          <a:stretch>
            <a:fillRect/>
          </a:stretch>
        </p:blipFill>
        <p:spPr bwMode="auto">
          <a:xfrm>
            <a:off x="5163684" y="1447800"/>
            <a:ext cx="3290207" cy="4501480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907704" y="5877272"/>
            <a:ext cx="2304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речь</a:t>
            </a:r>
            <a:endParaRPr lang="ru-RU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940152" y="5877272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костюм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820000"/>
                </a:solidFill>
              </a:rPr>
              <a:t>Чем различаются представители разных народов?</a:t>
            </a:r>
            <a:endParaRPr lang="ru-RU" dirty="0">
              <a:solidFill>
                <a:srgbClr val="820000"/>
              </a:solidFill>
            </a:endParaRPr>
          </a:p>
        </p:txBody>
      </p:sp>
      <p:pic>
        <p:nvPicPr>
          <p:cNvPr id="6" name="Содержимое 5" descr="Волшебная книга. Сказки народов мира. Купить книгу Волшебная книга. Сказки народов мира в Минске и Беларуси на аукционах Ay.by."/>
          <p:cNvPicPr>
            <a:picLocks noGrp="1"/>
          </p:cNvPicPr>
          <p:nvPr>
            <p:ph idx="1"/>
          </p:nvPr>
        </p:nvPicPr>
        <p:blipFill>
          <a:blip r:embed="rId3" cstate="print">
            <a:lum bright="-10000"/>
          </a:blip>
          <a:stretch>
            <a:fillRect/>
          </a:stretch>
        </p:blipFill>
        <p:spPr bwMode="auto">
          <a:xfrm>
            <a:off x="179512" y="1417638"/>
            <a:ext cx="3168352" cy="43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LOVE &amp; LIGHT! - хоровод-хоровод."/>
          <p:cNvPicPr>
            <a:picLocks noGrp="1"/>
          </p:cNvPicPr>
          <p:nvPr>
            <p:ph sz="quarter" idx="4294967295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3743325" y="1417638"/>
            <a:ext cx="5149155" cy="43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403648" y="5805264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сказки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823520" y="5661248"/>
            <a:ext cx="4320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национальные танцы, песни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1075"/>
            <a:ext cx="8229600" cy="1152525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Настрой на урок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2349500"/>
            <a:ext cx="8229600" cy="377666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На уроке наши глаза внимательно </a:t>
            </a:r>
            <a:br>
              <a:rPr lang="ru-RU" b="1" smtClean="0">
                <a:solidFill>
                  <a:srgbClr val="002060"/>
                </a:solidFill>
              </a:rPr>
            </a:br>
            <a:r>
              <a:rPr lang="ru-RU" b="1" smtClean="0">
                <a:solidFill>
                  <a:srgbClr val="002060"/>
                </a:solidFill>
              </a:rPr>
              <a:t>Смотрят и все … (видят). </a:t>
            </a:r>
            <a:br>
              <a:rPr lang="ru-RU" b="1" smtClean="0">
                <a:solidFill>
                  <a:srgbClr val="002060"/>
                </a:solidFill>
              </a:rPr>
            </a:br>
            <a:r>
              <a:rPr lang="ru-RU" b="1" smtClean="0">
                <a:solidFill>
                  <a:srgbClr val="002060"/>
                </a:solidFill>
              </a:rPr>
              <a:t>Уши внимательно слушают </a:t>
            </a:r>
            <a:br>
              <a:rPr lang="ru-RU" b="1" smtClean="0">
                <a:solidFill>
                  <a:srgbClr val="002060"/>
                </a:solidFill>
              </a:rPr>
            </a:br>
            <a:r>
              <a:rPr lang="ru-RU" b="1" smtClean="0">
                <a:solidFill>
                  <a:srgbClr val="002060"/>
                </a:solidFill>
              </a:rPr>
              <a:t>И всё …(слышат). </a:t>
            </a:r>
            <a:br>
              <a:rPr lang="ru-RU" b="1" smtClean="0">
                <a:solidFill>
                  <a:srgbClr val="002060"/>
                </a:solidFill>
              </a:rPr>
            </a:br>
            <a:r>
              <a:rPr lang="ru-RU" b="1" smtClean="0">
                <a:solidFill>
                  <a:srgbClr val="002060"/>
                </a:solidFill>
              </a:rPr>
              <a:t>Голова хорошо … (думает).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820000"/>
                </a:solidFill>
              </a:rPr>
              <a:t>Чем различаются представители разных народов?</a:t>
            </a:r>
            <a:endParaRPr lang="ru-RU" dirty="0">
              <a:solidFill>
                <a:srgbClr val="820000"/>
              </a:solidFill>
            </a:endParaRPr>
          </a:p>
        </p:txBody>
      </p:sp>
      <p:pic>
        <p:nvPicPr>
          <p:cNvPr id="10" name="Содержимое 9" descr="Морфологические признаки рас - Картинка 5662/4"/>
          <p:cNvPicPr>
            <a:picLocks noGrp="1"/>
          </p:cNvPicPr>
          <p:nvPr>
            <p:ph idx="1"/>
          </p:nvPr>
        </p:nvPicPr>
        <p:blipFill>
          <a:blip r:embed="rId3" cstate="print"/>
          <a:srcRect l="3367" t="27777" r="69070" b="20940"/>
          <a:stretch>
            <a:fillRect/>
          </a:stretch>
        </p:blipFill>
        <p:spPr bwMode="auto">
          <a:xfrm>
            <a:off x="395536" y="1556792"/>
            <a:ext cx="2520361" cy="3516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971600" y="5589240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цвет</a:t>
            </a:r>
            <a:r>
              <a:rPr lang="ru-RU" sz="4000" b="1" dirty="0" smtClean="0">
                <a:solidFill>
                  <a:srgbClr val="0070C0"/>
                </a:solidFill>
              </a:rPr>
              <a:t> </a:t>
            </a:r>
            <a:r>
              <a:rPr lang="ru-RU" sz="4000" b="1" dirty="0" smtClean="0"/>
              <a:t>кожи ,           черты лица </a:t>
            </a:r>
            <a:endParaRPr lang="ru-RU" sz="4000" b="1" dirty="0"/>
          </a:p>
        </p:txBody>
      </p:sp>
      <p:pic>
        <p:nvPicPr>
          <p:cNvPr id="11" name="Рисунок 10" descr="Морфологические признаки рас - Картинка 5662/4"/>
          <p:cNvPicPr/>
          <p:nvPr/>
        </p:nvPicPr>
        <p:blipFill>
          <a:blip r:embed="rId3" cstate="print"/>
          <a:srcRect l="36516" t="27777" r="35532" b="20940"/>
          <a:stretch>
            <a:fillRect/>
          </a:stretch>
        </p:blipFill>
        <p:spPr bwMode="auto">
          <a:xfrm>
            <a:off x="3347864" y="1556792"/>
            <a:ext cx="2520280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Морфологические признаки рас - Картинка 5662/4"/>
          <p:cNvPicPr/>
          <p:nvPr/>
        </p:nvPicPr>
        <p:blipFill>
          <a:blip r:embed="rId3" cstate="print"/>
          <a:srcRect l="67629" t="28845" r="3205" b="20940"/>
          <a:stretch>
            <a:fillRect/>
          </a:stretch>
        </p:blipFill>
        <p:spPr bwMode="auto">
          <a:xfrm>
            <a:off x="6228184" y="1556792"/>
            <a:ext cx="2520280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6206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820000"/>
                </a:solidFill>
              </a:rPr>
              <a:t>Политическая карта мира</a:t>
            </a:r>
            <a:endParaRPr lang="ru-RU" b="1" dirty="0">
              <a:solidFill>
                <a:srgbClr val="820000"/>
              </a:solidFill>
            </a:endParaRPr>
          </a:p>
        </p:txBody>
      </p:sp>
      <p:pic>
        <p:nvPicPr>
          <p:cNvPr id="8" name="Содержимое 7" descr="Карта мира со странами на русском языке - эта карта здесь, З…"/>
          <p:cNvPicPr>
            <a:picLocks noGrp="1"/>
          </p:cNvPicPr>
          <p:nvPr>
            <p:ph idx="1"/>
          </p:nvPr>
        </p:nvPicPr>
        <p:blipFill>
          <a:blip r:embed="rId2" cstate="print">
            <a:lum bright="-10000"/>
          </a:blip>
          <a:srcRect r="-1176" b="24829"/>
          <a:stretch>
            <a:fillRect/>
          </a:stretch>
        </p:blipFill>
        <p:spPr bwMode="auto">
          <a:xfrm>
            <a:off x="0" y="620688"/>
            <a:ext cx="925252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55576" y="5949280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На Земле около 200 государств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130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38138"/>
          </a:xfrm>
          <a:prstGeom prst="round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920000"/>
                </a:solidFill>
              </a:rPr>
              <a:t>        </a:t>
            </a:r>
            <a:endParaRPr lang="ru-RU" sz="4800" dirty="0">
              <a:solidFill>
                <a:srgbClr val="920000"/>
              </a:solidFill>
            </a:endParaRPr>
          </a:p>
        </p:txBody>
      </p:sp>
      <p:sp useBgFill="1"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32000" y="2780928"/>
            <a:ext cx="6480000" cy="90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границы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32000" y="3933056"/>
            <a:ext cx="6480000" cy="90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столица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32000" y="5013176"/>
            <a:ext cx="6480000" cy="90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государственный язык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2000" y="1628800"/>
            <a:ext cx="6480000" cy="90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территория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70000" y="274638"/>
            <a:ext cx="3204000" cy="1044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920000"/>
                </a:solidFill>
              </a:rPr>
              <a:t>Государство</a:t>
            </a:r>
            <a:endParaRPr lang="ru-RU" sz="4400" b="1" dirty="0">
              <a:solidFill>
                <a:srgbClr val="92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8964488" cy="457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2276872"/>
            <a:ext cx="3960000" cy="144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Государственный </a:t>
            </a:r>
          </a:p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 флаг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4048" y="2276872"/>
            <a:ext cx="3960440" cy="144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Государственный</a:t>
            </a:r>
          </a:p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 герб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91780" y="4221088"/>
            <a:ext cx="3960440" cy="1440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Государственный </a:t>
            </a:r>
          </a:p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 гимн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979712" y="1412776"/>
            <a:ext cx="432048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355976" y="1412776"/>
            <a:ext cx="432048" cy="27363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732240" y="1412776"/>
            <a:ext cx="432048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27684" y="274638"/>
            <a:ext cx="5688632" cy="11381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820000"/>
                </a:solidFill>
              </a:rPr>
              <a:t>Символы государства</a:t>
            </a:r>
            <a:endParaRPr lang="ru-RU" sz="4400" b="1" dirty="0">
              <a:solidFill>
                <a:srgbClr val="82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620688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920000"/>
                </a:solidFill>
              </a:rPr>
              <a:t>Символы</a:t>
            </a:r>
            <a:r>
              <a:rPr lang="ru-RU" b="1" dirty="0" smtClean="0">
                <a:solidFill>
                  <a:srgbClr val="920000"/>
                </a:solidFill>
              </a:rPr>
              <a:t> Российской Федерации</a:t>
            </a:r>
            <a:endParaRPr lang="ru-RU" b="1" dirty="0">
              <a:solidFill>
                <a:srgbClr val="920000"/>
              </a:solidFill>
            </a:endParaRPr>
          </a:p>
        </p:txBody>
      </p:sp>
      <p:pic>
        <p:nvPicPr>
          <p:cNvPr id="4" name="Содержимое 3" descr="http://im3-tub-ru.yandex.net/i?id=9dc2a648a2ee7d4b21287827c2b794cd-61-144&amp;n=21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764704"/>
            <a:ext cx="3600000" cy="23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259632" y="3212976"/>
            <a:ext cx="2880000" cy="7200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флаг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http://im0-tub-ru.yandex.net/i?id=d683f685c8bae56a4459a488c951bc9d-86-144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3736" y="764704"/>
            <a:ext cx="288032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Школам Махачкалы рекомендовано начинать первый урок с российского гимн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4149080"/>
            <a:ext cx="2880000" cy="23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5244056" y="5517232"/>
            <a:ext cx="2880000" cy="7200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гимн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43736" y="3212976"/>
            <a:ext cx="2880000" cy="7200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герб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46790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2420888"/>
            <a:ext cx="3672408" cy="158417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президент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75384" y="72008"/>
            <a:ext cx="4320480" cy="16288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rgbClr val="920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920000"/>
                </a:solidFill>
              </a:rPr>
              <a:t>Глава государства</a:t>
            </a:r>
            <a:br>
              <a:rPr lang="ru-RU" sz="4000" b="1" dirty="0" smtClean="0">
                <a:solidFill>
                  <a:srgbClr val="920000"/>
                </a:solidFill>
              </a:rPr>
            </a:br>
            <a:endParaRPr lang="ru-RU" sz="4000" dirty="0">
              <a:solidFill>
                <a:srgbClr val="92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4048" y="5013176"/>
            <a:ext cx="3672408" cy="158417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власть передаётся по наследству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5013176"/>
            <a:ext cx="3672408" cy="158417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избирает народ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76056" y="2420888"/>
            <a:ext cx="3600400" cy="158417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монарх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3131840" y="1700808"/>
            <a:ext cx="43204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372200" y="4149080"/>
            <a:ext cx="42366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2627784" y="4149080"/>
            <a:ext cx="42366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5580112" y="1700808"/>
            <a:ext cx="42366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" name="Содержимое 15" descr="Конституция Российской Федерации"/>
          <p:cNvPicPr>
            <a:picLocks noGrp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39552" y="1844824"/>
            <a:ext cx="2952328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4427984" y="1916832"/>
            <a:ext cx="4536504" cy="12241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принадлежит к населению какого-либо   государства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427984" y="5301208"/>
            <a:ext cx="4536504" cy="12241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выполняет все обязанности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427984" y="3573016"/>
            <a:ext cx="4536504" cy="12241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пользуется всеми правами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23728" y="332656"/>
            <a:ext cx="4896544" cy="10801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920000"/>
                </a:solidFill>
              </a:rPr>
              <a:t>Гражданин</a:t>
            </a:r>
            <a:endParaRPr lang="ru-RU" sz="4400" b="1" dirty="0">
              <a:solidFill>
                <a:srgbClr val="92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820000"/>
                </a:solidFill>
              </a:rPr>
              <a:t>Гражданин – это… </a:t>
            </a:r>
            <a:endParaRPr lang="ru-RU" b="1" dirty="0">
              <a:solidFill>
                <a:srgbClr val="82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86800" y="2528936"/>
            <a:ext cx="3600000" cy="68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а тот, кто для народа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2528936"/>
            <a:ext cx="3600000" cy="64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счастье куёт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86800" y="1628920"/>
            <a:ext cx="3600000" cy="64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Не тот человек,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1628920"/>
            <a:ext cx="3600000" cy="6479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кто для себя живёт,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" y="1628920"/>
            <a:ext cx="8229600" cy="18722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Не тот человек, кто для себя живёт, а тот, кто для народа счастье куёт.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820000"/>
                </a:solidFill>
              </a:rPr>
              <a:t>Общечеловеческие качества, присущие всем людям Земли</a:t>
            </a:r>
            <a:endParaRPr lang="ru-RU" dirty="0"/>
          </a:p>
        </p:txBody>
      </p:sp>
      <p:pic>
        <p:nvPicPr>
          <p:cNvPr id="4" name="Содержимое 3" descr="Человек Верхом Велосипед графические заготовки Загрузить 1 000 clip arts (Страница 32) - ClipartLogo.com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844823"/>
            <a:ext cx="2016224" cy="3396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251520" y="1997223"/>
            <a:ext cx="3312368" cy="9361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доброта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5445224"/>
            <a:ext cx="3312000" cy="9361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искренность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2488" y="3645024"/>
            <a:ext cx="3312000" cy="9361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4000" b="1" dirty="0" smtClean="0">
                <a:solidFill>
                  <a:schemeClr val="tx1"/>
                </a:solidFill>
              </a:rPr>
              <a:t>патриотизм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652488" y="1997223"/>
            <a:ext cx="3312000" cy="9361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честность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3645024"/>
            <a:ext cx="3312368" cy="9361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 милосердие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652488" y="5445224"/>
            <a:ext cx="3312000" cy="9361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 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</a:rPr>
              <a:t>трудолюбие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920000"/>
                </a:solidFill>
              </a:rPr>
              <a:t>Проверь себя :</a:t>
            </a:r>
            <a:endParaRPr lang="ru-RU" b="1" dirty="0">
              <a:solidFill>
                <a:srgbClr val="92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3563888" cy="6480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sz="2400" b="1" dirty="0" smtClean="0"/>
              <a:t>Все люди Земли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3068960"/>
            <a:ext cx="235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2420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40770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843808" y="1700808"/>
          <a:ext cx="6077585" cy="560832"/>
        </p:xfrm>
        <a:graphic>
          <a:graphicData uri="http://schemas.openxmlformats.org/drawingml/2006/table">
            <a:tbl>
              <a:tblPr/>
              <a:tblGrid>
                <a:gridCol w="506095"/>
                <a:gridCol w="506095"/>
                <a:gridCol w="506095"/>
                <a:gridCol w="506095"/>
                <a:gridCol w="506095"/>
                <a:gridCol w="506730"/>
                <a:gridCol w="506730"/>
                <a:gridCol w="506730"/>
                <a:gridCol w="506730"/>
                <a:gridCol w="506730"/>
                <a:gridCol w="506730"/>
                <a:gridCol w="506730"/>
              </a:tblGrid>
              <a:tr h="480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3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3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3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3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3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3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3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3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3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3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3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3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771800" y="1700808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920000"/>
                </a:solidFill>
              </a:rPr>
              <a:t>ч   е    л   о   в    е   ч    е   с    т   в  о    </a:t>
            </a:r>
            <a:endParaRPr lang="ru-RU" sz="3200" b="1" i="1" dirty="0">
              <a:solidFill>
                <a:srgbClr val="92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9512" y="33569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0" y="2420888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ru-RU" sz="2400" b="1" dirty="0" smtClean="0"/>
              <a:t>Совокупность людей,</a:t>
            </a:r>
          </a:p>
          <a:p>
            <a:r>
              <a:rPr lang="ru-RU" sz="2400" b="1" dirty="0" smtClean="0"/>
              <a:t>объединённых общими</a:t>
            </a:r>
          </a:p>
          <a:p>
            <a:r>
              <a:rPr lang="ru-RU" sz="2400" b="1" dirty="0" smtClean="0"/>
              <a:t> условиями жизни</a:t>
            </a:r>
            <a:endParaRPr lang="ru-RU" sz="2400" dirty="0"/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4932040" y="2924944"/>
          <a:ext cx="4050665" cy="504056"/>
        </p:xfrm>
        <a:graphic>
          <a:graphicData uri="http://schemas.openxmlformats.org/drawingml/2006/table">
            <a:tbl>
              <a:tblPr/>
              <a:tblGrid>
                <a:gridCol w="506095"/>
                <a:gridCol w="506095"/>
                <a:gridCol w="506095"/>
                <a:gridCol w="506095"/>
                <a:gridCol w="506095"/>
                <a:gridCol w="506730"/>
                <a:gridCol w="506730"/>
                <a:gridCol w="506730"/>
              </a:tblGrid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4932040" y="2852936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920000"/>
                </a:solidFill>
              </a:rPr>
              <a:t>о   б   </a:t>
            </a:r>
            <a:r>
              <a:rPr lang="ru-RU" sz="3200" b="1" i="1" dirty="0" err="1" smtClean="0">
                <a:solidFill>
                  <a:srgbClr val="920000"/>
                </a:solidFill>
              </a:rPr>
              <a:t>щ</a:t>
            </a:r>
            <a:r>
              <a:rPr lang="ru-RU" sz="3200" b="1" i="1" dirty="0" smtClean="0">
                <a:solidFill>
                  <a:srgbClr val="920000"/>
                </a:solidFill>
              </a:rPr>
              <a:t>  е   с    т   в   о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3717032"/>
            <a:ext cx="49685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ru-RU" sz="2400" b="1" dirty="0" smtClean="0"/>
              <a:t>Часть общества, </a:t>
            </a:r>
          </a:p>
          <a:p>
            <a:pPr algn="just"/>
            <a:r>
              <a:rPr lang="ru-RU" sz="2400" b="1" dirty="0" smtClean="0"/>
              <a:t>объединяющая  </a:t>
            </a:r>
          </a:p>
          <a:p>
            <a:pPr algn="just"/>
            <a:r>
              <a:rPr lang="ru-RU" sz="2400" b="1" dirty="0" smtClean="0"/>
              <a:t> близких людей</a:t>
            </a:r>
            <a:endParaRPr lang="ru-RU" sz="2400" b="1" dirty="0"/>
          </a:p>
        </p:txBody>
      </p:sp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5796136" y="4293096"/>
          <a:ext cx="3168352" cy="504057"/>
        </p:xfrm>
        <a:graphic>
          <a:graphicData uri="http://schemas.openxmlformats.org/drawingml/2006/table">
            <a:tbl>
              <a:tblPr/>
              <a:tblGrid>
                <a:gridCol w="649601"/>
                <a:gridCol w="617741"/>
                <a:gridCol w="633670"/>
                <a:gridCol w="633670"/>
                <a:gridCol w="633670"/>
              </a:tblGrid>
              <a:tr h="504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5831632" y="4221088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920000"/>
                </a:solidFill>
              </a:rPr>
              <a:t>с     е    м     </a:t>
            </a:r>
            <a:r>
              <a:rPr lang="ru-RU" sz="3200" b="1" i="1" dirty="0" err="1" smtClean="0">
                <a:solidFill>
                  <a:srgbClr val="920000"/>
                </a:solidFill>
              </a:rPr>
              <a:t>ь</a:t>
            </a:r>
            <a:r>
              <a:rPr lang="ru-RU" sz="3200" b="1" i="1" dirty="0" smtClean="0">
                <a:solidFill>
                  <a:srgbClr val="920000"/>
                </a:solidFill>
              </a:rPr>
              <a:t>     я</a:t>
            </a:r>
            <a:endParaRPr lang="ru-RU" sz="3200" b="1" i="1" dirty="0">
              <a:solidFill>
                <a:srgbClr val="92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0" y="5013176"/>
            <a:ext cx="5112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ru-RU" sz="2400" b="1" dirty="0" smtClean="0"/>
              <a:t>Большая группа людей,   имеющих свой язык , культуру, </a:t>
            </a:r>
          </a:p>
          <a:p>
            <a:r>
              <a:rPr lang="ru-RU" sz="2400" b="1" dirty="0" smtClean="0"/>
              <a:t>проживающих на определённой территории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5796138" y="5517232"/>
          <a:ext cx="3168350" cy="480818"/>
        </p:xfrm>
        <a:graphic>
          <a:graphicData uri="http://schemas.openxmlformats.org/drawingml/2006/table">
            <a:tbl>
              <a:tblPr/>
              <a:tblGrid>
                <a:gridCol w="633670"/>
                <a:gridCol w="633670"/>
                <a:gridCol w="633670"/>
                <a:gridCol w="633670"/>
                <a:gridCol w="633670"/>
              </a:tblGrid>
              <a:tr h="480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5796136" y="5445224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920000"/>
                </a:solidFill>
              </a:rPr>
              <a:t>н</a:t>
            </a:r>
            <a:r>
              <a:rPr lang="ru-RU" sz="3200" b="1" i="1" dirty="0" smtClean="0">
                <a:solidFill>
                  <a:srgbClr val="920000"/>
                </a:solidFill>
              </a:rPr>
              <a:t>     а     </a:t>
            </a:r>
            <a:r>
              <a:rPr lang="ru-RU" sz="3200" b="1" i="1" dirty="0" err="1" smtClean="0">
                <a:solidFill>
                  <a:srgbClr val="920000"/>
                </a:solidFill>
              </a:rPr>
              <a:t>р</a:t>
            </a:r>
            <a:r>
              <a:rPr lang="ru-RU" sz="3200" b="1" i="1" dirty="0" smtClean="0">
                <a:solidFill>
                  <a:srgbClr val="920000"/>
                </a:solidFill>
              </a:rPr>
              <a:t>    о     </a:t>
            </a:r>
            <a:r>
              <a:rPr lang="ru-RU" sz="3200" b="1" i="1" dirty="0" err="1" smtClean="0">
                <a:solidFill>
                  <a:srgbClr val="920000"/>
                </a:solidFill>
              </a:rPr>
              <a:t>д</a:t>
            </a:r>
            <a:endParaRPr lang="ru-RU" sz="3200" b="1" i="1" dirty="0">
              <a:solidFill>
                <a:srgbClr val="92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Тесты   стр.7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Работа с учебником</a:t>
            </a:r>
            <a:endParaRPr lang="ru-RU" dirty="0"/>
          </a:p>
        </p:txBody>
      </p:sp>
      <p:pic>
        <p:nvPicPr>
          <p:cNvPr id="31747" name="Picture 2" descr="Отзыв о Учебник &quot;Окружающий мир 3 класс&quot; - А. А. Плешаков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1773238"/>
            <a:ext cx="3246438" cy="3244850"/>
          </a:xfrm>
        </p:spPr>
      </p:pic>
      <p:sp>
        <p:nvSpPr>
          <p:cNvPr id="31748" name="TextBox 4"/>
          <p:cNvSpPr txBox="1">
            <a:spLocks noChangeArrowheads="1"/>
          </p:cNvSpPr>
          <p:nvPr/>
        </p:nvSpPr>
        <p:spPr bwMode="auto">
          <a:xfrm>
            <a:off x="3563938" y="2276475"/>
            <a:ext cx="24479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 smtClean="0"/>
              <a:t>Стр.20-21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Работа с тетрадью</a:t>
            </a:r>
            <a:endParaRPr lang="ru-RU" dirty="0"/>
          </a:p>
        </p:txBody>
      </p:sp>
      <p:pic>
        <p:nvPicPr>
          <p:cNvPr id="32771" name="Picture 4" descr="Картинки по запросу окружающий мир 3 класс картинки рабочая тетрад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1557338"/>
            <a:ext cx="2373312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Box 5"/>
          <p:cNvSpPr txBox="1">
            <a:spLocks noChangeArrowheads="1"/>
          </p:cNvSpPr>
          <p:nvPr/>
        </p:nvSpPr>
        <p:spPr bwMode="auto">
          <a:xfrm>
            <a:off x="3563938" y="2276475"/>
            <a:ext cx="35083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/>
              <a:t>Стр.10 </a:t>
            </a:r>
            <a:r>
              <a:rPr lang="ru-RU" sz="3200" dirty="0" smtClean="0"/>
              <a:t>№ 1,2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00000"/>
                </a:solidFill>
              </a:rPr>
              <a:t>Оцени свою работу на уроке.</a:t>
            </a:r>
          </a:p>
        </p:txBody>
      </p:sp>
      <p:sp>
        <p:nvSpPr>
          <p:cNvPr id="73731" name="Содержимое 2"/>
          <p:cNvSpPr>
            <a:spLocks noGrp="1"/>
          </p:cNvSpPr>
          <p:nvPr>
            <p:ph idx="1"/>
          </p:nvPr>
        </p:nvSpPr>
        <p:spPr>
          <a:xfrm>
            <a:off x="395288" y="1700808"/>
            <a:ext cx="8425184" cy="4824412"/>
          </a:xfrm>
          <a:solidFill>
            <a:schemeClr val="accent3">
              <a:lumMod val="40000"/>
              <a:lumOff val="60000"/>
            </a:schemeClr>
          </a:solidFill>
          <a:extLst>
            <a:ext uri="{909E8E84-426E-40DD-AFC4-6F175D3DCCD1}"/>
            <a:ext uri="{91240B29-F687-4F45-9708-019B960494DF}"/>
          </a:extLst>
        </p:spPr>
        <p:txBody>
          <a:bodyPr rtlCol="0"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Если было интересно, легко на уроке ,во        всём  разобрались.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rgbClr val="000099"/>
                </a:solidFill>
              </a:rPr>
              <a:t>Если иногда были трудности ,  сомнения</a:t>
            </a:r>
            <a:r>
              <a:rPr lang="ru-RU" dirty="0" smtClean="0">
                <a:solidFill>
                  <a:srgbClr val="FFFF00"/>
                </a:solidFill>
              </a:rPr>
              <a:t>.  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Если не разобрались в теме , ещё нужна помощь. </a:t>
            </a:r>
          </a:p>
          <a:p>
            <a:pPr lvl="8">
              <a:defRPr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pPr marL="758952" lvl="2" eaLnBrk="1" fontAlgn="auto" hangingPunct="1">
              <a:spcAft>
                <a:spcPts val="0"/>
              </a:spcAft>
              <a:buClr>
                <a:schemeClr val="accent4"/>
              </a:buClr>
              <a:buFont typeface="Wingdings"/>
              <a:buChar char=""/>
              <a:defRPr/>
            </a:pPr>
            <a:endParaRPr lang="ru-RU" dirty="0" smtClean="0"/>
          </a:p>
          <a:p>
            <a:pPr marL="758952" lvl="2" eaLnBrk="1" fontAlgn="auto" hangingPunct="1">
              <a:spcAft>
                <a:spcPts val="0"/>
              </a:spcAft>
              <a:buClr>
                <a:schemeClr val="accent4"/>
              </a:buClr>
              <a:buFont typeface="Wingdings"/>
              <a:buChar char=""/>
              <a:defRPr/>
            </a:pPr>
            <a:endParaRPr lang="ru-RU" dirty="0" smtClean="0"/>
          </a:p>
          <a:p>
            <a:pPr marL="758952" lvl="2" eaLnBrk="1" fontAlgn="auto" hangingPunct="1">
              <a:spcAft>
                <a:spcPts val="0"/>
              </a:spcAft>
              <a:buClr>
                <a:schemeClr val="accent4"/>
              </a:buClr>
              <a:buFont typeface="Wingdings"/>
              <a:buChar char=""/>
              <a:defRPr/>
            </a:pPr>
            <a:endParaRPr lang="ru-RU" dirty="0" smtClean="0"/>
          </a:p>
          <a:p>
            <a:pPr marL="758952" lvl="2" eaLnBrk="1" fontAlgn="auto" hangingPunct="1">
              <a:spcAft>
                <a:spcPts val="0"/>
              </a:spcAft>
              <a:buClr>
                <a:schemeClr val="accent4"/>
              </a:buClr>
              <a:buFont typeface="Wingdings"/>
              <a:buChar char="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</p:txBody>
      </p:sp>
      <p:sp>
        <p:nvSpPr>
          <p:cNvPr id="4" name="Овал 3"/>
          <p:cNvSpPr/>
          <p:nvPr/>
        </p:nvSpPr>
        <p:spPr>
          <a:xfrm>
            <a:off x="7885113" y="4005263"/>
            <a:ext cx="912812" cy="79216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0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812088" y="2276475"/>
            <a:ext cx="936625" cy="86518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   </a:t>
            </a:r>
          </a:p>
        </p:txBody>
      </p:sp>
      <p:sp>
        <p:nvSpPr>
          <p:cNvPr id="6" name="Овал 5"/>
          <p:cNvSpPr/>
          <p:nvPr/>
        </p:nvSpPr>
        <p:spPr>
          <a:xfrm>
            <a:off x="8027988" y="5661025"/>
            <a:ext cx="914400" cy="863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доми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688"/>
            <a:ext cx="9144000" cy="689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20675"/>
            <a:ext cx="7467600" cy="8763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b="1" i="1" smtClean="0">
                <a:solidFill>
                  <a:srgbClr val="C00000"/>
                </a:solidFill>
                <a:latin typeface="Comic Sans MS" pitchFamily="66" charset="0"/>
              </a:rPr>
              <a:t>Домашнее задание.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75656" y="4581525"/>
            <a:ext cx="7273057" cy="1357313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ru-RU" altLang="ru-RU" dirty="0" smtClean="0">
                <a:latin typeface="Comic Sans MS" pitchFamily="66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ru-RU" altLang="ru-RU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endParaRPr lang="ru-RU" altLang="ru-RU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altLang="ru-RU" sz="1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Стр.18- 23 читать</a:t>
            </a:r>
            <a:r>
              <a:rPr lang="ru-RU" altLang="ru-RU" sz="1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altLang="ru-RU" sz="11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пересказать,отв.на</a:t>
            </a:r>
            <a:r>
              <a:rPr lang="ru-RU" altLang="ru-RU" sz="1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вопросы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1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Стр.11 №3,4,(5,6-по желанию) </a:t>
            </a:r>
            <a:r>
              <a:rPr lang="ru-RU" altLang="ru-RU" sz="1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р.т.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112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 eaLnBrk="1" hangingPunct="1">
              <a:buFontTx/>
              <a:buNone/>
              <a:defRPr/>
            </a:pPr>
            <a:endParaRPr lang="ru-RU" altLang="ru-RU" sz="112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21" name="Picture 4" descr="Рисунок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96975"/>
            <a:ext cx="33464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2" descr="Отзыв о Учебник &quot;Окружающий мир 3 класс&quot; - А. А. Плешаков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3438" y="1268413"/>
            <a:ext cx="3246437" cy="3246437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820000"/>
                </a:solidFill>
              </a:rPr>
              <a:t>Цель:</a:t>
            </a:r>
            <a:endParaRPr lang="ru-RU" sz="4400" b="1" dirty="0">
              <a:solidFill>
                <a:srgbClr val="82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dirty="0" smtClean="0">
              <a:solidFill>
                <a:schemeClr val="tx2"/>
              </a:solidFill>
            </a:endParaRPr>
          </a:p>
          <a:p>
            <a:r>
              <a:rPr lang="ru-RU" sz="4000" b="1" dirty="0" smtClean="0"/>
              <a:t>Дать представление об обществе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964488" cy="165618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820000"/>
                </a:solidFill>
              </a:rPr>
              <a:t>Проверка домашнего задания</a:t>
            </a:r>
            <a:br>
              <a:rPr lang="ru-RU" sz="4400" b="1" dirty="0" smtClean="0">
                <a:solidFill>
                  <a:srgbClr val="820000"/>
                </a:solidFill>
              </a:rPr>
            </a:br>
            <a:r>
              <a:rPr lang="ru-RU" sz="4400" b="1" dirty="0" smtClean="0">
                <a:solidFill>
                  <a:srgbClr val="820000"/>
                </a:solidFill>
              </a:rPr>
              <a:t>Назовите   «ступеньки» познания</a:t>
            </a:r>
            <a:endParaRPr lang="ru-RU" sz="4400" b="1" dirty="0">
              <a:solidFill>
                <a:srgbClr val="82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340768"/>
            <a:ext cx="7488832" cy="7920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827584" y="2060848"/>
            <a:ext cx="8068816" cy="1008112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Char char="q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Char char="q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827584" y="2708920"/>
            <a:ext cx="8149208" cy="936104"/>
          </a:xfrm>
          <a:prstGeom prst="rect">
            <a:avLst/>
          </a:prstGeom>
        </p:spPr>
        <p:txBody>
          <a:bodyPr vert="horz">
            <a:normAutofit fontScale="3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0" b="1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Char char="q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Char char="q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827584" y="3789040"/>
            <a:ext cx="8301608" cy="21602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Char char="q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Char char="q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71800" y="2276872"/>
            <a:ext cx="32752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sz="4400" b="1" dirty="0" smtClean="0">
                <a:solidFill>
                  <a:srgbClr val="000000"/>
                </a:solidFill>
              </a:rPr>
              <a:t>восприяти</a:t>
            </a:r>
            <a:r>
              <a:rPr lang="ru-RU" sz="4400" b="1" dirty="0" smtClean="0"/>
              <a:t>е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71800" y="3356992"/>
            <a:ext cx="22028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sz="4400" b="1" dirty="0" smtClean="0"/>
              <a:t>память</a:t>
            </a:r>
            <a:endParaRPr lang="ru-RU" sz="4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699792" y="4437112"/>
            <a:ext cx="31630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  мышление</a:t>
            </a:r>
            <a:endParaRPr lang="ru-RU" sz="4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699792" y="5445224"/>
            <a:ext cx="38014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sz="4400" b="1" dirty="0" smtClean="0"/>
              <a:t>воображение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4664"/>
            <a:ext cx="7772400" cy="10129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820000"/>
                </a:solidFill>
              </a:rPr>
              <a:t>Расскажите о месте человека в окружающем мире</a:t>
            </a:r>
            <a:endParaRPr lang="ru-RU" b="1" dirty="0">
              <a:solidFill>
                <a:srgbClr val="82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635896" y="1556792"/>
            <a:ext cx="5256584" cy="4463008"/>
          </a:xfrm>
          <a:prstGeom prst="ellipse">
            <a:avLst/>
          </a:prstGeom>
          <a:noFill/>
          <a:ln w="76200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buNone/>
            </a:pPr>
            <a:r>
              <a:rPr lang="ru-RU" sz="3200" b="1" dirty="0" smtClean="0">
                <a:solidFill>
                  <a:schemeClr val="tx2"/>
                </a:solidFill>
              </a:rPr>
              <a:t>                               </a:t>
            </a:r>
            <a:r>
              <a:rPr lang="ru-RU" sz="3600" b="1" dirty="0" smtClean="0">
                <a:solidFill>
                  <a:schemeClr val="tx1"/>
                </a:solidFill>
              </a:rPr>
              <a:t>общество</a:t>
            </a:r>
          </a:p>
          <a:p>
            <a:endParaRPr lang="ru-RU" sz="3600" dirty="0"/>
          </a:p>
        </p:txBody>
      </p:sp>
      <p:sp>
        <p:nvSpPr>
          <p:cNvPr id="6" name="Овал 5"/>
          <p:cNvSpPr/>
          <p:nvPr/>
        </p:nvSpPr>
        <p:spPr>
          <a:xfrm>
            <a:off x="323528" y="1484784"/>
            <a:ext cx="5184576" cy="4536504"/>
          </a:xfrm>
          <a:prstGeom prst="ellipse">
            <a:avLst/>
          </a:prstGeom>
          <a:noFill/>
          <a:ln w="76200"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tlCol="0" anchor="ctr"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природа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9" name="Рисунок 8" descr="Начало. какой рисунок нарисовать папе на открытке Окончание"/>
          <p:cNvPicPr/>
          <p:nvPr/>
        </p:nvPicPr>
        <p:blipFill>
          <a:blip r:embed="rId4" cstate="print"/>
          <a:srcRect l="15393" t="7827" r="8124" b="10155"/>
          <a:stretch>
            <a:fillRect/>
          </a:stretch>
        </p:blipFill>
        <p:spPr bwMode="auto">
          <a:xfrm>
            <a:off x="3815916" y="2492896"/>
            <a:ext cx="151216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79388" y="260350"/>
            <a:ext cx="87852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Работа в парах. 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0" y="1628775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99"/>
                </a:solidFill>
              </a:rPr>
              <a:t>Разгадайте кроссворд</a:t>
            </a:r>
            <a:endParaRPr lang="ru-RU" sz="4000" b="1" dirty="0">
              <a:solidFill>
                <a:srgbClr val="000099"/>
              </a:solidFill>
            </a:endParaRPr>
          </a:p>
        </p:txBody>
      </p:sp>
      <p:pic>
        <p:nvPicPr>
          <p:cNvPr id="4" name="Рисунок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025" y="4005263"/>
            <a:ext cx="2016125" cy="194786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5" name="Рисунок 4" descr="jcnm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70325"/>
            <a:ext cx="65024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79388" y="260350"/>
            <a:ext cx="87852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</a:rPr>
              <a:t>Работа в парах. 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0" y="1628775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</a:rPr>
              <a:t>Предположите, что такое общество</a:t>
            </a:r>
            <a:endParaRPr lang="ru-RU" sz="4000" b="1" dirty="0">
              <a:solidFill>
                <a:srgbClr val="000099"/>
              </a:solidFill>
            </a:endParaRPr>
          </a:p>
        </p:txBody>
      </p:sp>
      <p:pic>
        <p:nvPicPr>
          <p:cNvPr id="4" name="Рисунок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025" y="4005263"/>
            <a:ext cx="2016125" cy="194786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5" name="Рисунок 4" descr="jcnm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70325"/>
            <a:ext cx="65024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25144"/>
            <a:ext cx="8363272" cy="18002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rgbClr val="820000"/>
                </a:solidFill>
              </a:rPr>
              <a:t>Общество</a:t>
            </a:r>
            <a:r>
              <a:rPr lang="ru-RU" b="1" dirty="0" smtClean="0">
                <a:solidFill>
                  <a:srgbClr val="820000"/>
                </a:solidFill>
              </a:rPr>
              <a:t> 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Добро и зло - НИОМ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8568952" cy="4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23528" y="4725144"/>
            <a:ext cx="8820472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2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 совокупность людей, объединённых общими условиями жизни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1560</TotalTime>
  <Words>498</Words>
  <Application>Microsoft Office PowerPoint</Application>
  <PresentationFormat>Экран (4:3)</PresentationFormat>
  <Paragraphs>207</Paragraphs>
  <Slides>33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Окружающий мир Тема   урока   « Общество» 3 класс «Школа России»</vt:lpstr>
      <vt:lpstr>Настрой на урок</vt:lpstr>
      <vt:lpstr>Слайд 3</vt:lpstr>
      <vt:lpstr>Цель:</vt:lpstr>
      <vt:lpstr>Проверка домашнего задания Назовите   «ступеньки» познания</vt:lpstr>
      <vt:lpstr>Расскажите о месте человека в окружающем мире</vt:lpstr>
      <vt:lpstr>Слайд 7</vt:lpstr>
      <vt:lpstr>Слайд 8</vt:lpstr>
      <vt:lpstr>Общество    </vt:lpstr>
      <vt:lpstr>  Человечество –         </vt:lpstr>
      <vt:lpstr>Семья  </vt:lpstr>
      <vt:lpstr>Слайд 12</vt:lpstr>
      <vt:lpstr>Работа с учебником</vt:lpstr>
      <vt:lpstr>  </vt:lpstr>
      <vt:lpstr>Физминутка</vt:lpstr>
      <vt:lpstr>Работа с учебником</vt:lpstr>
      <vt:lpstr>Численность населения</vt:lpstr>
      <vt:lpstr>Чем различаются представители разных народов?</vt:lpstr>
      <vt:lpstr>Чем различаются представители разных народов?</vt:lpstr>
      <vt:lpstr>Чем различаются представители разных народов?</vt:lpstr>
      <vt:lpstr>Политическая карта мира</vt:lpstr>
      <vt:lpstr>        </vt:lpstr>
      <vt:lpstr> </vt:lpstr>
      <vt:lpstr>Символы Российской Федерации</vt:lpstr>
      <vt:lpstr>Слайд 25</vt:lpstr>
      <vt:lpstr>Слайд 26</vt:lpstr>
      <vt:lpstr>Гражданин – это… </vt:lpstr>
      <vt:lpstr>Общечеловеческие качества, присущие всем людям Земли</vt:lpstr>
      <vt:lpstr>Проверь себя :</vt:lpstr>
      <vt:lpstr>Работа с учебником</vt:lpstr>
      <vt:lpstr>Работа с тетрадью</vt:lpstr>
      <vt:lpstr>Оцени свою работу на уроке.</vt:lpstr>
      <vt:lpstr>Домашнее задание.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</dc:title>
  <dc:creator>Ольга</dc:creator>
  <cp:lastModifiedBy>Оля</cp:lastModifiedBy>
  <cp:revision>247</cp:revision>
  <dcterms:created xsi:type="dcterms:W3CDTF">2015-01-18T13:58:21Z</dcterms:created>
  <dcterms:modified xsi:type="dcterms:W3CDTF">2021-09-06T18:30:33Z</dcterms:modified>
</cp:coreProperties>
</file>