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6" r:id="rId3"/>
    <p:sldId id="264" r:id="rId4"/>
    <p:sldId id="267" r:id="rId5"/>
    <p:sldId id="261" r:id="rId6"/>
    <p:sldId id="263" r:id="rId7"/>
    <p:sldId id="262" r:id="rId8"/>
    <p:sldId id="268" r:id="rId9"/>
    <p:sldId id="265" r:id="rId10"/>
    <p:sldId id="271" r:id="rId11"/>
    <p:sldId id="260" r:id="rId12"/>
    <p:sldId id="270" r:id="rId13"/>
    <p:sldId id="269" r:id="rId14"/>
    <p:sldId id="282" r:id="rId15"/>
    <p:sldId id="258" r:id="rId16"/>
    <p:sldId id="259" r:id="rId17"/>
    <p:sldId id="273" r:id="rId18"/>
    <p:sldId id="274" r:id="rId19"/>
    <p:sldId id="275" r:id="rId20"/>
    <p:sldId id="284" r:id="rId21"/>
    <p:sldId id="272" r:id="rId22"/>
    <p:sldId id="277" r:id="rId23"/>
    <p:sldId id="278" r:id="rId24"/>
    <p:sldId id="279" r:id="rId25"/>
    <p:sldId id="285" r:id="rId26"/>
    <p:sldId id="281" r:id="rId27"/>
    <p:sldId id="283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3A5047"/>
    <a:srgbClr val="A89462"/>
    <a:srgbClr val="827F08"/>
    <a:srgbClr val="EAEAEA"/>
    <a:srgbClr val="0000D4"/>
    <a:srgbClr val="3399FF"/>
    <a:srgbClr val="000066"/>
    <a:srgbClr val="C0C0C0"/>
    <a:srgbClr val="2D38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>
        <p:scale>
          <a:sx n="60" d="100"/>
          <a:sy n="60" d="100"/>
        </p:scale>
        <p:origin x="-78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B4DF03-F09F-4DA5-B3D3-36DFD534AFE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36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9979F1-EFD0-4A17-87CF-823F0AF7539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2511A4-BAE6-4C23-BEC1-81FCBD785842}" type="slidenum">
              <a:rPr lang="ru-RU"/>
              <a:pPr/>
              <a:t>1</a:t>
            </a:fld>
            <a:endParaRPr lang="ru-RU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2511A4-BAE6-4C23-BEC1-81FCBD785842}" type="slidenum">
              <a:rPr lang="ru-RU"/>
              <a:pPr/>
              <a:t>3</a:t>
            </a:fld>
            <a:endParaRPr lang="ru-RU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2511A4-BAE6-4C23-BEC1-81FCBD785842}" type="slidenum">
              <a:rPr lang="ru-RU"/>
              <a:pPr/>
              <a:t>5</a:t>
            </a:fld>
            <a:endParaRPr lang="ru-RU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2511A4-BAE6-4C23-BEC1-81FCBD785842}" type="slidenum">
              <a:rPr lang="ru-RU"/>
              <a:pPr/>
              <a:t>9</a:t>
            </a:fld>
            <a:endParaRPr lang="ru-RU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979F1-EFD0-4A17-87CF-823F0AF7539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A00FC62-F40A-4000-9199-DEB0FCCA0F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EE0BD-7852-46D1-AC34-8361541CEE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15BB8-5996-4479-B4BA-F83CF3075F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EECB1-2D6C-42F7-813F-B17CF5854A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78870-5538-490D-96F6-3281EB728A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28F43-3F4E-44A3-8612-0F3FBC5C4D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3EC87-117A-400F-8128-B7BF77412A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33316B-197E-4689-9452-3E371D2494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49A03-D19F-44E7-97A4-9508F49B7E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B84D4-9F3B-4627-9B32-38209A2FED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39716-DA96-4FCF-9BC8-A39EA416C8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F3A5025-85A1-4C52-B381-C6A859704DE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9;&#1089;&#1090;&#1088;&#1086;&#1081;&#1089;&#1090;&#1074;&#1086;%20&#1084;&#1072;&#1088;&#1086;&#1082;%20&#1080;%20&#1084;&#1072;&#1103;&#1082;&#1086;&#1074;\07_Paul%20Mauriat%20-%20Les%20Volets%20Clos.mp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&#1042;&#1099;&#1088;&#1072;&#1074;&#1085;&#1080;&#1074;&#1072;&#1085;&#1080;&#1077;%20&#1089;&#1090;&#1077;&#1085;.mp4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M:\Картинки штукатурка (7)\_1_~1.JPG"/>
          <p:cNvPicPr>
            <a:picLocks noChangeAspect="1" noChangeArrowheads="1"/>
          </p:cNvPicPr>
          <p:nvPr/>
        </p:nvPicPr>
        <p:blipFill>
          <a:blip r:embed="rId3"/>
          <a:srcRect r="28750"/>
          <a:stretch>
            <a:fillRect/>
          </a:stretch>
        </p:blipFill>
        <p:spPr bwMode="auto">
          <a:xfrm>
            <a:off x="6143636" y="0"/>
            <a:ext cx="2357454" cy="2555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M:\Картинки штукатурка (7)\1291748030_144818106_1-----1291748030.jpg"/>
          <p:cNvPicPr>
            <a:picLocks noChangeAspect="1" noChangeArrowheads="1"/>
          </p:cNvPicPr>
          <p:nvPr/>
        </p:nvPicPr>
        <p:blipFill>
          <a:blip r:embed="rId4"/>
          <a:srcRect r="32336"/>
          <a:stretch>
            <a:fillRect/>
          </a:stretch>
        </p:blipFill>
        <p:spPr bwMode="auto">
          <a:xfrm>
            <a:off x="285720" y="0"/>
            <a:ext cx="2286016" cy="256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28" y="2357430"/>
            <a:ext cx="6643734" cy="3929090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Тема урока</a:t>
            </a:r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:</a:t>
            </a:r>
            <a:r>
              <a:rPr lang="ru-RU" dirty="0" smtClean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«Устройство марок и маяков»</a:t>
            </a:r>
            <a:endParaRPr lang="ru-RU" dirty="0">
              <a:solidFill>
                <a:srgbClr val="C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5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42918"/>
            <a:ext cx="8686800" cy="6062682"/>
          </a:xfrm>
        </p:spPr>
        <p:txBody>
          <a:bodyPr/>
          <a:lstStyle/>
          <a:p>
            <a:r>
              <a:rPr lang="ru-RU" sz="4000" dirty="0" smtClean="0"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</a:rPr>
              <a:t>Оставшиеся после провешивания поверхности гвозди показывают толщину слоя штукатурки в разных местах поверхности. </a:t>
            </a:r>
          </a:p>
          <a:p>
            <a:r>
              <a:rPr lang="ru-RU" sz="4000" dirty="0" smtClean="0"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</a:rPr>
              <a:t>Устанавливать на шляпки гвоздей правило для проверки ровности поверхности неудобно. По маркам выставляют штукатурные маяки.</a:t>
            </a:r>
            <a:endParaRPr lang="ru-RU" sz="4000" dirty="0"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  <a:solidFill>
                <a:srgbClr val="827F0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5214950"/>
            <a:ext cx="7043726" cy="1214446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ln>
                  <a:solidFill>
                    <a:srgbClr val="3A5047"/>
                  </a:solidFill>
                </a:ln>
              </a:rPr>
              <a:t>Установка маяка с помощью правила: </a:t>
            </a:r>
          </a:p>
          <a:p>
            <a:pPr algn="ctr">
              <a:buNone/>
            </a:pPr>
            <a:r>
              <a:rPr lang="ru-RU" sz="2800" dirty="0">
                <a:ln>
                  <a:solidFill>
                    <a:srgbClr val="3A5047"/>
                  </a:solidFill>
                </a:ln>
              </a:rPr>
              <a:t>1 - марки; 2 - место для раствора маяка; </a:t>
            </a:r>
            <a:endParaRPr lang="ru-RU" sz="2800" dirty="0" smtClean="0">
              <a:ln>
                <a:solidFill>
                  <a:srgbClr val="3A5047"/>
                </a:solidFill>
              </a:ln>
            </a:endParaRPr>
          </a:p>
          <a:p>
            <a:pPr algn="ctr">
              <a:buNone/>
            </a:pPr>
            <a:r>
              <a:rPr lang="ru-RU" sz="2800" dirty="0" smtClean="0">
                <a:ln>
                  <a:solidFill>
                    <a:srgbClr val="3A5047"/>
                  </a:solidFill>
                </a:ln>
              </a:rPr>
              <a:t>3 </a:t>
            </a:r>
            <a:r>
              <a:rPr lang="ru-RU" sz="2800" dirty="0">
                <a:ln>
                  <a:solidFill>
                    <a:srgbClr val="3A5047"/>
                  </a:solidFill>
                </a:ln>
              </a:rPr>
              <a:t>– правило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Рабочий стол\3m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42852"/>
            <a:ext cx="307183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785794"/>
            <a:ext cx="49291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36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</a:rPr>
              <a:t>Штукатурный маяк  укрепляют по одной линии марок и в зазор между ним и стеной забрасывают раствор того же состава, что и будущая штукатурка.</a:t>
            </a:r>
            <a:endParaRPr lang="ru-RU" sz="3600" dirty="0">
              <a:ln>
                <a:solidFill>
                  <a:schemeClr val="accent5">
                    <a:lumMod val="2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14356"/>
            <a:ext cx="8686800" cy="5991244"/>
          </a:xfrm>
        </p:spPr>
        <p:txBody>
          <a:bodyPr/>
          <a:lstStyle/>
          <a:p>
            <a:r>
              <a:rPr lang="ru-RU" sz="4800" dirty="0" smtClean="0">
                <a:ln>
                  <a:solidFill>
                    <a:schemeClr val="accent5">
                      <a:lumMod val="10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Процесс установки  штукатурных растворных маяков  выполняется   при помощи того же раствора, что и основные штукатурные работы.</a:t>
            </a:r>
            <a:endParaRPr lang="ru-RU" sz="4800" dirty="0">
              <a:ln>
                <a:solidFill>
                  <a:schemeClr val="accent5">
                    <a:lumMod val="10000"/>
                  </a:schemeClr>
                </a:solidFill>
              </a:ln>
              <a:solidFill>
                <a:srgbClr val="827F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643182"/>
            <a:ext cx="9144000" cy="421481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827F08"/>
                </a:solidFill>
              </a:rPr>
              <a:t>Маяки устанавливают из раствора и кусочков фанеры. Эти маяки обозначают общую толщину выравнивающего слоя, они должны высохнуть до начала штукатурных работ. Перед затиркой штукатурки кусочки фанеры и  гвозди  удаляют из стены. </a:t>
            </a:r>
            <a:endParaRPr lang="ru-RU" sz="32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827F0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9600" dirty="0" smtClean="0">
                <a:ln w="18000">
                  <a:solidFill>
                    <a:srgbClr val="A89462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Маяки</a:t>
            </a:r>
            <a:endParaRPr lang="ru-RU" sz="9600" dirty="0">
              <a:ln w="18000">
                <a:solidFill>
                  <a:srgbClr val="A89462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2214554"/>
            <a:ext cx="6700854" cy="4491046"/>
          </a:xfrm>
        </p:spPr>
        <p:txBody>
          <a:bodyPr/>
          <a:lstStyle/>
          <a:p>
            <a:r>
              <a:rPr lang="ru-RU" sz="5400" dirty="0" smtClean="0">
                <a:ln w="127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Растворные</a:t>
            </a:r>
            <a:endParaRPr lang="en-US" sz="5400" dirty="0" smtClean="0">
              <a:ln w="12700">
                <a:solidFill>
                  <a:schemeClr val="accent4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5400" dirty="0" smtClean="0">
                <a:ln w="127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Деревянные</a:t>
            </a:r>
            <a:endParaRPr lang="en-US" sz="5400" dirty="0" smtClean="0">
              <a:ln w="12700">
                <a:solidFill>
                  <a:schemeClr val="accent4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5400" dirty="0" smtClean="0">
                <a:ln w="127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Металлические</a:t>
            </a:r>
            <a:r>
              <a:rPr lang="en-US" sz="5400" dirty="0" smtClean="0">
                <a:ln w="127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07_Paul Mauriat - Les Volets Clo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643438" y="6143644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696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28604"/>
            <a:ext cx="8686800" cy="6215106"/>
          </a:xfrm>
        </p:spPr>
        <p:txBody>
          <a:bodyPr/>
          <a:lstStyle/>
          <a:p>
            <a:r>
              <a:rPr lang="ru-RU" sz="40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Деревянные </a:t>
            </a:r>
            <a:r>
              <a:rPr lang="ru-RU" sz="4000" b="1" dirty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маяки – это рейки-правила  </a:t>
            </a:r>
            <a:r>
              <a:rPr lang="ru-RU" sz="40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сечением </a:t>
            </a:r>
            <a:r>
              <a:rPr lang="ru-RU" sz="4000" b="1" dirty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 40х40 до 50х50 мм</a:t>
            </a:r>
            <a:r>
              <a:rPr lang="ru-RU" sz="40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dirty="0" smtClean="0"/>
          </a:p>
          <a:p>
            <a:r>
              <a:rPr lang="en-US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Инвентарные</a:t>
            </a:r>
          </a:p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металлические</a:t>
            </a:r>
          </a:p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dirty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маяки </a:t>
            </a:r>
            <a:endParaRPr lang="ru-RU" sz="3600" b="1" dirty="0" smtClean="0">
              <a:ln w="18000">
                <a:solidFill>
                  <a:schemeClr val="accent4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827F08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изготавливают из</a:t>
            </a:r>
          </a:p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dirty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стальных </a:t>
            </a:r>
            <a:endParaRPr lang="ru-RU" sz="3600" b="1" dirty="0" smtClean="0">
              <a:ln w="18000">
                <a:solidFill>
                  <a:schemeClr val="accent4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827F08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dirty="0">
                <a:ln w="18000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или дюралевых уголков.</a:t>
            </a:r>
          </a:p>
        </p:txBody>
      </p:sp>
      <p:pic>
        <p:nvPicPr>
          <p:cNvPr id="4" name="Содержимое 3" descr="22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00562" y="1714488"/>
            <a:ext cx="4087813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tukaturka_sten_po_mayakam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71868" y="1805933"/>
            <a:ext cx="5572132" cy="5052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14282" y="0"/>
            <a:ext cx="8701118" cy="3643314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Процесс выставления маяков включает в себя следующие операции: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-Размещение </a:t>
            </a: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и выравнивание маяков</a:t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-Оштукатуривание </a:t>
            </a: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стены в пространстве между </a:t>
            </a:r>
            <a: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маяками</a:t>
            </a: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-Извлечение маяков</a:t>
            </a:r>
            <a:b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и заделка швов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tukatur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566"/>
            <a:ext cx="9144000" cy="6864566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accent5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Между</a:t>
            </a:r>
          </a:p>
          <a:p>
            <a:r>
              <a:rPr lang="ru-RU" sz="3600" b="1" dirty="0" smtClean="0">
                <a:ln w="12700">
                  <a:solidFill>
                    <a:schemeClr val="accent5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проложенными маяками</a:t>
            </a:r>
          </a:p>
          <a:p>
            <a:r>
              <a:rPr lang="ru-RU" sz="3600" b="1" dirty="0" smtClean="0">
                <a:ln w="12700">
                  <a:solidFill>
                    <a:schemeClr val="accent5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набрасывают   </a:t>
            </a:r>
            <a:r>
              <a:rPr lang="ru-RU" sz="3600" b="1" dirty="0">
                <a:ln w="12700">
                  <a:solidFill>
                    <a:schemeClr val="accent5">
                      <a:lumMod val="2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раствор.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4201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14942" y="0"/>
            <a:ext cx="4060502" cy="2985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142984"/>
            <a:ext cx="8686800" cy="5562616"/>
          </a:xfrm>
        </p:spPr>
        <p:txBody>
          <a:bodyPr/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4400" dirty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44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стены</a:t>
            </a:r>
          </a:p>
          <a:p>
            <a:pPr>
              <a:buNone/>
            </a:pPr>
            <a:r>
              <a:rPr lang="ru-RU" sz="44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между маяками</a:t>
            </a:r>
          </a:p>
          <a:p>
            <a:pPr>
              <a:buNone/>
            </a:pPr>
            <a:r>
              <a:rPr lang="ru-RU" sz="44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заполнена</a:t>
            </a:r>
            <a:r>
              <a:rPr lang="ru-RU" sz="4400" dirty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штукатурку выравнивают сначала предварительно </a:t>
            </a:r>
            <a:r>
              <a:rPr lang="ru-RU" sz="44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лопаткой  </a:t>
            </a:r>
            <a:r>
              <a:rPr lang="ru-RU" sz="4400" dirty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шпателем, а потом, коротким правилом.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00599_0.jpg"/>
          <p:cNvPicPr>
            <a:picLocks noChangeAspect="1"/>
          </p:cNvPicPr>
          <p:nvPr/>
        </p:nvPicPr>
        <p:blipFill>
          <a:blip r:embed="rId2"/>
          <a:srcRect r="8497"/>
          <a:stretch>
            <a:fillRect/>
          </a:stretch>
        </p:blipFill>
        <p:spPr bwMode="auto">
          <a:xfrm>
            <a:off x="5297636" y="357166"/>
            <a:ext cx="3846364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14290"/>
            <a:ext cx="7843862" cy="4429156"/>
          </a:xfrm>
        </p:spPr>
        <p:txBody>
          <a:bodyPr/>
          <a:lstStyle/>
          <a:p>
            <a:r>
              <a:rPr lang="ru-RU" dirty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n>
                  <a:solidFill>
                    <a:schemeClr val="accent5">
                      <a:lumMod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прижимают к маякам. Упираясь на них, продвигают инструмент снизу вверх, при этом совершая небольшие возвратно-поступательные движения в стороны. Раствор под правилом перемещается и разравнивается.</a:t>
            </a:r>
            <a:endParaRPr lang="ru-RU" dirty="0">
              <a:ln>
                <a:solidFill>
                  <a:schemeClr val="accent5">
                    <a:lumMod val="25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285860"/>
            <a:ext cx="918501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rgbClr val="3A5047"/>
                </a:solidFill>
              </a:rPr>
              <a:t>Штукатурка-</a:t>
            </a:r>
          </a:p>
          <a:p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слой строительного </a:t>
            </a:r>
          </a:p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раствора, нанесенный на поверхность.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Мои документы\Картинки штукатурка (7)\1323179917_ci3pqc6xs1sl0a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3819"/>
          <a:stretch>
            <a:fillRect/>
          </a:stretch>
        </p:blipFill>
        <p:spPr bwMode="auto">
          <a:xfrm>
            <a:off x="285720" y="214290"/>
            <a:ext cx="8643966" cy="64581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428605"/>
            <a:ext cx="48620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8000">
                  <a:solidFill>
                    <a:srgbClr val="A89462"/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Работа правилом</a:t>
            </a:r>
            <a:endParaRPr lang="ru-RU" sz="3600" b="1" dirty="0">
              <a:ln w="18000">
                <a:solidFill>
                  <a:srgbClr val="A89462"/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0015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642918"/>
            <a:ext cx="4380415" cy="5842379"/>
          </a:xfrm>
        </p:spPr>
      </p:pic>
      <p:pic>
        <p:nvPicPr>
          <p:cNvPr id="5" name="Содержимое 3" descr="0015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642918"/>
            <a:ext cx="4356380" cy="581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85852" y="0"/>
            <a:ext cx="7019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</a:rPr>
              <a:t>Установка маяков на бетонной стене</a:t>
            </a:r>
            <a:endParaRPr lang="ru-RU" sz="3200" b="1" dirty="0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00187.jpg"/>
          <p:cNvPicPr>
            <a:picLocks noGrp="1" noChangeAspect="1"/>
          </p:cNvPicPr>
          <p:nvPr>
            <p:ph idx="1"/>
          </p:nvPr>
        </p:nvPicPr>
        <p:blipFill>
          <a:blip r:embed="rId2"/>
          <a:srcRect l="28223" b="13083"/>
          <a:stretch>
            <a:fillRect/>
          </a:stretch>
        </p:blipFill>
        <p:spPr>
          <a:xfrm>
            <a:off x="285720" y="-511"/>
            <a:ext cx="8558545" cy="6858511"/>
          </a:xfrm>
        </p:spPr>
      </p:pic>
      <p:sp>
        <p:nvSpPr>
          <p:cNvPr id="5" name="TextBox 4"/>
          <p:cNvSpPr txBox="1"/>
          <p:nvPr/>
        </p:nvSpPr>
        <p:spPr>
          <a:xfrm>
            <a:off x="1714480" y="285728"/>
            <a:ext cx="6215074" cy="1214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</a:rPr>
              <a:t>Разравнивание раствора по</a:t>
            </a:r>
          </a:p>
          <a:p>
            <a:r>
              <a:rPr lang="ru-RU" sz="36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</a:rPr>
              <a:t> металлическим маякам</a:t>
            </a:r>
            <a:endParaRPr lang="ru-RU" sz="3600" dirty="0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14356"/>
            <a:ext cx="8686800" cy="5991244"/>
          </a:xfrm>
        </p:spPr>
        <p:txBody>
          <a:bodyPr/>
          <a:lstStyle/>
          <a:p>
            <a:r>
              <a:rPr lang="ru-RU" sz="4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 Когда стена достаточно, но не полностью затвердела, выбирают маяки.</a:t>
            </a:r>
            <a:endParaRPr lang="ru-RU" sz="4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827F0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827F08"/>
                </a:solidFill>
                <a:latin typeface="Times New Roman" pitchFamily="18" charset="0"/>
                <a:cs typeface="Times New Roman" pitchFamily="18" charset="0"/>
              </a:rPr>
              <a:t>Углубления, оставшиеся от маяков, заделывают тем же штукатурным раствором. Только теперь для опоры служит поверхность, которая была создана между маяками.</a:t>
            </a:r>
          </a:p>
          <a:p>
            <a:pPr>
              <a:buNone/>
            </a:pPr>
            <a:r>
              <a:rPr lang="ru-RU" sz="2000" u="sng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Выравнивание стен.</a:t>
            </a:r>
            <a:r>
              <a:rPr lang="en-US" sz="2000" u="sng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mp4</a:t>
            </a:r>
            <a:endParaRPr lang="ru-RU" sz="2000" u="sng" dirty="0">
              <a:ln w="18415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85794"/>
            <a:ext cx="8686800" cy="5919806"/>
          </a:xfrm>
        </p:spPr>
        <p:txBody>
          <a:bodyPr/>
          <a:lstStyle/>
          <a:p>
            <a:r>
              <a:rPr lang="ru-RU" sz="5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A8946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 марки, маяки  после оштукатуривания удаляют, а какие можно оставить?</a:t>
            </a:r>
          </a:p>
          <a:p>
            <a:endParaRPr lang="ru-RU" sz="5400" b="1" dirty="0" smtClean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A8946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5400" b="1" dirty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28604"/>
            <a:ext cx="8686800" cy="6276996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Работа в бригадах </a:t>
            </a:r>
          </a:p>
          <a:p>
            <a:pPr algn="ctr">
              <a:buNone/>
            </a:pPr>
            <a:r>
              <a:rPr lang="ru-RU" sz="4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Задание:</a:t>
            </a:r>
          </a:p>
          <a:p>
            <a:pPr algn="ctr">
              <a:buNone/>
            </a:pPr>
            <a:r>
              <a:rPr lang="ru-RU" sz="4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sz="4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Составить </a:t>
            </a:r>
          </a:p>
          <a:p>
            <a:pPr algn="ctr">
              <a:buNone/>
            </a:pPr>
            <a:r>
              <a:rPr lang="ru-RU" sz="4000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Инструкционно</a:t>
            </a:r>
            <a:r>
              <a:rPr lang="ru-RU" sz="4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 – технологическую карту</a:t>
            </a:r>
            <a:br>
              <a:rPr lang="ru-RU" sz="4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</a:br>
            <a:r>
              <a:rPr lang="ru-RU" sz="4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«Устройство марок и маяков»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584"/>
          </a:xfrm>
        </p:spPr>
        <p:txBody>
          <a:bodyPr/>
          <a:lstStyle/>
          <a:p>
            <a:pPr algn="ctr"/>
            <a:r>
              <a:rPr lang="ru-RU" sz="2400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Инструкционно</a:t>
            </a:r>
            <a: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 – технологическая карта</a:t>
            </a:r>
            <a:b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</a:br>
            <a:r>
              <a:rPr lang="ru-RU" sz="2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«Устройство марок и маяков»</a:t>
            </a:r>
            <a:endParaRPr lang="ru-RU" sz="24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14422"/>
          <a:ext cx="8686800" cy="5732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814"/>
                <a:gridCol w="3586218"/>
                <a:gridCol w="4114768"/>
              </a:tblGrid>
              <a:tr h="3543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№</a:t>
                      </a:r>
                      <a:r>
                        <a:rPr lang="ru-RU" sz="1800" b="1" kern="1200" baseline="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baseline="0" dirty="0" err="1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lang="ru-RU" sz="1800" b="1" kern="1200" baseline="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800" b="1" kern="1200" baseline="0" dirty="0" err="1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Последовательность операций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Инструмент, материалы, приспособления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Приготовление теста из гипсового вяжущего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Гипсовое вяжущее, вода, ведро, штукатурная лопатка2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941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Нанесение раствора для устройства марок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Штукатурная лопатка, сокол, раствор гипсового вяжущего</a:t>
                      </a:r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марок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Отрезовка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или шпатель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Контроль качества выполнения марок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Правило, линейка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Приготовление цементного раствора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Цемент, песок, вода, растворная емкость, штукатурная лопатка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2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Нанесение раствора для устройства маяков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Раствор, рейка, штукатурная лопатка</a:t>
                      </a:r>
                    </a:p>
                    <a:p>
                      <a:pPr algn="l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</a:p>
                    <a:p>
                      <a:pPr algn="l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маяков</a:t>
                      </a:r>
                    </a:p>
                    <a:p>
                      <a:pPr algn="l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Контроль качества выполнения маяков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Отрезовка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или шпатель</a:t>
                      </a:r>
                    </a:p>
                    <a:p>
                      <a:pPr algn="l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Правило или линейка</a:t>
                      </a:r>
                    </a:p>
                    <a:p>
                      <a:pPr algn="l"/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2607" y="6492240"/>
          <a:ext cx="8781393" cy="365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781393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42918"/>
            <a:ext cx="8686800" cy="6062682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Подведение </a:t>
            </a:r>
          </a:p>
          <a:p>
            <a:pPr algn="ctr">
              <a:buNone/>
            </a:pPr>
            <a:r>
              <a:rPr lang="ru-RU" sz="5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итогов урока</a:t>
            </a:r>
            <a:endParaRPr lang="ru-RU" sz="54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b="8333"/>
          <a:stretch>
            <a:fillRect/>
          </a:stretch>
        </p:blipFill>
        <p:spPr>
          <a:xfrm>
            <a:off x="928662" y="3429000"/>
            <a:ext cx="728667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M:\Картинки штукатурка (7)\1209160353_shtukaturnye-rabot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-140590"/>
            <a:ext cx="6500858" cy="6998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Охрана труда при </a:t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</a:b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выполнении штукатурных  работ 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85860"/>
            <a:ext cx="8701118" cy="5419740"/>
          </a:xfrm>
        </p:spPr>
        <p:txBody>
          <a:bodyPr>
            <a:normAutofit fontScale="92500"/>
          </a:bodyPr>
          <a:lstStyle/>
          <a:p>
            <a:pPr>
              <a:defRPr/>
            </a:pPr>
            <a:endParaRPr lang="ru-RU" dirty="0" smtClean="0"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" pitchFamily="18" charset="0"/>
            </a:endParaRPr>
          </a:p>
          <a:p>
            <a:pPr>
              <a:buNone/>
              <a:defRPr/>
            </a:pP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* Работы выполнять в спецодежде и исправным   инструментом</a:t>
            </a:r>
            <a:r>
              <a:rPr lang="en-US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ru-RU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  <a:defRPr/>
            </a:pP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</a:t>
            </a:r>
            <a:r>
              <a:rPr lang="en-US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</a:t>
            </a: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* Рабочее место содержать в чистоте, не допускать нахождения лишних инструментов и инвентаря</a:t>
            </a:r>
            <a:r>
              <a:rPr lang="en-US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ru-RU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  <a:defRPr/>
            </a:pP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* Соблюдать правильную рабочую стойку</a:t>
            </a:r>
            <a:r>
              <a:rPr lang="en-US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ru-RU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  <a:defRPr/>
            </a:pP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* Во время работы руки штукатура должны быть сухими</a:t>
            </a:r>
            <a:r>
              <a:rPr lang="en-US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ru-RU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  <a:defRPr/>
            </a:pP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  * Строго соблюдать трудовую дисциплину</a:t>
            </a:r>
            <a:r>
              <a:rPr lang="ru-RU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.</a:t>
            </a:r>
            <a:endParaRPr lang="ru-RU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Картинки штукатурка (7)\_1_~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571744"/>
            <a:ext cx="3625047" cy="2800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28604"/>
            <a:ext cx="8839200" cy="3357586"/>
          </a:xfrm>
        </p:spPr>
        <p:txBody>
          <a:bodyPr/>
          <a:lstStyle/>
          <a:p>
            <a:r>
              <a:rPr lang="ru-RU" sz="5400" dirty="0" smtClean="0">
                <a:ln w="18415" cmpd="sng">
                  <a:solidFill>
                    <a:srgbClr val="827F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точности и чистоте штукатурка разделяется на три вида:</a:t>
            </a:r>
            <a:endParaRPr lang="nl-NL" sz="5400" dirty="0">
              <a:ln w="18415" cmpd="sng">
                <a:solidFill>
                  <a:srgbClr val="827F08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86" y="3357562"/>
            <a:ext cx="8205814" cy="3000396"/>
          </a:xfrm>
        </p:spPr>
        <p:txBody>
          <a:bodyPr/>
          <a:lstStyle/>
          <a:p>
            <a:pPr algn="l"/>
            <a:r>
              <a:rPr lang="ru-RU" sz="4400" dirty="0" smtClean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Простая</a:t>
            </a:r>
          </a:p>
          <a:p>
            <a:pPr algn="l"/>
            <a:r>
              <a:rPr lang="ru-RU" sz="4400" dirty="0" smtClean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Улучшенная </a:t>
            </a:r>
          </a:p>
          <a:p>
            <a:pPr algn="l"/>
            <a:r>
              <a:rPr lang="ru-RU" sz="4400" dirty="0" smtClean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Высококачественная </a:t>
            </a:r>
            <a:endParaRPr lang="nl-NL" sz="4400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M:\Картинки штукатурка (7)\1ааа.jpg"/>
          <p:cNvPicPr>
            <a:picLocks noChangeAspect="1" noChangeArrowheads="1"/>
          </p:cNvPicPr>
          <p:nvPr/>
        </p:nvPicPr>
        <p:blipFill>
          <a:blip r:embed="rId2">
            <a:lum bright="17000"/>
          </a:blip>
          <a:srcRect/>
          <a:stretch>
            <a:fillRect/>
          </a:stretch>
        </p:blipFill>
        <p:spPr bwMode="auto">
          <a:xfrm>
            <a:off x="428596" y="285728"/>
            <a:ext cx="8429684" cy="3429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01118" cy="607223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6"/>
                </a:solidFill>
              </a:rPr>
              <a:t>  </a:t>
            </a:r>
            <a:r>
              <a:rPr lang="ru-RU" sz="4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5">
                    <a:lumMod val="25000"/>
                  </a:schemeClr>
                </a:solidFill>
              </a:rPr>
              <a:t>ПРИ ВЫСОКОКАЧЕСТВЕННОМ  ОШТУКАТУРИВАНИИ </a:t>
            </a:r>
            <a:endParaRPr lang="ru-RU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5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ru-RU" sz="44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latin typeface="Arno Pro Smbd" pitchFamily="18" charset="0"/>
              </a:rPr>
              <a:t>     </a:t>
            </a:r>
            <a:r>
              <a:rPr lang="ru-RU" sz="3600" dirty="0" smtClean="0">
                <a:ln>
                  <a:solidFill>
                    <a:schemeClr val="accent5">
                      <a:lumMod val="25000"/>
                    </a:schemeClr>
                  </a:solidFill>
                </a:ln>
                <a:latin typeface="Arno Pro Smbd" pitchFamily="18" charset="0"/>
              </a:rPr>
              <a:t>Поверхности стен, подлежащие оштукатуриванию, проверяют провешиванием  с установкой марок и в отдельных случаях маяков. Толщина марок и маяков должна быть равна толщине  штукатурного намета. </a:t>
            </a:r>
            <a:endParaRPr lang="ru-RU" sz="3600" dirty="0">
              <a:ln>
                <a:solidFill>
                  <a:schemeClr val="accent5">
                    <a:lumMod val="25000"/>
                  </a:schemeClr>
                </a:solidFill>
              </a:ln>
              <a:latin typeface="Arno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M:\Картинки штукатурка (7)\1279057_w640_h640_may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94367"/>
            <a:ext cx="3690942" cy="6494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7715304" cy="4919674"/>
          </a:xfrm>
        </p:spPr>
        <p:txBody>
          <a:bodyPr/>
          <a:lstStyle/>
          <a:p>
            <a:r>
              <a:rPr lang="ru-RU" sz="4800" dirty="0" smtClean="0">
                <a:ln>
                  <a:solidFill>
                    <a:schemeClr val="accent5">
                      <a:lumMod val="10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ln>
                  <a:solidFill>
                    <a:schemeClr val="accent5">
                      <a:lumMod val="10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b="1" dirty="0" smtClean="0">
                <a:ln>
                  <a:solidFill>
                    <a:schemeClr val="accent5">
                      <a:lumMod val="10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оследовательность выполнения  высококачественного оштукатуривания:</a:t>
            </a:r>
          </a:p>
          <a:p>
            <a:r>
              <a:rPr lang="ru-RU" sz="44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поверхности</a:t>
            </a:r>
          </a:p>
          <a:p>
            <a:r>
              <a:rPr lang="ru-RU" sz="44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Провешивание поверхности</a:t>
            </a:r>
          </a:p>
          <a:p>
            <a:r>
              <a:rPr lang="ru-RU" sz="44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827F0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Устройство  марок  и  маяков.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584"/>
          </a:xfrm>
        </p:spPr>
        <p:txBody>
          <a:bodyPr/>
          <a:lstStyle/>
          <a:p>
            <a:r>
              <a:rPr lang="ru-RU" sz="400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Провешивание  поверхности  </a:t>
            </a:r>
            <a:endParaRPr lang="ru-RU" sz="4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r6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04314" y="1500174"/>
            <a:ext cx="5539686" cy="492919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071546"/>
            <a:ext cx="4000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провешивания поверхностей используют отвес, уровень с правилом, гвозди и шнур.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Провесив все стены, приступают к устройству марок и маяков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nl-NL" dirty="0"/>
          </a:p>
        </p:txBody>
      </p:sp>
      <p:pic>
        <p:nvPicPr>
          <p:cNvPr id="6" name="Рисунок 5" descr="C:\Documents and Settings\Admin\Рабочий стол\11m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929042"/>
            <a:ext cx="201579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385" name="Rectangle 1"/>
          <p:cNvSpPr>
            <a:spLocks noChangeArrowheads="1"/>
          </p:cNvSpPr>
          <p:nvPr/>
        </p:nvSpPr>
        <p:spPr bwMode="auto">
          <a:xfrm>
            <a:off x="428596" y="214290"/>
            <a:ext cx="6000791" cy="609397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</a:rPr>
              <a:t>    </a:t>
            </a:r>
            <a:r>
              <a:rPr lang="ru-RU" sz="5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</a:rPr>
              <a:t>М</a:t>
            </a:r>
            <a:r>
              <a:rPr kumimoji="0" lang="ru-RU" sz="5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арки  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4800" b="0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</a:rPr>
              <a:t> - гипсовые или растворные площадки вокруг гвоздей,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0" i="0" u="none" strike="noStrike" cap="none" normalizeH="0" baseline="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</a:rPr>
              <a:t>забитых в стену в процессе провешивания.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ru-RU" sz="4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4">
                    <a:lumMod val="95000"/>
                    <a:lumOff val="5000"/>
                  </a:schemeClr>
                </a:solidFill>
              </a:rPr>
              <a:t>-  металлические </a:t>
            </a:r>
            <a:endParaRPr kumimoji="0" lang="ru-RU" sz="4800" b="0" i="0" u="none" strike="noStrike" cap="none" normalizeH="0" baseline="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4">
                  <a:lumMod val="95000"/>
                  <a:lumOff val="5000"/>
                </a:schemeClr>
              </a:solidFill>
              <a:effectLst/>
              <a:latin typeface="Times New Roman" pitchFamily="18" charset="0"/>
            </a:endParaRPr>
          </a:p>
        </p:txBody>
      </p:sp>
      <p:pic>
        <p:nvPicPr>
          <p:cNvPr id="11" name="Рисунок 10" descr="C:\Documents and Settings\Admin\Рабочий стол\3m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85728"/>
            <a:ext cx="228601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00">
  <a:themeElements>
    <a:clrScheme name="Тема Office 1">
      <a:dk1>
        <a:srgbClr val="000000"/>
      </a:dk1>
      <a:lt1>
        <a:srgbClr val="FFFFFF"/>
      </a:lt1>
      <a:dk2>
        <a:srgbClr val="FFFFFF"/>
      </a:dk2>
      <a:lt2>
        <a:srgbClr val="969696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556731"/>
      </a:hlink>
      <a:folHlink>
        <a:srgbClr val="1A3021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01140800</Template>
  <TotalTime>238</TotalTime>
  <Words>592</Words>
  <Application>Microsoft Office PowerPoint</Application>
  <PresentationFormat>Экран (4:3)</PresentationFormat>
  <Paragraphs>110</Paragraphs>
  <Slides>27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01140800</vt:lpstr>
      <vt:lpstr>Тема урока: «Устройство марок и маяков»</vt:lpstr>
      <vt:lpstr>Слайд 2</vt:lpstr>
      <vt:lpstr>Слайд 3</vt:lpstr>
      <vt:lpstr>Охрана труда при  выполнении штукатурных  работ </vt:lpstr>
      <vt:lpstr>По точности и чистоте штукатурка разделяется на три вида:</vt:lpstr>
      <vt:lpstr>Слайд 6</vt:lpstr>
      <vt:lpstr>Слайд 7</vt:lpstr>
      <vt:lpstr>Провешивание  поверхности  </vt:lpstr>
      <vt:lpstr>Слайд 9</vt:lpstr>
      <vt:lpstr>Слайд 10</vt:lpstr>
      <vt:lpstr>Слайд 11</vt:lpstr>
      <vt:lpstr>Слайд 12</vt:lpstr>
      <vt:lpstr>Слайд 13</vt:lpstr>
      <vt:lpstr>Маяки</vt:lpstr>
      <vt:lpstr>Слайд 15</vt:lpstr>
      <vt:lpstr> Процесс выставления маяков включает в себя следующие операции: -Размещение и выравнивание маяков -Оштукатуривание стены в пространстве между маяками -Извлечение маяков  и заделка швов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Инструкционно – технологическая карта «Устройство марок и маяков»</vt:lpstr>
      <vt:lpstr>Слайд 27</vt:lpstr>
    </vt:vector>
  </TitlesOfParts>
  <Manager/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«Устройство  марок и маяков»</dc:title>
  <dc:subject/>
  <dc:creator>Admin</dc:creator>
  <cp:keywords/>
  <dc:description/>
  <cp:lastModifiedBy>Ваня</cp:lastModifiedBy>
  <cp:revision>27</cp:revision>
  <dcterms:created xsi:type="dcterms:W3CDTF">2012-12-16T16:37:41Z</dcterms:created>
  <dcterms:modified xsi:type="dcterms:W3CDTF">2013-02-20T07:22:50Z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TC011408001049</vt:lpwstr>
  </property>
</Properties>
</file>