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mpte8" initials="c" lastIdx="1" clrIdx="0">
    <p:extLst>
      <p:ext uri="{19B8F6BF-5375-455C-9EA6-DF929625EA0E}">
        <p15:presenceInfo xmlns:p15="http://schemas.microsoft.com/office/powerpoint/2012/main" userId="compte8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10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716B6-F60C-459C-9BED-8B1C5AB98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01D212-FA34-4D78-B18A-47EA63145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A26FD7-87C1-48FF-BDC0-832B309E2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04EA9A-1A44-43B2-B42E-5D444817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234EFC-8E2A-455C-A85C-5284F89A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67A35-C075-4218-9947-D676A0683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5971E1-E5DF-475C-9E53-0E60632B5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A427AA-7468-4862-B6F5-43E08D49B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5C0088-5AB8-4CF7-8296-9618B10D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298BA6-25B3-4F24-86F3-56B244B6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9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CC9A9D-20A7-46E2-9CB8-AEF86611B6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D57798-2C41-4E8C-9E4C-CC99F9687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804D4-F8D3-4A4D-8171-0AFBE193C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499FE6-98B8-4F8B-98F8-E6F4D8E3B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7AA8D5-B5D8-4A9B-A250-89E7DDFBE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9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34047-6F21-4536-9112-90CD5A1E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0C21A2-9616-48B6-BFE6-78B232013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99C006-0F7A-4748-8C5C-5FFD600B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EBA0E8-9BC3-4CAA-8B65-334EB352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1CB769-9E96-4057-B13F-8D0418D79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9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CF7BF-8C3B-441E-A232-F3C0DFDDD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6E7B95-F7F3-4AD9-A2D1-593FCB5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229D05-5C58-4A51-9978-6C5CB2318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2184EF-FB9C-45BD-AEF8-7312D91E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7298C5-C236-45E5-A746-B82A09B0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7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A7947-05AB-4CF6-BA10-0ECF0C27B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0B2F4A-492B-4B4C-B8CF-405D2B037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F751F2-AFB1-4163-B667-A4AB41248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FDA415-145A-4AC1-A34F-72FB0B6A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B1687C-F4DD-4451-847B-3D1EBE472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E6EC85-3370-499E-856D-B0304D8BA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1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3DB9A-A1BB-4A0B-B5EA-349470078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930E62-58AF-4335-BF7A-876FCFC51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1E0AA6-53D9-4A6E-B83D-EB65D8FD4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FF058FA-636F-4F70-87D5-1805058D7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26E91D-F491-4805-B071-3CB60CEF77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061F5F5-A6FE-414B-9D7B-5884274CF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C639F36-D925-49CE-B267-8E2761E42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B39E117-4F12-457F-A145-CADA68FB3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6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367900-3106-4861-A584-CE8562136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8BCE96-496A-45B1-B33C-265CE33B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C61635-104C-4726-B187-056A92626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BF7C3-F727-4951-B466-814CF7FAB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72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8C0381-1032-4408-BC04-C0E1C116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029DC53-54F9-43E5-BA01-4296E48F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8C6A08-0A2B-4E7E-9448-3F1888251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0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335BC-22ED-4F53-A46A-5A1D41A81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9780CA-FCB2-45A3-BF28-00E453DD2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9D7433-33AA-4D67-B0F9-5BE024FAD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DD0F09-3E95-4EE9-B8E8-945174DD5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B78657-AD60-4C6F-9781-5BE46A63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BCF97D-D38F-4F6E-8726-686FAFDA7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BECA9-F0FB-4CC6-834F-31C847C4D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8DF60A-A82B-4EB8-A31F-34C776868B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43C197-E1C5-4026-9355-953EEA26A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386C23-D232-4BD5-99BF-952F1395F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583301-7B2E-459A-A1D1-B8AD2C37D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981A3E-6375-4A64-9A94-42683A66A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83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B44B5-A431-4346-A32B-F4A3F3E8C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1CE60C-0CB6-45C9-BF8D-8735CFE97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89710D-3024-473C-ABFF-2B8E76B2F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18447-9C84-4E5E-B210-5936E6A2467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498C87-8412-4417-BAB0-3453348C4B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41761E-5A06-403B-A282-B1A5775111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09AA-B8C9-4BDC-97FD-424B3699B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86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>
            <a:extLst>
              <a:ext uri="{FF2B5EF4-FFF2-40B4-BE49-F238E27FC236}">
                <a16:creationId xmlns:a16="http://schemas.microsoft.com/office/drawing/2014/main" id="{0DF9F8FE-426E-4E08-BB30-583069ED7CA2}"/>
              </a:ext>
            </a:extLst>
          </p:cNvPr>
          <p:cNvSpPr txBox="1"/>
          <p:nvPr/>
        </p:nvSpPr>
        <p:spPr>
          <a:xfrm>
            <a:off x="872290" y="84221"/>
            <a:ext cx="10954752" cy="5834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 логопеда для родителей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«Вкусная артикуляционная гимнастика»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— это комплекс упражнений, направленных на развитие точных движений органов речи: губ, языка, нижней челюсти, щёк. Систематическое выполнение таких упражнений даёт возможность: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 и правильно научить выговаривать все звуки. Если начать выполнять артикуляционные упражнения с четырех лет, то некоторые звуки могут появиться в речи без помощи логопеда.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Быстрее справиться со сложными речевыми дефектами. Выполняя упражнения, вы сможете натренировать речевые мышцы, что позволит логопеду быстрее справиться с постановкой звука.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Избавиться от вялой или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«смазанной»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артикуляции. Такие упражнения полезны детям, которые правильно выговаривают звуки, но их речь неразборчива. Речь идёт о тех детях, про которых говорят, что у них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«каша во рту»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Пользу артикуляционной гимнастики хорошо понимают все взрослые. Но далеко не каждый ребёнок соглашается ежедневно и перед зеркалом выполнять однообразные скучные движения губами и языком. Для этого логопеды придумали занимательные артикуляционные упражнения, которые дошколята будут выполнять с радостью, так как при их выполнении используются сладости, печенье, конфетки, леденцы.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512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0528DE-1F30-486B-BE99-8CF23E5049D7}"/>
              </a:ext>
            </a:extLst>
          </p:cNvPr>
          <p:cNvSpPr txBox="1"/>
          <p:nvPr/>
        </p:nvSpPr>
        <p:spPr>
          <a:xfrm>
            <a:off x="1630920" y="474815"/>
            <a:ext cx="8151033" cy="6759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различными продуктами.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кладет широкий язык на нижнюю губу и удерживает на нём тонко порезанный кусочек сыра (можно использовать колбаску, кусочек яблока, мармеладку и т.п.), под счет до 10.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Предлагаем ребенку поиграть в футбол. Для этого он перекатывает во рту от одной щеки к другой крупную виноградинку, вишню, сухарик, крупную круглую карамельку и т.д.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Предлагаем ребенку язычком слизать сахар с колечка лимона или апельсина по кругу или любые круглые дольки фруктов.</a:t>
            </a: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Намазываем верхнюю губу сиропом, мёдом или вареньем. Предлагаем малышу широким краем языка облизать губку, выполняя движение сверху вниз.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53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A8118C-E098-4713-94F3-8A065D7BC681}"/>
              </a:ext>
            </a:extLst>
          </p:cNvPr>
          <p:cNvSpPr txBox="1"/>
          <p:nvPr/>
        </p:nvSpPr>
        <p:spPr>
          <a:xfrm>
            <a:off x="971106" y="618168"/>
            <a:ext cx="9803219" cy="4564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используя продукты, которые есть на каждой кухне, можно сделать артикуляционную гимнастику интересной, увлекательной и эмоциональной. Ребёнок не замечает, что его учат. А это значит, что процесс развития артикуляционной моторики протекает активнее, быстрее, преодоление трудностей проходит легче.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Надеюсь, что эти упражнения понравятся детям, и они с удовольствием будут заниматься артикуляционной гимнастикой!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3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93B7B5-DD1E-476A-81F6-1466789E6481}"/>
              </a:ext>
            </a:extLst>
          </p:cNvPr>
          <p:cNvSpPr txBox="1"/>
          <p:nvPr/>
        </p:nvSpPr>
        <p:spPr>
          <a:xfrm>
            <a:off x="928939" y="103362"/>
            <a:ext cx="9927556" cy="6518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с соломкой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Удерживать соломку на языке, языком на губе. И наоборот, пытаться «забрать» у ребенка удерживаемые языком и губами предметы, преодолевая сопротивление мышц губ, языка.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малыш откроет рот и постарается удерживать соломку вдоль по средней линии языка. Можно прижать соломку к верхним зубам, не закрывая рта.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должен держать соломку над верхней губой языком. Можно обыграть: «Появились усики!»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просят положить соломку на язык и поднимай его к верхней губе несколько раз, как штангу.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AutoNum type="arabicPeriod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Попросить ребенка положить соломку на язык и крутить ее как вертушку с помощью языка.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просят положить соломку на верхнюю губу, прижать носом и удерживать 5-10 секунд.  6. Ребенка просят положить соломку на верхнюю губу, прижать носом и удерживать 5-10 секунд.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8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80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>
            <a:extLst>
              <a:ext uri="{FF2B5EF4-FFF2-40B4-BE49-F238E27FC236}">
                <a16:creationId xmlns:a16="http://schemas.microsoft.com/office/drawing/2014/main" id="{BAB52673-CFA0-4B14-8340-C45E14BD5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15148831" cy="9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C3FE6CF-0C96-47BB-BA15-8E615C61F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457200"/>
            <a:ext cx="15148831" cy="9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4" name="Рисунок 3" descr="Изображение выглядит как человек, зубы, внутренний, чистка щеткой&#10;&#10;Автоматически созданное описание">
            <a:extLst>
              <a:ext uri="{FF2B5EF4-FFF2-40B4-BE49-F238E27FC236}">
                <a16:creationId xmlns:a16="http://schemas.microsoft.com/office/drawing/2014/main" id="{258009DC-3660-45B0-B46B-B163FD507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00" y="698721"/>
            <a:ext cx="3885320" cy="291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2" descr="Изображение выглядит как человек, внутренний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86143BD6-8BAC-4DAA-A9EB-7DF86EEB3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492" y="698721"/>
            <a:ext cx="3885320" cy="291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4" descr="Изображение выглядит как человек, зубы, рот, зубная щетка&#10;&#10;Автоматически созданное описание">
            <a:extLst>
              <a:ext uri="{FF2B5EF4-FFF2-40B4-BE49-F238E27FC236}">
                <a16:creationId xmlns:a16="http://schemas.microsoft.com/office/drawing/2014/main" id="{47C5C771-3043-4777-AB6B-3752237A6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6091" y="684575"/>
            <a:ext cx="3951011" cy="291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6" descr="Изображение выглядит как человек, рот, зубы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513FB3C5-9CB4-41A2-AE2D-71E48EA9E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082" y="3612605"/>
            <a:ext cx="3922858" cy="291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Изображение выглядит как зубы, зубная щетка, человек, чистка щеткой&#10;&#10;Автоматически созданное описание">
            <a:extLst>
              <a:ext uri="{FF2B5EF4-FFF2-40B4-BE49-F238E27FC236}">
                <a16:creationId xmlns:a16="http://schemas.microsoft.com/office/drawing/2014/main" id="{B2A78A1D-0F86-4925-B1C5-EA475DD49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9402" y="3586779"/>
            <a:ext cx="3922860" cy="294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3">
            <a:extLst>
              <a:ext uri="{FF2B5EF4-FFF2-40B4-BE49-F238E27FC236}">
                <a16:creationId xmlns:a16="http://schemas.microsoft.com/office/drawing/2014/main" id="{0C44B4D1-08E6-4859-B847-C700E3910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853984" y="1918632"/>
            <a:ext cx="18252381" cy="36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8A3190D-1C90-41FF-B877-FDEE9B68F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853984" y="2375832"/>
            <a:ext cx="18252381" cy="36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7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>
            <a:extLst>
              <a:ext uri="{FF2B5EF4-FFF2-40B4-BE49-F238E27FC236}">
                <a16:creationId xmlns:a16="http://schemas.microsoft.com/office/drawing/2014/main" id="{A7D66816-E5F4-4D11-ACC9-84F21EF99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5873" y="59451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8" name="Рисунок 1">
            <a:extLst>
              <a:ext uri="{FF2B5EF4-FFF2-40B4-BE49-F238E27FC236}">
                <a16:creationId xmlns:a16="http://schemas.microsoft.com/office/drawing/2014/main" id="{DEC1E8E6-B2BA-4D40-827F-BB31F8334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517" y="773032"/>
            <a:ext cx="7685082" cy="559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6C73A4FA-6825-4F22-B42D-4B8820FD7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5873" y="580628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85F9B-DABE-4D2C-9A71-4E04A5686D9E}"/>
              </a:ext>
            </a:extLst>
          </p:cNvPr>
          <p:cNvSpPr txBox="1"/>
          <p:nvPr/>
        </p:nvSpPr>
        <p:spPr>
          <a:xfrm>
            <a:off x="2139517" y="0"/>
            <a:ext cx="7768936" cy="773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сушкой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265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08A751-4583-417D-B8B9-F2156D8A6DD7}"/>
              </a:ext>
            </a:extLst>
          </p:cNvPr>
          <p:cNvSpPr txBox="1"/>
          <p:nvPr/>
        </p:nvSpPr>
        <p:spPr>
          <a:xfrm>
            <a:off x="474518" y="214745"/>
            <a:ext cx="11454246" cy="6776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«Чупа – </a:t>
            </a:r>
            <a:r>
              <a:rPr lang="ru-RU" sz="1800" b="1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Чупс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конфетой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«Петушок»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«Чупа-чупс»</a:t>
            </a:r>
          </a:p>
          <a:p>
            <a:pPr algn="just"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Тянемся кончиком языка к конфете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(леденец на расстоянии вытянутого языка перед губами)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Работает только кончик языка, выполняя движения вверх-вниз. Язык в ротовую полость не убирать, головой не двигать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раз)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Чупа-чупс поместить в уголок рта, язык тянется к конфете. Голову не поворачивать, а держать прямо. Затем, то же движение в противоположную сторону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раз)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Леденец поместить над верхней губой, а язык выполняет движения вперед-назад по конфете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раз)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Убрать конфету, после неё над верхней губой остался сладкий след. Слизывать этот сладкий след широким языком: облизать верхнюю губу одним широким движением языка и убрать его в рот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раз)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Карамель поместить в рот. Языком перемещать конфету поочередно за правую, а затем за левую щеку. Руками при этом конфету не держать, и не помогать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раз)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Упражнение немного посложнее. Удерживаем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чупа-чупс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прижимая его языком к нижним зубам. Можно помочь держать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чупа-чупс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рукой.</a:t>
            </a:r>
          </a:p>
          <a:p>
            <a:pPr marL="342900" lvl="0" indent="-342900" algn="just"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70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Рисунок 16" descr="Изображение выглядит как человек, кусок&#10;&#10;Автоматически созданное описание">
            <a:extLst>
              <a:ext uri="{FF2B5EF4-FFF2-40B4-BE49-F238E27FC236}">
                <a16:creationId xmlns:a16="http://schemas.microsoft.com/office/drawing/2014/main" id="{9C7A4EDD-AFF3-443C-8052-47D4BA5A3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551" y="743379"/>
            <a:ext cx="2865538" cy="1985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Рисунок 14" descr="Изображение выглядит как человек, зубная щетка, рот, зубы&#10;&#10;Автоматически созданное описание">
            <a:extLst>
              <a:ext uri="{FF2B5EF4-FFF2-40B4-BE49-F238E27FC236}">
                <a16:creationId xmlns:a16="http://schemas.microsoft.com/office/drawing/2014/main" id="{C21AF0A3-082D-45C4-BC92-B41477CA6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305" y="2931732"/>
            <a:ext cx="3160561" cy="213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Рисунок 10" descr="Изображение выглядит как человек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115B8A03-A43C-43C4-B831-873408525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1484" y="754347"/>
            <a:ext cx="2714187" cy="1989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18" descr="Изображение выглядит как человек, рот, внутренний, ест&#10;&#10;Автоматически созданное описание">
            <a:extLst>
              <a:ext uri="{FF2B5EF4-FFF2-40B4-BE49-F238E27FC236}">
                <a16:creationId xmlns:a16="http://schemas.microsoft.com/office/drawing/2014/main" id="{437A0E41-A4C9-46D9-B646-BA57BBE69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3288" y="754347"/>
            <a:ext cx="2641157" cy="1989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6" descr="Изображение выглядит как человек, зубы, рот, чистка щеткой&#10;&#10;Автоматически созданное описание">
            <a:extLst>
              <a:ext uri="{FF2B5EF4-FFF2-40B4-BE49-F238E27FC236}">
                <a16:creationId xmlns:a16="http://schemas.microsoft.com/office/drawing/2014/main" id="{6A591644-49E0-4938-B20F-5DCBCA439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6807" y="2924079"/>
            <a:ext cx="2848185" cy="212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8" descr="Изображение выглядит как человек, кусок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E27AE768-5316-4A59-88B1-A953DC6F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894" y="2931732"/>
            <a:ext cx="2999312" cy="2133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12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6B984BD1-A186-4EEE-861E-0BDE1B103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377" y="743379"/>
            <a:ext cx="2786623" cy="2000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8">
            <a:extLst>
              <a:ext uri="{FF2B5EF4-FFF2-40B4-BE49-F238E27FC236}">
                <a16:creationId xmlns:a16="http://schemas.microsoft.com/office/drawing/2014/main" id="{80DE8798-6CB8-4C30-9150-F2BD8F0AB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573344" y="2265218"/>
            <a:ext cx="53490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16B5638-E7DF-4392-BD74-7DB14BB5E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84607" y="2878360"/>
            <a:ext cx="5349075" cy="4571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76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C825D6-1487-44F3-98D4-31F319C20AC2}"/>
              </a:ext>
            </a:extLst>
          </p:cNvPr>
          <p:cNvSpPr txBox="1"/>
          <p:nvPr/>
        </p:nvSpPr>
        <p:spPr>
          <a:xfrm>
            <a:off x="354418" y="728454"/>
            <a:ext cx="6478773" cy="550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конфетой-драже, шариками сухого завтрака или ягодами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1500"/>
              </a:spcAft>
              <a:buFont typeface="+mj-lt"/>
              <a:buAutoNum type="arabicPeriod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удерживает конфету в языке-«чашечке» под счет до 10.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Просим ребенка положить широкий язык на нижнюю губу. Кладем конфету или шарик сухого завтрака. Задача ребенка удержать конфету под счет до 10.</a:t>
            </a:r>
          </a:p>
          <a:p>
            <a:pPr lvl="0"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AutoNum type="arabicPeriod" startAt="3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Кладём на тарелку шарики сухого завтрака или маленькие круглые конфетки. Просим ребенка губами собрать их, представив себе, что он собирает рассыпанные бусинки. Можно предложить перекладывать губами шарики из  одной тарелки в другую.</a:t>
            </a:r>
          </a:p>
          <a:p>
            <a:pPr lvl="0"/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На тарелке лежат крошки. Ребёнок губами берёт с тарелки крошку, удерживает её между губ и сплёвывает обратно – тьфу.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15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7" name="Рисунок 16" descr="Изображение выглядит как человек, рот, кусок&#10;&#10;Автоматически созданное описание">
            <a:extLst>
              <a:ext uri="{FF2B5EF4-FFF2-40B4-BE49-F238E27FC236}">
                <a16:creationId xmlns:a16="http://schemas.microsoft.com/office/drawing/2014/main" id="{C6174745-9E89-491B-9059-6FF8578DA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693" y="3974460"/>
            <a:ext cx="2520236" cy="2244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Рисунок 18" descr="Изображение выглядит как человек, тарелка, внутренний, десерт&#10;&#10;Автоматически созданное описание">
            <a:extLst>
              <a:ext uri="{FF2B5EF4-FFF2-40B4-BE49-F238E27FC236}">
                <a16:creationId xmlns:a16="http://schemas.microsoft.com/office/drawing/2014/main" id="{885514FF-3385-46E3-BBFC-16236F8BC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4558" y="694784"/>
            <a:ext cx="2069805" cy="3279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Рисунок 20" descr="Изображение выглядит как человек, тарелка, внутренний, еда&#10;&#10;Автоматически созданное описание">
            <a:extLst>
              <a:ext uri="{FF2B5EF4-FFF2-40B4-BE49-F238E27FC236}">
                <a16:creationId xmlns:a16="http://schemas.microsoft.com/office/drawing/2014/main" id="{BFD95229-BEF8-4CDE-8276-C73EFE7F7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4362" y="694784"/>
            <a:ext cx="2197588" cy="3279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54520815-F742-41B0-AA29-4C3634047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0559" y="401571"/>
            <a:ext cx="5472680" cy="15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879F822-7C20-48F2-BA53-40CE796B1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0559" y="703644"/>
            <a:ext cx="54726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58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CB5DE3-BA19-4553-A22C-C939E1263DD9}"/>
              </a:ext>
            </a:extLst>
          </p:cNvPr>
          <p:cNvSpPr txBox="1"/>
          <p:nvPr/>
        </p:nvSpPr>
        <p:spPr>
          <a:xfrm>
            <a:off x="917944" y="350501"/>
            <a:ext cx="10356111" cy="5828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с виноградом (бусина)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Диаметр бусинки 2-3 см, длина веревки 60 см, веревка продета через сквозное отверстие в бусинке и завязана на узел.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Двигать бусинку (виноградинку) по горизонтально натянутой на пальцах обеих рук веревке языком вправо-влево.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Двигать бусинку (виноградинку) по вертикально натянутой веревочке вверх </a:t>
            </a:r>
            <a:r>
              <a:rPr lang="ru-RU" sz="1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(вниз бусинка падает произвольно)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Толкать языком бусинку вверх-вниз, веревка натянута горизонтально.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Язык - "чашечка»,</a:t>
            </a: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поймать бусинку в "чашечку".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Ловить бусинку губами, с силой выталкивать, "выплевывая" ее.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Поймать бусинку губами. Сомкнуть, насколько это можно, губы и покатать бусинку от щеки к щеке.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Рассказывать скороговорки с бусинкой во рту, держа руками веревочку.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159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Изображение выглядит как человек, внутренний, музыка,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89321F6C-CDEB-4376-AF1F-DBFF1B5B51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10" y="703848"/>
            <a:ext cx="3380038" cy="242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выглядит как человек, внутренний, рот, глаза&#10;&#10;Автоматически созданное описание">
            <a:extLst>
              <a:ext uri="{FF2B5EF4-FFF2-40B4-BE49-F238E27FC236}">
                <a16:creationId xmlns:a16="http://schemas.microsoft.com/office/drawing/2014/main" id="{EC647CF3-09EA-421D-9854-20B883FC6F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450" y="648503"/>
            <a:ext cx="3859723" cy="2478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Изображение выглядит как человек, внутренний, рот, зубы&#10;&#10;Автоматически созданное описание">
            <a:extLst>
              <a:ext uri="{FF2B5EF4-FFF2-40B4-BE49-F238E27FC236}">
                <a16:creationId xmlns:a16="http://schemas.microsoft.com/office/drawing/2014/main" id="{373CB41E-1E4F-4CE2-9D18-1579121233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2356" y="752384"/>
            <a:ext cx="3340319" cy="2263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Изображение выглядит как человек, зубы, рот, зубная щетка&#10;&#10;Автоматически созданное описание">
            <a:extLst>
              <a:ext uri="{FF2B5EF4-FFF2-40B4-BE49-F238E27FC236}">
                <a16:creationId xmlns:a16="http://schemas.microsoft.com/office/drawing/2014/main" id="{27F558CD-6876-437B-8019-DAA720D80F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46" y="3730626"/>
            <a:ext cx="3278292" cy="242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Изображение выглядит как человек, внутренний, зубная щетка, кисть&#10;&#10;Автоматически созданное описание">
            <a:extLst>
              <a:ext uri="{FF2B5EF4-FFF2-40B4-BE49-F238E27FC236}">
                <a16:creationId xmlns:a16="http://schemas.microsoft.com/office/drawing/2014/main" id="{278BE7D6-28E1-48B8-B1ED-FD15E64C09A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494" y="3709248"/>
            <a:ext cx="3743538" cy="2405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Изображение выглядит как человек, внутренний, рот, носит&#10;&#10;Автоматически созданное описание">
            <a:extLst>
              <a:ext uri="{FF2B5EF4-FFF2-40B4-BE49-F238E27FC236}">
                <a16:creationId xmlns:a16="http://schemas.microsoft.com/office/drawing/2014/main" id="{E5C4BD7E-8FE7-46AF-A64D-7B60249E43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763" y="3709247"/>
            <a:ext cx="3239769" cy="240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15060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977</Words>
  <Application>Microsoft Office PowerPoint</Application>
  <PresentationFormat>Широкоэкранный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compte8</dc:creator>
  <cp:lastModifiedBy>compte8</cp:lastModifiedBy>
  <cp:revision>6</cp:revision>
  <dcterms:created xsi:type="dcterms:W3CDTF">2021-10-31T17:11:35Z</dcterms:created>
  <dcterms:modified xsi:type="dcterms:W3CDTF">2021-10-31T18:43:26Z</dcterms:modified>
</cp:coreProperties>
</file>