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9D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2B57-7CDC-4E55-AA1C-C490EAB0E35A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25D0-7AAA-4C4D-9B06-721666C8D98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2B57-7CDC-4E55-AA1C-C490EAB0E35A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25D0-7AAA-4C4D-9B06-721666C8D9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2B57-7CDC-4E55-AA1C-C490EAB0E35A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25D0-7AAA-4C4D-9B06-721666C8D9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2B57-7CDC-4E55-AA1C-C490EAB0E35A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25D0-7AAA-4C4D-9B06-721666C8D98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2B57-7CDC-4E55-AA1C-C490EAB0E35A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25D0-7AAA-4C4D-9B06-721666C8D9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2B57-7CDC-4E55-AA1C-C490EAB0E35A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25D0-7AAA-4C4D-9B06-721666C8D98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2B57-7CDC-4E55-AA1C-C490EAB0E35A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25D0-7AAA-4C4D-9B06-721666C8D98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2B57-7CDC-4E55-AA1C-C490EAB0E35A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25D0-7AAA-4C4D-9B06-721666C8D9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2B57-7CDC-4E55-AA1C-C490EAB0E35A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25D0-7AAA-4C4D-9B06-721666C8D9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2B57-7CDC-4E55-AA1C-C490EAB0E35A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25D0-7AAA-4C4D-9B06-721666C8D9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2B57-7CDC-4E55-AA1C-C490EAB0E35A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25D0-7AAA-4C4D-9B06-721666C8D98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30B2B57-7CDC-4E55-AA1C-C490EAB0E35A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46F25D0-7AAA-4C4D-9B06-721666C8D9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3" y="4725144"/>
            <a:ext cx="8784976" cy="882119"/>
          </a:xfrm>
        </p:spPr>
        <p:txBody>
          <a:bodyPr>
            <a:noAutofit/>
          </a:bodyPr>
          <a:lstStyle/>
          <a:p>
            <a:pPr marL="274320" indent="-274320" algn="ctr">
              <a:buClr>
                <a:schemeClr val="accent3"/>
              </a:buClr>
              <a:defRPr/>
            </a:pPr>
            <a:r>
              <a:rPr lang="ru-RU" sz="2000" b="1" i="1" dirty="0">
                <a:solidFill>
                  <a:srgbClr val="000000"/>
                </a:solidFill>
                <a:latin typeface="Bookman Old Style" panose="02050604050505020204" pitchFamily="18" charset="0"/>
              </a:rPr>
              <a:t>Выполнил: Долгов Михаил ученик 4 «Д» класса </a:t>
            </a:r>
          </a:p>
          <a:p>
            <a:pPr marL="274320" indent="-274320" algn="ctr">
              <a:buClr>
                <a:schemeClr val="accent3"/>
              </a:buClr>
              <a:defRPr/>
            </a:pPr>
            <a:r>
              <a:rPr lang="ru-RU" sz="2000" b="1" i="1" dirty="0">
                <a:solidFill>
                  <a:srgbClr val="000000"/>
                </a:solidFill>
                <a:latin typeface="Bookman Old Style" panose="02050604050505020204" pitchFamily="18" charset="0"/>
              </a:rPr>
              <a:t>Руководитель: Логинова Е.Н. учитель начальных классов </a:t>
            </a:r>
          </a:p>
          <a:p>
            <a:pPr algn="ctr"/>
            <a:br>
              <a:rPr lang="ru-RU" altLang="ru-RU" sz="2000" b="1" i="1" dirty="0">
                <a:solidFill>
                  <a:srgbClr val="000000"/>
                </a:solidFill>
                <a:latin typeface="Bookman Old Style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Bookman Old Style" panose="02050604050505020204" pitchFamily="18" charset="0"/>
              </a:rPr>
              <a:t>Г.Балахна,2016 год</a:t>
            </a:r>
          </a:p>
          <a:p>
            <a:pPr algn="ctr"/>
            <a:br>
              <a:rPr lang="ru-RU" altLang="ru-RU" sz="2000" b="1" i="1" dirty="0">
                <a:solidFill>
                  <a:srgbClr val="000000"/>
                </a:solidFill>
                <a:latin typeface="Bookman Old Style" pitchFamily="18" charset="0"/>
              </a:rPr>
            </a:b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619" y="404664"/>
            <a:ext cx="7374135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altLang="ru-RU" sz="2000" b="1" i="1" dirty="0">
                <a:solidFill>
                  <a:srgbClr val="000000"/>
                </a:solidFill>
                <a:latin typeface="Bookman Old Style" pitchFamily="18" charset="0"/>
              </a:rPr>
              <a:t>Научное общество учащихся.</a:t>
            </a:r>
          </a:p>
          <a:p>
            <a:pPr algn="ctr"/>
            <a:r>
              <a:rPr lang="ru-RU" altLang="ru-RU" sz="2000" b="1" i="1" dirty="0">
                <a:solidFill>
                  <a:srgbClr val="000000"/>
                </a:solidFill>
                <a:latin typeface="Bookman Old Style" pitchFamily="18" charset="0"/>
              </a:rPr>
              <a:t>МБОУ «Средняя общеобразовательная школа №14</a:t>
            </a:r>
            <a:br>
              <a:rPr lang="ru-RU" altLang="ru-RU" sz="2000" b="1" i="1" dirty="0">
                <a:solidFill>
                  <a:srgbClr val="000000"/>
                </a:solidFill>
                <a:latin typeface="Bookman Old Style" pitchFamily="18" charset="0"/>
              </a:rPr>
            </a:br>
            <a:r>
              <a:rPr lang="ru-RU" altLang="ru-RU" sz="2000" b="1" i="1" dirty="0">
                <a:solidFill>
                  <a:srgbClr val="000000"/>
                </a:solidFill>
                <a:latin typeface="Bookman Old Style" pitchFamily="18" charset="0"/>
              </a:rPr>
              <a:t>с углублённым изучением отдельных предметов»</a:t>
            </a:r>
            <a:br>
              <a:rPr lang="ru-RU" altLang="ru-RU" sz="2000" b="1" i="1" dirty="0">
                <a:solidFill>
                  <a:srgbClr val="000000"/>
                </a:solidFill>
                <a:latin typeface="Bookman Old Style" pitchFamily="18" charset="0"/>
              </a:rPr>
            </a:br>
            <a:br>
              <a:rPr lang="ru-RU" altLang="ru-RU" sz="2000" b="1" i="1" dirty="0">
                <a:solidFill>
                  <a:srgbClr val="000000"/>
                </a:solidFill>
                <a:latin typeface="Bookman Old Style" pitchFamily="18" charset="0"/>
              </a:rPr>
            </a:br>
            <a:r>
              <a:rPr lang="ru-RU" altLang="ru-RU" sz="2000" b="1" i="1" dirty="0">
                <a:solidFill>
                  <a:srgbClr val="000000"/>
                </a:solidFill>
                <a:latin typeface="Bookman Old Style" pitchFamily="18" charset="0"/>
              </a:rPr>
              <a:t>г. Балахна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8518" y="2276872"/>
            <a:ext cx="828092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«Камера-обскура как прототип современного фотоаппарата»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02892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16632"/>
            <a:ext cx="682150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Как работает фотоаппарат.</a:t>
            </a:r>
            <a:endParaRPr lang="ru-RU" sz="4400" dirty="0"/>
          </a:p>
        </p:txBody>
      </p:sp>
      <p:pic>
        <p:nvPicPr>
          <p:cNvPr id="3" name="Рисунок 2" descr="C:\Users\user\Desktop\декларация\DSC00222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709102"/>
            <a:ext cx="2808312" cy="22239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user\Desktop\декларация\DSC0021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709102"/>
            <a:ext cx="2376264" cy="22239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user\Desktop\декларация\DSC0021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694893"/>
            <a:ext cx="2520280" cy="223816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02677" y="4293096"/>
            <a:ext cx="8352928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Выпуклая линза собирает лучи внутри коробки. Лучи пересекаются и образуют на кальке перевернутое изображение.</a:t>
            </a:r>
            <a:endParaRPr lang="ru-RU" sz="2800" b="1" i="1" dirty="0">
              <a:effectLst/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466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igitalworld.dviger.com/public/user_files/blog/users/22/DW/Lesson2/image0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064896" cy="410445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39552" y="5157192"/>
            <a:ext cx="80648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Изображения освещенных предметов проецируются через объектив и сохраняются на пленке.</a:t>
            </a:r>
            <a:endParaRPr lang="ru-RU" sz="2800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737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7768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Современные цифровые </a:t>
            </a:r>
          </a:p>
          <a:p>
            <a:pPr algn="ctr"/>
            <a:r>
              <a:rPr lang="ru-RU" sz="44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фотокамеры.</a:t>
            </a:r>
            <a:endParaRPr lang="ru-RU" sz="4400" dirty="0"/>
          </a:p>
        </p:txBody>
      </p:sp>
      <p:pic>
        <p:nvPicPr>
          <p:cNvPr id="3" name="Рисунок 2" descr="http://img.electrovenik.ru/full/fotoapparat-sony-cyber-shot-dsc-w530black_17579_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2376264" cy="2074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photographyblog.com/images/uploads_news_gallery_ee1/nikon_s3100_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204864"/>
            <a:ext cx="2232248" cy="1930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im0-tub-ru.yandex.net/i?id=f7114ec055b55ceb26f3ab1acd80ae36&amp;n=33&amp;h=190&amp;w=25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009324"/>
            <a:ext cx="2592288" cy="199573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683568" y="4135585"/>
            <a:ext cx="784887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90500" fontAlgn="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Цифровые фотоаппараты могут быть компактные – полностью автоматические, с расширенными возможностями управления настройками, профессиональные камеры, зеркальные фотоаппараты, без зеркальные камеры со сменной оптикой.</a:t>
            </a:r>
            <a:endParaRPr lang="ru-RU" sz="2400" b="1" i="1" dirty="0">
              <a:effectLst/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458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s628427.vk.me/v628427442/4b18/Vg4sJD0EeM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7719" y="4423078"/>
            <a:ext cx="2160240" cy="216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75675" y="344140"/>
            <a:ext cx="42114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Заключение.</a:t>
            </a:r>
            <a:endParaRPr lang="ru-RU" sz="4400" dirty="0"/>
          </a:p>
        </p:txBody>
      </p:sp>
      <p:pic>
        <p:nvPicPr>
          <p:cNvPr id="4100" name="Picture 4" descr="http://img.clubic.com/05339662-photo-comment-choisir-ouvertur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480666"/>
            <a:ext cx="3829518" cy="210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7182" y="1248744"/>
            <a:ext cx="880681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800" b="1" i="1" dirty="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результате проведенного исследования можно с уверенностью сказать, </a:t>
            </a:r>
            <a:r>
              <a:rPr lang="ru-RU" sz="2800" b="1" i="1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выдвинутые мной гипотезы подтвердились</a:t>
            </a:r>
            <a:r>
              <a:rPr lang="ru-RU" sz="2800" b="1" i="1" dirty="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предшественники современных фотоаппаратов    сильно отличались от современных внешне, а вот принцип действия остался прежним – в основе фотоаппарата </a:t>
            </a:r>
            <a:r>
              <a:rPr lang="ru-RU" sz="2800" b="1" i="1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лежит  строение глаза человека,                                                                только добавились различного рода вспомогательные                                           механизмы.</a:t>
            </a:r>
            <a:r>
              <a:rPr lang="ru-RU" sz="2800" b="1" i="1" dirty="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</a:t>
            </a:r>
            <a:endParaRPr lang="ru-RU" sz="2800" b="1" i="1" dirty="0">
              <a:latin typeface="Arial Narrow" panose="020B0606020202030204" pitchFamily="34" charset="0"/>
            </a:endParaRPr>
          </a:p>
        </p:txBody>
      </p:sp>
      <p:pic>
        <p:nvPicPr>
          <p:cNvPr id="4102" name="Picture 6" descr="http://ru2.anyfad.com/items/t1@0dbfe6ea-3cf9-4c5c-8964-00a75e5ed0d0/dagerotip-1839samyy-staryy-i-dorogoy-fotoappora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276" y="4923337"/>
            <a:ext cx="2124174" cy="1663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494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42088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Спасибо за внимание !</a:t>
            </a:r>
            <a:endParaRPr lang="ru-RU" sz="4800" dirty="0"/>
          </a:p>
        </p:txBody>
      </p:sp>
      <p:pic>
        <p:nvPicPr>
          <p:cNvPr id="3074" name="Picture 2" descr="http://www.funpedia.net/imgs/feb12/picdump-112pics-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01008"/>
            <a:ext cx="3050704" cy="305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cs9811.vk.me/u16661083/129666613/x_deef376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7" y="3722724"/>
            <a:ext cx="2639987" cy="251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sfw.so/uploads/posts/2011-10/1317456261_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60648"/>
            <a:ext cx="2548157" cy="1911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publicdomainpictures.net/pictures/30000/velka/old-camera-1352392598hNf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055" y="272553"/>
            <a:ext cx="2744777" cy="1887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www.partner.olympus.pl/aktualnosci/2009.05.15_Olympus_Gazette_01/olympus%2035_d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4484" y="3722724"/>
            <a:ext cx="2133979" cy="251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www.zurmat.com/wp-content/uploads/2013/04/minox-miniaturized-digital-camera-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5604" y="248290"/>
            <a:ext cx="2848815" cy="189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490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09750" y="116632"/>
            <a:ext cx="592341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Актуальность</a:t>
            </a:r>
            <a:endParaRPr lang="ru-RU" sz="5400" dirty="0"/>
          </a:p>
        </p:txBody>
      </p:sp>
      <p:grpSp>
        <p:nvGrpSpPr>
          <p:cNvPr id="6" name="Группа 18"/>
          <p:cNvGrpSpPr>
            <a:grpSpLocks/>
          </p:cNvGrpSpPr>
          <p:nvPr/>
        </p:nvGrpSpPr>
        <p:grpSpPr bwMode="auto">
          <a:xfrm>
            <a:off x="3032919" y="1354932"/>
            <a:ext cx="1887537" cy="1706562"/>
            <a:chOff x="3193746" y="3480182"/>
            <a:chExt cx="2204406" cy="1907097"/>
          </a:xfrm>
        </p:grpSpPr>
        <p:sp>
          <p:nvSpPr>
            <p:cNvPr id="7" name="Шестиугольник 6"/>
            <p:cNvSpPr/>
            <p:nvPr/>
          </p:nvSpPr>
          <p:spPr>
            <a:xfrm>
              <a:off x="3193746" y="3480182"/>
              <a:ext cx="2204406" cy="1907097"/>
            </a:xfrm>
            <a:prstGeom prst="hexagon">
              <a:avLst>
                <a:gd name="adj" fmla="val 28570"/>
                <a:gd name="vf" fmla="val 115470"/>
              </a:avLst>
            </a:prstGeom>
            <a:blipFill rotWithShape="0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Шестиугольник 4"/>
            <p:cNvSpPr/>
            <p:nvPr/>
          </p:nvSpPr>
          <p:spPr>
            <a:xfrm>
              <a:off x="3558984" y="3795962"/>
              <a:ext cx="1473931" cy="12755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530" tIns="49530" rIns="49530" bIns="49530" spcCol="1270" anchor="ctr"/>
            <a:lstStyle/>
            <a:p>
              <a:pPr algn="ctr" defTabSz="17335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3900" dirty="0"/>
            </a:p>
          </p:txBody>
        </p:sp>
      </p:grpSp>
      <p:grpSp>
        <p:nvGrpSpPr>
          <p:cNvPr id="9" name="Группа 15"/>
          <p:cNvGrpSpPr>
            <a:grpSpLocks/>
          </p:cNvGrpSpPr>
          <p:nvPr/>
        </p:nvGrpSpPr>
        <p:grpSpPr bwMode="auto">
          <a:xfrm>
            <a:off x="737625" y="2278063"/>
            <a:ext cx="1809750" cy="1566862"/>
            <a:chOff x="3543284" y="3821197"/>
            <a:chExt cx="1810241" cy="1566082"/>
          </a:xfrm>
        </p:grpSpPr>
        <p:sp>
          <p:nvSpPr>
            <p:cNvPr id="10" name="Шестиугольник 9"/>
            <p:cNvSpPr/>
            <p:nvPr/>
          </p:nvSpPr>
          <p:spPr>
            <a:xfrm>
              <a:off x="3543284" y="3821197"/>
              <a:ext cx="1810241" cy="1566082"/>
            </a:xfrm>
            <a:prstGeom prst="hexagon">
              <a:avLst>
                <a:gd name="adj" fmla="val 28570"/>
                <a:gd name="vf" fmla="val 115470"/>
              </a:avLst>
            </a:prstGeom>
            <a:blipFill rotWithShape="0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Шестиугольник 4"/>
            <p:cNvSpPr/>
            <p:nvPr/>
          </p:nvSpPr>
          <p:spPr>
            <a:xfrm>
              <a:off x="3843403" y="4081417"/>
              <a:ext cx="1210003" cy="10456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0010" tIns="80010" rIns="80010" bIns="80010" spcCol="1270" anchor="ctr"/>
            <a:lstStyle/>
            <a:p>
              <a:pPr algn="ctr" defTabSz="28003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300" dirty="0"/>
            </a:p>
          </p:txBody>
        </p:sp>
      </p:grpSp>
      <p:grpSp>
        <p:nvGrpSpPr>
          <p:cNvPr id="21" name="Группа 9"/>
          <p:cNvGrpSpPr>
            <a:grpSpLocks/>
          </p:cNvGrpSpPr>
          <p:nvPr/>
        </p:nvGrpSpPr>
        <p:grpSpPr bwMode="auto">
          <a:xfrm>
            <a:off x="6502962" y="4904700"/>
            <a:ext cx="2006600" cy="1770062"/>
            <a:chOff x="3951177" y="-133727"/>
            <a:chExt cx="2398894" cy="2046994"/>
          </a:xfrm>
        </p:grpSpPr>
        <p:sp>
          <p:nvSpPr>
            <p:cNvPr id="22" name="Шестиугольник 21"/>
            <p:cNvSpPr/>
            <p:nvPr/>
          </p:nvSpPr>
          <p:spPr>
            <a:xfrm>
              <a:off x="3951177" y="-133727"/>
              <a:ext cx="2398894" cy="2046994"/>
            </a:xfrm>
            <a:prstGeom prst="hexagon">
              <a:avLst>
                <a:gd name="adj" fmla="val 28570"/>
                <a:gd name="vf" fmla="val 115470"/>
              </a:avLst>
            </a:prstGeom>
            <a:blipFill rotWithShape="0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Шестиугольник 4"/>
            <p:cNvSpPr/>
            <p:nvPr/>
          </p:nvSpPr>
          <p:spPr>
            <a:xfrm>
              <a:off x="4345932" y="204073"/>
              <a:ext cx="1609385" cy="13713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18669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4200" dirty="0"/>
            </a:p>
          </p:txBody>
        </p:sp>
      </p:grpSp>
      <p:grpSp>
        <p:nvGrpSpPr>
          <p:cNvPr id="24" name="Группа 21"/>
          <p:cNvGrpSpPr>
            <a:grpSpLocks/>
          </p:cNvGrpSpPr>
          <p:nvPr/>
        </p:nvGrpSpPr>
        <p:grpSpPr bwMode="auto">
          <a:xfrm>
            <a:off x="7043031" y="1158183"/>
            <a:ext cx="1966913" cy="1592263"/>
            <a:chOff x="5234286" y="2948458"/>
            <a:chExt cx="2818614" cy="2438821"/>
          </a:xfrm>
        </p:grpSpPr>
        <p:sp>
          <p:nvSpPr>
            <p:cNvPr id="25" name="Шестиугольник 24"/>
            <p:cNvSpPr/>
            <p:nvPr/>
          </p:nvSpPr>
          <p:spPr>
            <a:xfrm>
              <a:off x="5234286" y="2948458"/>
              <a:ext cx="2818614" cy="2438821"/>
            </a:xfrm>
            <a:prstGeom prst="hexagon">
              <a:avLst>
                <a:gd name="adj" fmla="val 28570"/>
                <a:gd name="vf" fmla="val 115470"/>
              </a:avLst>
            </a:prstGeom>
            <a:blipFill rotWithShape="0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Шестиугольник 4"/>
            <p:cNvSpPr/>
            <p:nvPr/>
          </p:nvSpPr>
          <p:spPr>
            <a:xfrm>
              <a:off x="5700643" y="3352091"/>
              <a:ext cx="1885900" cy="16315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2230" tIns="62230" rIns="62230" bIns="62230" spcCol="1270" anchor="ctr"/>
            <a:lstStyle/>
            <a:p>
              <a:pPr algn="ctr" defTabSz="21780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4900" dirty="0"/>
            </a:p>
          </p:txBody>
        </p:sp>
      </p:grpSp>
      <p:sp>
        <p:nvSpPr>
          <p:cNvPr id="27" name="Овал 26"/>
          <p:cNvSpPr/>
          <p:nvPr/>
        </p:nvSpPr>
        <p:spPr>
          <a:xfrm>
            <a:off x="4764979" y="1158183"/>
            <a:ext cx="2449411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Arial Narrow" panose="020B0606020202030204" pitchFamily="34" charset="0"/>
              </a:rPr>
              <a:t>история</a:t>
            </a:r>
          </a:p>
        </p:txBody>
      </p:sp>
      <p:sp>
        <p:nvSpPr>
          <p:cNvPr id="28" name="Овал 27"/>
          <p:cNvSpPr/>
          <p:nvPr/>
        </p:nvSpPr>
        <p:spPr>
          <a:xfrm>
            <a:off x="2565326" y="3162768"/>
            <a:ext cx="3658137" cy="114643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Arial Narrow" panose="020B0606020202030204" pitchFamily="34" charset="0"/>
              </a:rPr>
              <a:t>Юриспруденция</a:t>
            </a:r>
          </a:p>
        </p:txBody>
      </p:sp>
      <p:sp>
        <p:nvSpPr>
          <p:cNvPr id="30" name="Овал 29"/>
          <p:cNvSpPr/>
          <p:nvPr/>
        </p:nvSpPr>
        <p:spPr>
          <a:xfrm>
            <a:off x="6754530" y="3061494"/>
            <a:ext cx="2348136" cy="85598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Arial Narrow" panose="020B0606020202030204" pitchFamily="34" charset="0"/>
              </a:rPr>
              <a:t>дизайн</a:t>
            </a:r>
          </a:p>
        </p:txBody>
      </p:sp>
      <p:sp>
        <p:nvSpPr>
          <p:cNvPr id="31" name="Овал 30"/>
          <p:cNvSpPr/>
          <p:nvPr/>
        </p:nvSpPr>
        <p:spPr>
          <a:xfrm>
            <a:off x="625295" y="1293813"/>
            <a:ext cx="2361539" cy="914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Arial Narrow" panose="020B0606020202030204" pitchFamily="34" charset="0"/>
              </a:rPr>
              <a:t>СМИ</a:t>
            </a:r>
          </a:p>
        </p:txBody>
      </p:sp>
      <p:sp>
        <p:nvSpPr>
          <p:cNvPr id="32" name="Овал 31"/>
          <p:cNvSpPr/>
          <p:nvPr/>
        </p:nvSpPr>
        <p:spPr>
          <a:xfrm>
            <a:off x="331013" y="4013082"/>
            <a:ext cx="3306364" cy="107954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Arial Narrow" panose="020B0606020202030204" pitchFamily="34" charset="0"/>
              </a:rPr>
              <a:t>искусство</a:t>
            </a:r>
          </a:p>
        </p:txBody>
      </p:sp>
      <p:sp>
        <p:nvSpPr>
          <p:cNvPr id="33" name="Овал 32"/>
          <p:cNvSpPr/>
          <p:nvPr/>
        </p:nvSpPr>
        <p:spPr>
          <a:xfrm>
            <a:off x="2699792" y="5301208"/>
            <a:ext cx="3869297" cy="132034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Жизнь простого человека</a:t>
            </a:r>
          </a:p>
        </p:txBody>
      </p:sp>
      <p:grpSp>
        <p:nvGrpSpPr>
          <p:cNvPr id="15" name="Группа 24"/>
          <p:cNvGrpSpPr>
            <a:grpSpLocks/>
          </p:cNvGrpSpPr>
          <p:nvPr/>
        </p:nvGrpSpPr>
        <p:grpSpPr bwMode="auto">
          <a:xfrm>
            <a:off x="4796625" y="3959344"/>
            <a:ext cx="1905000" cy="1570037"/>
            <a:chOff x="5258994" y="-68276"/>
            <a:chExt cx="3631099" cy="3141322"/>
          </a:xfrm>
        </p:grpSpPr>
        <p:sp>
          <p:nvSpPr>
            <p:cNvPr id="16" name="Шестиугольник 15"/>
            <p:cNvSpPr/>
            <p:nvPr/>
          </p:nvSpPr>
          <p:spPr>
            <a:xfrm>
              <a:off x="5258994" y="-68276"/>
              <a:ext cx="3631099" cy="3141322"/>
            </a:xfrm>
            <a:prstGeom prst="hexagon">
              <a:avLst>
                <a:gd name="adj" fmla="val 28570"/>
                <a:gd name="vf" fmla="val 115470"/>
              </a:avLst>
            </a:prstGeom>
            <a:blipFill rotWithShape="0">
              <a:blip r:embed="rId6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Шестиугольник 4"/>
            <p:cNvSpPr/>
            <p:nvPr/>
          </p:nvSpPr>
          <p:spPr>
            <a:xfrm>
              <a:off x="5861150" y="452631"/>
              <a:ext cx="2426784" cy="20995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1280" tIns="81280" rIns="81280" bIns="81280" spcCol="1270" anchor="ctr"/>
            <a:lstStyle/>
            <a:p>
              <a:pPr algn="ctr" defTabSz="28448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400" dirty="0"/>
            </a:p>
          </p:txBody>
        </p:sp>
      </p:grpSp>
      <p:grpSp>
        <p:nvGrpSpPr>
          <p:cNvPr id="18" name="Группа 12"/>
          <p:cNvGrpSpPr>
            <a:grpSpLocks/>
          </p:cNvGrpSpPr>
          <p:nvPr/>
        </p:nvGrpSpPr>
        <p:grpSpPr bwMode="auto">
          <a:xfrm>
            <a:off x="5449088" y="2077073"/>
            <a:ext cx="1809750" cy="1566863"/>
            <a:chOff x="5907511" y="963245"/>
            <a:chExt cx="1810253" cy="1566082"/>
          </a:xfrm>
        </p:grpSpPr>
        <p:sp>
          <p:nvSpPr>
            <p:cNvPr id="19" name="Шестиугольник 18"/>
            <p:cNvSpPr/>
            <p:nvPr/>
          </p:nvSpPr>
          <p:spPr>
            <a:xfrm>
              <a:off x="5907511" y="963245"/>
              <a:ext cx="1810253" cy="1566082"/>
            </a:xfrm>
            <a:prstGeom prst="hexagon">
              <a:avLst>
                <a:gd name="adj" fmla="val 28570"/>
                <a:gd name="vf" fmla="val 115470"/>
              </a:avLst>
            </a:prstGeom>
            <a:blipFill rotWithShape="0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Шестиугольник 4"/>
            <p:cNvSpPr/>
            <p:nvPr/>
          </p:nvSpPr>
          <p:spPr>
            <a:xfrm>
              <a:off x="6207631" y="1223465"/>
              <a:ext cx="1210011" cy="10456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0640" tIns="40640" rIns="40640" bIns="40640" spcCol="1270" anchor="ctr"/>
            <a:lstStyle/>
            <a:p>
              <a:pPr algn="ctr"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3200" dirty="0"/>
            </a:p>
          </p:txBody>
        </p:sp>
      </p:grpSp>
      <p:grpSp>
        <p:nvGrpSpPr>
          <p:cNvPr id="12" name="Группа 27"/>
          <p:cNvGrpSpPr>
            <a:grpSpLocks/>
          </p:cNvGrpSpPr>
          <p:nvPr/>
        </p:nvGrpSpPr>
        <p:grpSpPr bwMode="auto">
          <a:xfrm>
            <a:off x="737625" y="4969974"/>
            <a:ext cx="2003425" cy="1728788"/>
            <a:chOff x="3348363" y="1224124"/>
            <a:chExt cx="3600417" cy="2939030"/>
          </a:xfrm>
        </p:grpSpPr>
        <p:sp>
          <p:nvSpPr>
            <p:cNvPr id="13" name="Шестиугольник 12"/>
            <p:cNvSpPr/>
            <p:nvPr/>
          </p:nvSpPr>
          <p:spPr>
            <a:xfrm>
              <a:off x="3348363" y="1224124"/>
              <a:ext cx="3600417" cy="2939030"/>
            </a:xfrm>
            <a:prstGeom prst="hexagon">
              <a:avLst>
                <a:gd name="adj" fmla="val 28570"/>
                <a:gd name="vf" fmla="val 115470"/>
              </a:avLst>
            </a:prstGeom>
            <a:blipFill rotWithShape="0">
              <a:blip r:embed="rId8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Шестиугольник 4"/>
            <p:cNvSpPr/>
            <p:nvPr/>
          </p:nvSpPr>
          <p:spPr>
            <a:xfrm>
              <a:off x="3927512" y="1696421"/>
              <a:ext cx="2442121" cy="19944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1280" tIns="81280" rIns="81280" bIns="81280" spcCol="1270" anchor="ctr"/>
            <a:lstStyle/>
            <a:p>
              <a:pPr algn="ctr" defTabSz="28448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400" dirty="0"/>
            </a:p>
          </p:txBody>
        </p:sp>
      </p:grpSp>
    </p:spTree>
    <p:extLst>
      <p:ext uri="{BB962C8B-B14F-4D97-AF65-F5344CB8AC3E}">
        <p14:creationId xmlns:p14="http://schemas.microsoft.com/office/powerpoint/2010/main" val="642271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5901" y="2881572"/>
            <a:ext cx="5970494" cy="83546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8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Гипотеза:</a:t>
            </a:r>
            <a:r>
              <a:rPr lang="ru-RU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6" name="Шестиугольник 4"/>
          <p:cNvSpPr/>
          <p:nvPr/>
        </p:nvSpPr>
        <p:spPr bwMode="auto">
          <a:xfrm>
            <a:off x="6869112" y="1454150"/>
            <a:ext cx="1316037" cy="10652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2230" tIns="62230" rIns="62230" bIns="62230" spcCol="1270" anchor="ctr"/>
          <a:lstStyle/>
          <a:p>
            <a:pPr algn="ctr" defTabSz="2178050">
              <a:lnSpc>
                <a:spcPct val="90000"/>
              </a:lnSpc>
              <a:spcAft>
                <a:spcPct val="35000"/>
              </a:spcAft>
              <a:defRPr/>
            </a:pPr>
            <a:endParaRPr lang="ru-RU" sz="49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8295" y="223168"/>
            <a:ext cx="856895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Цель исследования: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200" b="1" i="1" dirty="0">
                <a:latin typeface="Arial Narrow" panose="020B0606020202030204" pitchFamily="34" charset="0"/>
              </a:rPr>
              <a:t>Понять простые секреты такого сложного устройства как фотоаппарат и как с его помощью получается изображение.</a:t>
            </a:r>
            <a:endParaRPr lang="ru-RU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3717032"/>
            <a:ext cx="87461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Arial Narrow" panose="020B0606020202030204" pitchFamily="34" charset="0"/>
              </a:rPr>
              <a:t>Предположим, что камера-обскура — это прототип современного фотоаппарата.</a:t>
            </a:r>
            <a:br>
              <a:rPr lang="ru-RU" sz="3200" b="1" i="1" dirty="0">
                <a:latin typeface="Arial Narrow" panose="020B0606020202030204" pitchFamily="34" charset="0"/>
              </a:rPr>
            </a:br>
            <a:r>
              <a:rPr lang="ru-RU" sz="3200" b="1" i="1" dirty="0">
                <a:latin typeface="Arial Narrow" panose="020B0606020202030204" pitchFamily="34" charset="0"/>
              </a:rPr>
              <a:t>Фотоаппарат – это сложный оптико-механический прибор в основе которого лежит строение глаза человека. </a:t>
            </a:r>
            <a:endParaRPr lang="ru-RU" sz="32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201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60648"/>
            <a:ext cx="8496944" cy="1221883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6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История создания фотоаппарата и фотографии. </a:t>
            </a:r>
          </a:p>
        </p:txBody>
      </p:sp>
      <p:pic>
        <p:nvPicPr>
          <p:cNvPr id="4" name="Рисунок 3" descr="Камера обскур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7536" y="1988840"/>
            <a:ext cx="3924944" cy="36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95536" y="1961274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>
                <a:latin typeface="Arial Narrow" panose="020B060602020203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В1573 году стали применять зеркало, а через 30 лет линзы и тем самым увеличив получаемое изображение. </a:t>
            </a:r>
            <a:endParaRPr lang="ru-RU" sz="40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488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исефор, Ньепс, фотограф, первая фотография, фотоаппараты, старое, портрет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1798313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, Джозеф, Нисефор, Ньепс, камера, обскура, первая фотография, камера, фотоаппараты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3147" y="399020"/>
            <a:ext cx="3410981" cy="255523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50646" y="2964513"/>
            <a:ext cx="2089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Жозеф Ньепс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5161" y="4149080"/>
            <a:ext cx="84258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В 1812 году Жозеф Нисефор Ньепс изобрел </a:t>
            </a:r>
          </a:p>
          <a:p>
            <a:r>
              <a:rPr lang="ru-RU" sz="2400" b="1" i="1" dirty="0"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камеру-обскуру с линзой и раздвижной трубкой. Это изобретение и стало первым похожим на современный фотоаппарат прибором, который стал называться «Гелиограф».</a:t>
            </a:r>
            <a:endParaRPr lang="ru-RU" sz="2400" b="1" i="1" dirty="0"/>
          </a:p>
        </p:txBody>
      </p:sp>
      <p:pic>
        <p:nvPicPr>
          <p:cNvPr id="6" name="Рисунок 5" descr="http://files8.adme.ru/files/news/part_56/566755/1622205-R3L8T8D-650-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3740" y="399020"/>
            <a:ext cx="2890226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6330842" y="2922093"/>
            <a:ext cx="22140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>
              <a:spcAft>
                <a:spcPts val="0"/>
              </a:spcAft>
            </a:pPr>
            <a:r>
              <a:rPr lang="ru-RU" sz="2400" b="1" i="1" dirty="0">
                <a:latin typeface="Cambria" panose="02040503050406030204" pitchFamily="18" charset="0"/>
                <a:ea typeface="Times New Roman" panose="02020603050405020304" pitchFamily="18" charset="0"/>
                <a:cs typeface="Helvetica" panose="020B0604020202020204" pitchFamily="34" charset="0"/>
              </a:rPr>
              <a:t>«Вид из окна»</a:t>
            </a:r>
          </a:p>
          <a:p>
            <a:pPr algn="ctr" fontAlgn="t">
              <a:spcAft>
                <a:spcPts val="0"/>
              </a:spcAft>
            </a:pPr>
            <a:r>
              <a:rPr lang="ru-RU" sz="2400" b="1" i="1" dirty="0">
                <a:latin typeface="Cambria" panose="02040503050406030204" pitchFamily="18" charset="0"/>
                <a:ea typeface="Times New Roman" panose="02020603050405020304" pitchFamily="18" charset="0"/>
                <a:cs typeface="Helvetica" panose="020B0604020202020204" pitchFamily="34" charset="0"/>
              </a:rPr>
              <a:t>1826 г.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19861" y="2951364"/>
            <a:ext cx="2547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камера-обскура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988531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уи, Жак, Манде, Дагер, первая фотография, изобретатель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1733550" cy="209105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2567727"/>
            <a:ext cx="2585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Helvetica" panose="020B0604020202020204" pitchFamily="34" charset="0"/>
              </a:rPr>
              <a:t>Луи Жак</a:t>
            </a:r>
            <a:r>
              <a:rPr lang="ru-RU" b="1" i="1" dirty="0"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Манде </a:t>
            </a:r>
            <a:r>
              <a:rPr lang="ru-RU" b="1" i="1" dirty="0" err="1"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Дагер</a:t>
            </a:r>
            <a:endParaRPr lang="ru-RU" dirty="0"/>
          </a:p>
        </p:txBody>
      </p:sp>
      <p:pic>
        <p:nvPicPr>
          <p:cNvPr id="4" name="Рисунок 3" descr="Луи, Жак, Манде, Дагер, первая фотография, фотоаппарат, снимки, Париж, бульвар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4535" y="460975"/>
            <a:ext cx="2827784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436096" y="2463279"/>
            <a:ext cx="3528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>
              <a:spcAft>
                <a:spcPts val="0"/>
              </a:spcAft>
            </a:pPr>
            <a:r>
              <a:rPr lang="ru-RU" b="1" i="1" dirty="0"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Парижский бульвар, 1839 год. Дагерротип.</a:t>
            </a:r>
            <a:r>
              <a:rPr lang="ru-RU" i="1" dirty="0"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8679" y="598869"/>
            <a:ext cx="32758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>
              <a:spcAft>
                <a:spcPts val="0"/>
              </a:spcAft>
            </a:pPr>
            <a:r>
              <a:rPr lang="ru-RU" sz="2000" b="1" i="1" dirty="0"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Первый в мире фотоаппарат был сделан в 1839 году Луи Жак Манде Дагером.</a:t>
            </a:r>
            <a:endParaRPr lang="ru-RU" sz="20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 descr="Генри, Фокс, Тальбот, первая фотография, фотоаппараты, фотограф, старое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469876"/>
            <a:ext cx="1879750" cy="24073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Генри, Фокс, Тальбот, первая фотография, фотоаппараты, фотограф, старое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418871"/>
            <a:ext cx="2380159" cy="24584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5436096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Одно из первых изображений, полученных Тальботом.</a:t>
            </a:r>
            <a:endParaRPr lang="ru-RU" dirty="0"/>
          </a:p>
        </p:txBody>
      </p:sp>
      <p:pic>
        <p:nvPicPr>
          <p:cNvPr id="10" name="Рисунок 9" descr="Генри, Фокс, Тальбот, первая фотография, фотоаппараты, фотограф, старое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7394" y="3418870"/>
            <a:ext cx="2828702" cy="116225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2275286" y="5008731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t">
              <a:spcAft>
                <a:spcPts val="0"/>
              </a:spcAft>
            </a:pPr>
            <a:r>
              <a:rPr lang="ru-RU" b="1" i="1" dirty="0"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Фотокамеры, применявшиеся         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i="1" dirty="0"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Тальботом в 1830-е годы.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9204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iles5.adme.ru/files/news/part_56/566755/1624155-R3L8T8D-650-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3528392" cy="29523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176464" y="46097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>
              <a:spcAft>
                <a:spcPts val="0"/>
              </a:spcAft>
            </a:pPr>
            <a:r>
              <a:rPr lang="ru-RU" sz="2400" b="1" i="1" dirty="0">
                <a:latin typeface="Arial Narrow" panose="020B0606020202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Самое первое цветное фото было сделано в 1861 году английским физиком Джеймсом Клерком Максвеллом. </a:t>
            </a:r>
            <a:endParaRPr lang="ru-RU" sz="2400" b="1" i="1" dirty="0">
              <a:effectLst/>
              <a:latin typeface="Arial Narrow" panose="020B0606020202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76464" y="220486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>
              <a:spcAft>
                <a:spcPts val="0"/>
              </a:spcAft>
            </a:pPr>
            <a:r>
              <a:rPr lang="ru-RU" sz="2400" b="1" i="1" dirty="0">
                <a:latin typeface="Arial Narrow" panose="020B0606020202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Фотография называется «Ленточка из шотландки».</a:t>
            </a:r>
            <a:r>
              <a:rPr lang="ru-RU" dirty="0">
                <a:latin typeface="Cambria" panose="02040503050406030204" pitchFamily="18" charset="0"/>
                <a:ea typeface="Times New Roman" panose="02020603050405020304" pitchFamily="18" charset="0"/>
                <a:cs typeface="Helvetica" panose="020B0604020202020204" pitchFamily="34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717032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90500" algn="just" fontAlgn="t">
              <a:spcAft>
                <a:spcPts val="0"/>
              </a:spcAft>
            </a:pPr>
            <a:r>
              <a:rPr lang="ru-RU" sz="2400" b="1" i="1" dirty="0">
                <a:latin typeface="Arial Narrow" panose="020B060602020203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В 1889 году Джорджом Истманом была запатентована рулонная фотопленка и камера, которая могла быстро фотографировать. Он назвал свое изобретение «Кодак». В будущем, название "Kodak" стало брэндом крупной компании.</a:t>
            </a:r>
            <a:endParaRPr lang="ru-RU" sz="2400" b="1" i="1" dirty="0">
              <a:effectLst/>
              <a:latin typeface="Arial Narrow" panose="020B0606020202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871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089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Как работает наш глаз.</a:t>
            </a:r>
            <a:endParaRPr lang="ru-RU" sz="4400" dirty="0"/>
          </a:p>
        </p:txBody>
      </p:sp>
      <p:pic>
        <p:nvPicPr>
          <p:cNvPr id="4" name="Рисунок 3" descr="Работа глаз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5756" y="1268760"/>
            <a:ext cx="4392488" cy="247580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13048" y="4221088"/>
            <a:ext cx="8717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Можно провести параллель между тем, как устроен глаз человека и фотоаппаратом. Роговица – это окошко объектива, радужная оболочка и зрачок – диафрагма, хрусталик – регулируемая линза, а </a:t>
            </a:r>
            <a:r>
              <a:rPr lang="ru-RU" sz="2400" b="1" i="1" dirty="0">
                <a:latin typeface="Arial Narrow" panose="020B060602020203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светочувствительный слой сетчатки – фотопленка</a:t>
            </a:r>
            <a:r>
              <a:rPr lang="ru-RU" sz="2400" b="1" i="1" dirty="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(в аналоговых фотоаппаратах) или светочувствительная матрица (в цифровых фотоаппаратах). </a:t>
            </a:r>
            <a:endParaRPr lang="ru-RU" sz="2400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900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2860" y="198308"/>
            <a:ext cx="41764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anose="02050604050505020204" pitchFamily="18" charset="0"/>
              </a:rPr>
              <a:t>Стереоскоп.</a:t>
            </a:r>
            <a:endParaRPr lang="ru-RU" sz="4400" dirty="0"/>
          </a:p>
        </p:txBody>
      </p:sp>
      <p:pic>
        <p:nvPicPr>
          <p:cNvPr id="3" name="Рисунок 2" descr="C:\Users\Юлия\Desktop\фото\DSC0037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74" y="4221088"/>
            <a:ext cx="2883024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Юлия\Desktop\фото\DSC0038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235378"/>
            <a:ext cx="2638425" cy="133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Юлия\Desktop\фото\DSC0038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5086" y="3235378"/>
            <a:ext cx="2612390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Юлия\Desktop\фото\DSC00378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2986" y="4678533"/>
            <a:ext cx="2716212" cy="2070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Юлия\Desktop\фото\DSC00374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5086" y="4656677"/>
            <a:ext cx="2612390" cy="20859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414074" y="1160962"/>
            <a:ext cx="852340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Если поднять одну руку и выпрямить указательный палец, закрыть левый глаз и посмотреть на свой палец только правым глазом, продолжать смотреть на палец поочередно то правым, то левым глазом, можно заметить что углы обзора немного отличаются. Этот эффект называется параллакс.</a:t>
            </a:r>
            <a:endParaRPr lang="ru-RU" sz="2400" b="1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72476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241</TotalTime>
  <Words>499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 Narrow</vt:lpstr>
      <vt:lpstr>Bookman Old Style</vt:lpstr>
      <vt:lpstr>Cambria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Стрижова</dc:creator>
  <cp:lastModifiedBy>Elena Loginova</cp:lastModifiedBy>
  <cp:revision>44</cp:revision>
  <dcterms:created xsi:type="dcterms:W3CDTF">2016-02-02T18:00:53Z</dcterms:created>
  <dcterms:modified xsi:type="dcterms:W3CDTF">2021-11-01T17:29:52Z</dcterms:modified>
</cp:coreProperties>
</file>