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sldIdLst>
    <p:sldId id="256" r:id="rId2"/>
    <p:sldId id="257" r:id="rId3"/>
    <p:sldId id="258" r:id="rId4"/>
    <p:sldId id="263" r:id="rId5"/>
    <p:sldId id="259" r:id="rId6"/>
    <p:sldId id="262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AB158E"/>
    <a:srgbClr val="B01092"/>
    <a:srgbClr val="6565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74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5/18/2020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629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5/18/2020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5923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5/18/2020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1754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5/18/2020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71373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5/18/2020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699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7313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579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CEF3B-A037-46D0-B02C-1428F07E9383}" type="datetimeFigureOut">
              <a:rPr lang="en-US" smtClean="0"/>
              <a:t>5/18/2020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40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832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728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5/18/2020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951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5/18/2020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156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5/18/2020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400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5/18/2020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969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812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5/18/2020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890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61180" y="969135"/>
            <a:ext cx="8915399" cy="2262781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4000" b="1" dirty="0" smtClean="0"/>
              <a:t>Студия бального танца</a:t>
            </a:r>
            <a:br>
              <a:rPr lang="ru-RU" sz="4000" b="1" dirty="0" smtClean="0"/>
            </a:br>
            <a:r>
              <a:rPr lang="ru-RU" sz="4000" b="1" dirty="0" smtClean="0"/>
              <a:t>«</a:t>
            </a:r>
            <a:r>
              <a:rPr lang="ru-RU" sz="4000" b="1" dirty="0" smtClean="0"/>
              <a:t>АРИКА»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394" y="3966010"/>
            <a:ext cx="8915399" cy="1126283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2800" dirty="0" smtClean="0"/>
              <a:t>1 ГОД ОБУЧЕНИЯ</a:t>
            </a:r>
            <a:endParaRPr lang="ru-RU" sz="2800" cap="none" dirty="0"/>
          </a:p>
        </p:txBody>
      </p:sp>
    </p:spTree>
    <p:extLst>
      <p:ext uri="{BB962C8B-B14F-4D97-AF65-F5344CB8AC3E}">
        <p14:creationId xmlns:p14="http://schemas.microsoft.com/office/powerpoint/2010/main" val="2249871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«Модный рок»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79" y="1845734"/>
            <a:ext cx="5084579" cy="402336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sz="2400" dirty="0" smtClean="0">
                <a:solidFill>
                  <a:srgbClr val="FFC000"/>
                </a:solidFill>
              </a:rPr>
              <a:t>Модный рок </a:t>
            </a:r>
            <a:r>
              <a:rPr lang="ru-RU" dirty="0" smtClean="0"/>
              <a:t>– парный танец, каждая фигура считается на 8 счетов. Партнер начинает с левой ноги партнерша с правой ноги.</a:t>
            </a:r>
          </a:p>
          <a:p>
            <a:r>
              <a:rPr lang="ru-RU" sz="2400" u="sng" dirty="0" smtClean="0">
                <a:solidFill>
                  <a:srgbClr val="FFC000"/>
                </a:solidFill>
              </a:rPr>
              <a:t>Название фигур танца «Модный рок»</a:t>
            </a:r>
          </a:p>
          <a:p>
            <a:r>
              <a:rPr lang="ru-RU" dirty="0" smtClean="0"/>
              <a:t>-Приставные шаги</a:t>
            </a:r>
          </a:p>
          <a:p>
            <a:r>
              <a:rPr lang="ru-RU" dirty="0" smtClean="0"/>
              <a:t>-Поворот на трех шагах</a:t>
            </a:r>
          </a:p>
          <a:p>
            <a:r>
              <a:rPr lang="ru-RU" dirty="0" smtClean="0"/>
              <a:t>-Броски</a:t>
            </a:r>
          </a:p>
          <a:p>
            <a:r>
              <a:rPr lang="ru-RU" dirty="0" smtClean="0"/>
              <a:t>-Шаги вперед/назад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7317" y="1017430"/>
            <a:ext cx="4404576" cy="4301544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</p:pic>
    </p:spTree>
    <p:extLst>
      <p:ext uri="{BB962C8B-B14F-4D97-AF65-F5344CB8AC3E}">
        <p14:creationId xmlns:p14="http://schemas.microsoft.com/office/powerpoint/2010/main" val="3172655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5950" y="379412"/>
            <a:ext cx="8911687" cy="1280890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«Медленный вальс</a:t>
            </a:r>
            <a:r>
              <a:rPr lang="ru-RU" dirty="0">
                <a:solidFill>
                  <a:srgbClr val="00B0F0"/>
                </a:solidFill>
              </a:rPr>
              <a:t>» </a:t>
            </a:r>
            <a:r>
              <a:rPr lang="ru-RU" dirty="0" smtClean="0">
                <a:solidFill>
                  <a:srgbClr val="00B0F0"/>
                </a:solidFill>
              </a:rPr>
              <a:t>(</a:t>
            </a:r>
            <a:r>
              <a:rPr lang="ru-RU" dirty="0" err="1">
                <a:solidFill>
                  <a:srgbClr val="00B0F0"/>
                </a:solidFill>
              </a:rPr>
              <a:t>Slow</a:t>
            </a:r>
            <a:r>
              <a:rPr lang="ru-RU" dirty="0">
                <a:solidFill>
                  <a:srgbClr val="00B0F0"/>
                </a:solidFill>
              </a:rPr>
              <a:t> </a:t>
            </a:r>
            <a:r>
              <a:rPr lang="ru-RU" dirty="0" err="1">
                <a:solidFill>
                  <a:srgbClr val="00B0F0"/>
                </a:solidFill>
              </a:rPr>
              <a:t>waltz</a:t>
            </a:r>
            <a:r>
              <a:rPr lang="ru-RU" dirty="0">
                <a:solidFill>
                  <a:srgbClr val="00B0F0"/>
                </a:solidFill>
              </a:rPr>
              <a:t>)</a:t>
            </a:r>
            <a:br>
              <a:rPr lang="ru-RU" dirty="0">
                <a:solidFill>
                  <a:srgbClr val="00B0F0"/>
                </a:solidFill>
              </a:rPr>
            </a:br>
            <a:r>
              <a:rPr lang="ru-RU" sz="2400" dirty="0">
                <a:solidFill>
                  <a:srgbClr val="00B0F0"/>
                </a:solidFill>
              </a:rPr>
              <a:t>год появления: 1923-1924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5998979" cy="402336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sz="2400" dirty="0" smtClean="0">
                <a:solidFill>
                  <a:srgbClr val="00B0F0"/>
                </a:solidFill>
              </a:rPr>
              <a:t>Медленный вальс </a:t>
            </a:r>
            <a:r>
              <a:rPr lang="ru-RU" dirty="0" smtClean="0"/>
              <a:t>– парный танец, каждая фигура считается на 3 счета. Партнер начинает движение вперед , а партнерша соответственно назад.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B0F0"/>
                </a:solidFill>
              </a:rPr>
              <a:t> </a:t>
            </a:r>
            <a:r>
              <a:rPr lang="ru-RU" sz="2400" dirty="0" smtClean="0">
                <a:solidFill>
                  <a:srgbClr val="00B0F0"/>
                </a:solidFill>
              </a:rPr>
              <a:t>Фигуры танца «Медленный вальс»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Малый </a:t>
            </a:r>
            <a:r>
              <a:rPr lang="ru-RU" dirty="0" smtClean="0">
                <a:solidFill>
                  <a:schemeClr val="tx1"/>
                </a:solidFill>
              </a:rPr>
              <a:t>квадрат (правый и левый)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Большой </a:t>
            </a:r>
            <a:r>
              <a:rPr lang="ru-RU" dirty="0" smtClean="0">
                <a:solidFill>
                  <a:schemeClr val="tx1"/>
                </a:solidFill>
              </a:rPr>
              <a:t>квадрат (правый и левый</a:t>
            </a:r>
            <a:r>
              <a:rPr lang="ru-RU" dirty="0" smtClean="0">
                <a:solidFill>
                  <a:schemeClr val="tx1"/>
                </a:solidFill>
              </a:rPr>
              <a:t>)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«Восьмерка»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631" y="1133342"/>
            <a:ext cx="3571808" cy="4700788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2979249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4559" y="350997"/>
            <a:ext cx="7802022" cy="1450757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Медленный вальс (</a:t>
            </a:r>
            <a:r>
              <a:rPr lang="en-US" dirty="0" smtClean="0">
                <a:solidFill>
                  <a:srgbClr val="00B0F0"/>
                </a:solidFill>
              </a:rPr>
              <a:t>Slow waltz</a:t>
            </a:r>
            <a:r>
              <a:rPr lang="ru-RU" dirty="0" smtClean="0">
                <a:solidFill>
                  <a:srgbClr val="00B0F0"/>
                </a:solidFill>
              </a:rPr>
              <a:t>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2800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6900500" cy="402336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Появился этот нежный танец в средневековье. </a:t>
            </a:r>
            <a:r>
              <a:rPr lang="ru-RU" dirty="0" smtClean="0"/>
              <a:t>Корни </a:t>
            </a:r>
            <a:r>
              <a:rPr lang="ru-RU" dirty="0"/>
              <a:t>его находятся в популярном для своего времени танце </a:t>
            </a:r>
            <a:r>
              <a:rPr lang="ru-RU" dirty="0">
                <a:solidFill>
                  <a:srgbClr val="00B0F0"/>
                </a:solidFill>
              </a:rPr>
              <a:t>“</a:t>
            </a:r>
            <a:r>
              <a:rPr lang="ru-RU" dirty="0" err="1">
                <a:solidFill>
                  <a:srgbClr val="00B0F0"/>
                </a:solidFill>
              </a:rPr>
              <a:t>матеник</a:t>
            </a:r>
            <a:r>
              <a:rPr lang="ru-RU" dirty="0">
                <a:solidFill>
                  <a:srgbClr val="00B0F0"/>
                </a:solidFill>
              </a:rPr>
              <a:t>” </a:t>
            </a:r>
            <a:r>
              <a:rPr lang="ru-RU" dirty="0"/>
              <a:t>и его разновидности </a:t>
            </a:r>
            <a:r>
              <a:rPr lang="ru-RU" dirty="0">
                <a:solidFill>
                  <a:srgbClr val="00B0F0"/>
                </a:solidFill>
              </a:rPr>
              <a:t>“</a:t>
            </a:r>
            <a:r>
              <a:rPr lang="ru-RU" dirty="0" err="1">
                <a:solidFill>
                  <a:srgbClr val="00B0F0"/>
                </a:solidFill>
              </a:rPr>
              <a:t>фурианте</a:t>
            </a:r>
            <a:r>
              <a:rPr lang="ru-RU" dirty="0">
                <a:solidFill>
                  <a:srgbClr val="00B0F0"/>
                </a:solidFill>
              </a:rPr>
              <a:t>”, </a:t>
            </a:r>
            <a:r>
              <a:rPr lang="ru-RU" dirty="0"/>
              <a:t>исполняемых на праздниках в чешской деревне, во французском танце </a:t>
            </a:r>
            <a:r>
              <a:rPr lang="ru-RU" dirty="0">
                <a:solidFill>
                  <a:schemeClr val="accent1"/>
                </a:solidFill>
              </a:rPr>
              <a:t>“вольт” </a:t>
            </a:r>
            <a:r>
              <a:rPr lang="ru-RU" dirty="0"/>
              <a:t>и, наконец, в австрийском </a:t>
            </a:r>
            <a:r>
              <a:rPr lang="ru-RU" dirty="0">
                <a:solidFill>
                  <a:srgbClr val="00B0F0"/>
                </a:solidFill>
              </a:rPr>
              <a:t>“</a:t>
            </a:r>
            <a:r>
              <a:rPr lang="ru-RU" dirty="0" err="1">
                <a:solidFill>
                  <a:srgbClr val="00B0F0"/>
                </a:solidFill>
              </a:rPr>
              <a:t>линдлере</a:t>
            </a:r>
            <a:r>
              <a:rPr lang="ru-RU" dirty="0" smtClean="0">
                <a:solidFill>
                  <a:srgbClr val="00B0F0"/>
                </a:solidFill>
              </a:rPr>
              <a:t>”, </a:t>
            </a:r>
            <a:r>
              <a:rPr lang="ru-RU" dirty="0"/>
              <a:t>самом близком к вальсу из его предшественников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 smtClean="0"/>
              <a:t>В </a:t>
            </a:r>
            <a:r>
              <a:rPr lang="ru-RU" dirty="0"/>
              <a:t>разных странах этот “король” танцев приобретал те или иные национальные черты. </a:t>
            </a:r>
            <a:r>
              <a:rPr lang="ru-RU" dirty="0">
                <a:solidFill>
                  <a:schemeClr val="tx1"/>
                </a:solidFill>
              </a:rPr>
              <a:t>Так появился </a:t>
            </a:r>
            <a:r>
              <a:rPr lang="ru-RU" dirty="0">
                <a:solidFill>
                  <a:srgbClr val="00B0F0"/>
                </a:solidFill>
              </a:rPr>
              <a:t>А</a:t>
            </a:r>
            <a:r>
              <a:rPr lang="ru-RU" dirty="0" smtClean="0">
                <a:solidFill>
                  <a:srgbClr val="00B0F0"/>
                </a:solidFill>
              </a:rPr>
              <a:t>нглийский </a:t>
            </a:r>
            <a:r>
              <a:rPr lang="ru-RU" dirty="0">
                <a:solidFill>
                  <a:srgbClr val="00B0F0"/>
                </a:solidFill>
              </a:rPr>
              <a:t>вальс, </a:t>
            </a:r>
            <a:r>
              <a:rPr lang="ru-RU" dirty="0" smtClean="0">
                <a:solidFill>
                  <a:srgbClr val="00B0F0"/>
                </a:solidFill>
              </a:rPr>
              <a:t>Венгерский </a:t>
            </a:r>
            <a:r>
              <a:rPr lang="ru-RU" dirty="0">
                <a:solidFill>
                  <a:srgbClr val="00B0F0"/>
                </a:solidFill>
              </a:rPr>
              <a:t>вальс, </a:t>
            </a:r>
            <a:r>
              <a:rPr lang="ru-RU" dirty="0" smtClean="0">
                <a:solidFill>
                  <a:srgbClr val="00B0F0"/>
                </a:solidFill>
              </a:rPr>
              <a:t>Вальс-мазурка</a:t>
            </a:r>
            <a:r>
              <a:rPr lang="ru-RU" dirty="0">
                <a:solidFill>
                  <a:srgbClr val="00B0F0"/>
                </a:solidFill>
              </a:rPr>
              <a:t>, </a:t>
            </a:r>
            <a:r>
              <a:rPr lang="ru-RU" dirty="0" smtClean="0">
                <a:solidFill>
                  <a:srgbClr val="00B0F0"/>
                </a:solidFill>
              </a:rPr>
              <a:t>Фигурный </a:t>
            </a:r>
            <a:r>
              <a:rPr lang="ru-RU" dirty="0">
                <a:solidFill>
                  <a:srgbClr val="00B0F0"/>
                </a:solidFill>
              </a:rPr>
              <a:t>вальс </a:t>
            </a:r>
            <a:r>
              <a:rPr lang="ru-RU" dirty="0">
                <a:solidFill>
                  <a:schemeClr val="accent1"/>
                </a:solidFill>
              </a:rPr>
              <a:t>и др. </a:t>
            </a:r>
            <a:r>
              <a:rPr lang="ru-RU" dirty="0" smtClean="0"/>
              <a:t>В </a:t>
            </a:r>
            <a:r>
              <a:rPr lang="ru-RU" dirty="0"/>
              <a:t>результате развития музыкальной формы вальса в начале ХХ века в 20-х годах в Англии появились новые танцы: </a:t>
            </a:r>
            <a:r>
              <a:rPr lang="ru-RU" dirty="0" smtClean="0">
                <a:solidFill>
                  <a:srgbClr val="00B0F0"/>
                </a:solidFill>
              </a:rPr>
              <a:t>Вальс </a:t>
            </a:r>
            <a:r>
              <a:rPr lang="ru-RU" dirty="0">
                <a:solidFill>
                  <a:srgbClr val="00B0F0"/>
                </a:solidFill>
              </a:rPr>
              <a:t>бостон и </a:t>
            </a:r>
            <a:r>
              <a:rPr lang="ru-RU" dirty="0" smtClean="0">
                <a:solidFill>
                  <a:srgbClr val="00B0F0"/>
                </a:solidFill>
              </a:rPr>
              <a:t>Медленный </a:t>
            </a:r>
            <a:r>
              <a:rPr lang="ru-RU" dirty="0">
                <a:solidFill>
                  <a:srgbClr val="00B0F0"/>
                </a:solidFill>
              </a:rPr>
              <a:t>вальс. </a:t>
            </a:r>
            <a:r>
              <a:rPr lang="ru-RU" dirty="0"/>
              <a:t>Они и стали родителями современного конкурсного медленного вальса.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7687" y="1081825"/>
            <a:ext cx="3081528" cy="4150217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perspective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131939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dirty="0" smtClean="0">
                <a:solidFill>
                  <a:srgbClr val="B01092"/>
                </a:solidFill>
              </a:rPr>
              <a:t>«Полька»</a:t>
            </a:r>
            <a:endParaRPr lang="ru-RU" dirty="0">
              <a:solidFill>
                <a:srgbClr val="B0109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4144421" cy="4023360"/>
          </a:xfrm>
        </p:spPr>
        <p:txBody>
          <a:bodyPr/>
          <a:lstStyle/>
          <a:p>
            <a:r>
              <a:rPr lang="ru-RU" dirty="0" smtClean="0">
                <a:solidFill>
                  <a:srgbClr val="AB158E"/>
                </a:solidFill>
              </a:rPr>
              <a:t>Полька</a:t>
            </a:r>
            <a:r>
              <a:rPr lang="ru-RU" dirty="0" smtClean="0"/>
              <a:t> – парный танец, каждая фигура считается на 8 счетов. Партнер начинает с левой ноги, партнерша соответственно с правой.</a:t>
            </a:r>
          </a:p>
          <a:p>
            <a:r>
              <a:rPr lang="ru-RU" dirty="0" smtClean="0">
                <a:solidFill>
                  <a:srgbClr val="AB158E"/>
                </a:solidFill>
              </a:rPr>
              <a:t>Фигуры танца «Полька»</a:t>
            </a:r>
          </a:p>
          <a:p>
            <a:r>
              <a:rPr lang="ru-RU" dirty="0" smtClean="0"/>
              <a:t>-Каблук, носок</a:t>
            </a:r>
          </a:p>
          <a:p>
            <a:r>
              <a:rPr lang="ru-RU" dirty="0" smtClean="0"/>
              <a:t>-Галоп</a:t>
            </a:r>
          </a:p>
          <a:p>
            <a:r>
              <a:rPr lang="ru-RU" dirty="0" smtClean="0"/>
              <a:t>-Хлопки</a:t>
            </a:r>
          </a:p>
          <a:p>
            <a:r>
              <a:rPr lang="ru-RU" dirty="0" smtClean="0"/>
              <a:t>-Подскоки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0573" y="323514"/>
            <a:ext cx="6215264" cy="5562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856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222" y="567959"/>
            <a:ext cx="10122794" cy="859536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AB158E"/>
                </a:solidFill>
              </a:rPr>
              <a:t>Краткая история появления танца «Полька»</a:t>
            </a:r>
            <a:endParaRPr lang="ru-RU" dirty="0">
              <a:solidFill>
                <a:srgbClr val="AB158E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2209" y="1775696"/>
            <a:ext cx="7760422" cy="418490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400" b="1" dirty="0" err="1">
                <a:solidFill>
                  <a:srgbClr val="AB158E"/>
                </a:solidFill>
                <a:latin typeface="+mj-lt"/>
              </a:rPr>
              <a:t>По́лька</a:t>
            </a:r>
            <a:r>
              <a:rPr lang="ru-RU" sz="2400" b="1" dirty="0">
                <a:solidFill>
                  <a:srgbClr val="AB158E"/>
                </a:solidFill>
                <a:latin typeface="+mj-lt"/>
              </a:rPr>
              <a:t> 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- </a:t>
            </a: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быстрый, живой среднеевропейский танец, а также жанр танцевальной музыки. 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Появилась </a:t>
            </a: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в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середине </a:t>
            </a: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XIX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века в Богемии  (современная </a:t>
            </a: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Чехия), и с тех пор стала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известным</a:t>
            </a: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народным танцем. </a:t>
            </a:r>
            <a:endParaRPr lang="ru-RU" sz="2400" b="1" u="sng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Иоганн Штраус</a:t>
            </a: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I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и его </a:t>
            </a: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сын Иоганн Штраус </a:t>
            </a: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II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писали музыку для польки. Также этот жанр часто встречается в творчестве чешских композиторов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―</a:t>
            </a:r>
            <a:r>
              <a:rPr lang="ru-RU" sz="2400" b="1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Бедржиха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Сметаны, Антонина Дворжака и других. </a:t>
            </a:r>
            <a:endParaRPr lang="ru-RU" sz="2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В России  </a:t>
            </a: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полька появилась в 1845 г.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В то время этот </a:t>
            </a: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танец 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был </a:t>
            </a: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очень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модным </a:t>
            </a: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во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Франции. В Париж его привёз </a:t>
            </a: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из поездки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знаменитый </a:t>
            </a: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танцовщик императорской труппы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Петербурга Николай Осипович </a:t>
            </a:r>
            <a:r>
              <a:rPr lang="ru-RU" sz="2400" b="1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Гольц</a:t>
            </a: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.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Он </a:t>
            </a: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поставил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польку  </a:t>
            </a: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на сцене, а потом распространил в великосветском петербургском обществе, и высший аристократический свет в скором времени затанцевал польку на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балах.</a:t>
            </a:r>
            <a:endParaRPr lang="ru-RU" sz="2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marL="0" indent="0">
              <a:buNone/>
            </a:pP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935" y="1392291"/>
            <a:ext cx="3351984" cy="4390322"/>
          </a:xfrm>
          <a:prstGeom prst="rect">
            <a:avLst/>
          </a:prstGeom>
          <a:solidFill>
            <a:schemeClr val="bg1"/>
          </a:solidFill>
          <a:ln w="190500" cap="sq">
            <a:solidFill>
              <a:srgbClr val="CC0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82434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2889" y="446088"/>
            <a:ext cx="10161431" cy="3507726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6000" dirty="0" smtClean="0"/>
              <a:t>Спасибо за внимание!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3600" dirty="0" smtClean="0"/>
              <a:t>                   Будьте здоровы!</a:t>
            </a:r>
            <a:endParaRPr lang="ru-RU" sz="3600" dirty="0"/>
          </a:p>
        </p:txBody>
      </p:sp>
      <p:sp>
        <p:nvSpPr>
          <p:cNvPr id="4" name="Текст 3"/>
          <p:cNvSpPr txBox="1">
            <a:spLocks/>
          </p:cNvSpPr>
          <p:nvPr/>
        </p:nvSpPr>
        <p:spPr>
          <a:xfrm>
            <a:off x="6980349" y="5822884"/>
            <a:ext cx="4301545" cy="51352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86639343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180</TotalTime>
  <Words>286</Words>
  <Application>Microsoft Office PowerPoint</Application>
  <PresentationFormat>Широкоэкранный</PresentationFormat>
  <Paragraphs>31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Легкий дым</vt:lpstr>
      <vt:lpstr>Студия бального танца «АРИКА»</vt:lpstr>
      <vt:lpstr>«Модный рок»</vt:lpstr>
      <vt:lpstr>«Медленный вальс» (Slow waltz) год появления: 1923-1924</vt:lpstr>
      <vt:lpstr>Медленный вальс (Slow waltz) </vt:lpstr>
      <vt:lpstr>«Полька»</vt:lpstr>
      <vt:lpstr>Краткая история появления танца «Полька»</vt:lpstr>
      <vt:lpstr>Спасибо за внимание!                     Будьте здоровы!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Ритмика (теоретическая часть)</dc:title>
  <dc:creator>Evgeniya</dc:creator>
  <cp:lastModifiedBy>Пользователь</cp:lastModifiedBy>
  <cp:revision>18</cp:revision>
  <dcterms:created xsi:type="dcterms:W3CDTF">2020-03-23T12:39:09Z</dcterms:created>
  <dcterms:modified xsi:type="dcterms:W3CDTF">2020-05-18T08:45:38Z</dcterms:modified>
</cp:coreProperties>
</file>