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7" r:id="rId5"/>
    <p:sldId id="268" r:id="rId6"/>
    <p:sldId id="269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12192000" cy="6858000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A355"/>
    <a:srgbClr val="FBFFFC"/>
    <a:srgbClr val="F3FFF6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72" y="1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tags" Target="tags/tag1.xml" /><Relationship Id="rId16" Type="http://schemas.openxmlformats.org/officeDocument/2006/relationships/presProps" Target="presProps.xml" /><Relationship Id="rId17" Type="http://schemas.openxmlformats.org/officeDocument/2006/relationships/viewProps" Target="viewProps.xml" /><Relationship Id="rId18" Type="http://schemas.openxmlformats.org/officeDocument/2006/relationships/theme" Target="theme/theme1.xml" /><Relationship Id="rId19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4548-9594-435C-A17C-4E22A2F2C5E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DD79-E69D-450E-9BA9-9AADADF0B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175005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4548-9594-435C-A17C-4E22A2F2C5E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DD79-E69D-450E-9BA9-9AADADF0B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735148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4548-9594-435C-A17C-4E22A2F2C5E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DD79-E69D-450E-9BA9-9AADADF0B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252458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4548-9594-435C-A17C-4E22A2F2C5E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DD79-E69D-450E-9BA9-9AADADF0B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221088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4548-9594-435C-A17C-4E22A2F2C5E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DD79-E69D-450E-9BA9-9AADADF0B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425122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4548-9594-435C-A17C-4E22A2F2C5E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DD79-E69D-450E-9BA9-9AADADF0B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250721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4548-9594-435C-A17C-4E22A2F2C5E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DD79-E69D-450E-9BA9-9AADADF0B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161115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4548-9594-435C-A17C-4E22A2F2C5E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DD79-E69D-450E-9BA9-9AADADF0B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166139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4548-9594-435C-A17C-4E22A2F2C5E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DD79-E69D-450E-9BA9-9AADADF0B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576528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4548-9594-435C-A17C-4E22A2F2C5E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DD79-E69D-450E-9BA9-9AADADF0B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75242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4548-9594-435C-A17C-4E22A2F2C5E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DD79-E69D-450E-9BA9-9AADADF0B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213105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F4548-9594-435C-A17C-4E22A2F2C5E7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CDD79-E69D-450E-9BA9-9AADADF0B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944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png" /><Relationship Id="rId3" Type="http://schemas.microsoft.com/office/2007/relationships/hdphoto" Target="../media/image3.wdp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4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FBFF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4145" y="0"/>
            <a:ext cx="9144000" cy="2387600"/>
          </a:xfrm>
        </p:spPr>
        <p:txBody>
          <a:bodyPr>
            <a:normAutofit/>
          </a:bodyPr>
          <a:lstStyle/>
          <a:p>
            <a:r>
              <a:rPr lang="en-US" sz="8000" smtClean="0">
                <a:solidFill>
                  <a:srgbClr val="15A3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Hello boys and girls!</a:t>
            </a:r>
            <a:endParaRPr lang="ru-RU" sz="8000">
              <a:solidFill>
                <a:srgbClr val="15A3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13527" y="2521672"/>
            <a:ext cx="9144000" cy="1655762"/>
          </a:xfrm>
        </p:spPr>
        <p:txBody>
          <a:bodyPr>
            <a:normAutofit/>
          </a:bodyPr>
          <a:lstStyle/>
          <a:p>
            <a:r>
              <a:rPr lang="en-US" sz="3600" smtClean="0">
                <a:solidFill>
                  <a:srgbClr val="33CC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Today is the 31th of March</a:t>
            </a:r>
            <a:endParaRPr lang="ru-RU" sz="3600">
              <a:solidFill>
                <a:srgbClr val="33CC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24" r="25984"/>
          <a:stretch>
            <a:fillRect/>
          </a:stretch>
        </p:blipFill>
        <p:spPr>
          <a:xfrm>
            <a:off x="2165974" y="3349553"/>
            <a:ext cx="8557445" cy="3495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658471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2714541812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2646261894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2610285433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4256672878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FBFF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71" b="95455" l="2500" r="978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776" y="2124363"/>
            <a:ext cx="4672760" cy="46505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27200" y="120072"/>
            <a:ext cx="1035396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smtClean="0">
                <a:solidFill>
                  <a:srgbClr val="15A3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Going shopping</a:t>
            </a:r>
            <a:endParaRPr lang="ru-RU" sz="11500">
              <a:solidFill>
                <a:srgbClr val="15A3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287608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304800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en-US" b="1" smtClean="0">
                <a:solidFill>
                  <a:schemeClr val="accent5">
                    <a:lumMod val="75000"/>
                  </a:schemeClr>
                </a:solidFill>
              </a:rPr>
              <a:t>Past Simple</a:t>
            </a:r>
            <a:r>
              <a:rPr lang="ru-RU" b="1" smtClean="0">
                <a:solidFill>
                  <a:schemeClr val="accent5">
                    <a:lumMod val="75000"/>
                  </a:schemeClr>
                </a:solidFill>
              </a:rPr>
              <a:t>  </a:t>
            </a:r>
            <a:r>
              <a:rPr lang="en-US" b="1" smtClean="0">
                <a:solidFill>
                  <a:schemeClr val="accent5">
                    <a:lumMod val="75000"/>
                  </a:schemeClr>
                </a:solidFill>
              </a:rPr>
              <a:t>- </a:t>
            </a:r>
            <a:r>
              <a:rPr lang="ru-RU" b="1" smtClean="0">
                <a:solidFill>
                  <a:schemeClr val="accent5">
                    <a:lumMod val="75000"/>
                  </a:schemeClr>
                </a:solidFill>
              </a:rPr>
              <a:t>простое прошедшее</a:t>
            </a:r>
            <a:r>
              <a:rPr lang="en-US" b="1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br>
              <a:rPr lang="en-US" b="1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b="1" smtClean="0">
                <a:solidFill>
                  <a:schemeClr val="accent5">
                    <a:lumMod val="75000"/>
                  </a:schemeClr>
                </a:solidFill>
              </a:rPr>
              <a:t>Affirmative - </a:t>
            </a:r>
            <a:r>
              <a:rPr lang="ru-RU" b="1" smtClean="0">
                <a:solidFill>
                  <a:schemeClr val="accent5">
                    <a:lumMod val="75000"/>
                  </a:schemeClr>
                </a:solidFill>
              </a:rPr>
              <a:t>утвердительная форма</a:t>
            </a:r>
            <a:br>
              <a:rPr lang="ru-RU" b="1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smtClean="0">
                <a:solidFill>
                  <a:schemeClr val="accent5">
                    <a:lumMod val="75000"/>
                  </a:schemeClr>
                </a:solidFill>
              </a:rPr>
              <a:t>глагол </a:t>
            </a:r>
            <a:r>
              <a:rPr lang="en-US" b="1" smtClean="0">
                <a:solidFill>
                  <a:schemeClr val="accent5">
                    <a:lumMod val="75000"/>
                  </a:schemeClr>
                </a:solidFill>
              </a:rPr>
              <a:t>to be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05000" y="2332038"/>
            <a:ext cx="4038600" cy="4525963"/>
          </a:xfrm>
        </p:spPr>
        <p:txBody>
          <a:bodyPr>
            <a:normAutofit/>
          </a:bodyPr>
          <a:lstStyle/>
          <a:p>
            <a:pPr marL="274320" indent="-274320">
              <a:buClr>
                <a:schemeClr val="accent1"/>
              </a:buClr>
              <a:buSzPct val="85000"/>
              <a:buNone/>
              <a:defRPr/>
            </a:pPr>
            <a:r>
              <a:rPr lang="en-US" sz="4400" b="1"/>
              <a:t>I </a:t>
            </a:r>
            <a:r>
              <a:rPr lang="en-US" sz="4400" b="1">
                <a:solidFill>
                  <a:srgbClr val="FF0000"/>
                </a:solidFill>
              </a:rPr>
              <a:t>was </a:t>
            </a:r>
            <a:endParaRPr lang="en-US" sz="4400" b="1"/>
          </a:p>
          <a:p>
            <a:pPr marL="274320" indent="-274320">
              <a:buClr>
                <a:schemeClr val="accent1"/>
              </a:buClr>
              <a:buSzPct val="85000"/>
              <a:buNone/>
              <a:defRPr/>
            </a:pPr>
            <a:r>
              <a:rPr lang="en-US" sz="4400" b="1"/>
              <a:t>You </a:t>
            </a:r>
            <a:r>
              <a:rPr lang="en-US" sz="4400" b="1">
                <a:solidFill>
                  <a:srgbClr val="FF0000"/>
                </a:solidFill>
              </a:rPr>
              <a:t>were </a:t>
            </a:r>
          </a:p>
          <a:p>
            <a:pPr marL="274320" indent="-274320">
              <a:buClr>
                <a:schemeClr val="accent1"/>
              </a:buClr>
              <a:buSzPct val="85000"/>
              <a:buNone/>
              <a:defRPr/>
            </a:pPr>
            <a:r>
              <a:rPr lang="en-US" sz="4400" b="1"/>
              <a:t>He </a:t>
            </a:r>
            <a:r>
              <a:rPr lang="en-US" sz="4400" b="1">
                <a:solidFill>
                  <a:srgbClr val="FF0000"/>
                </a:solidFill>
              </a:rPr>
              <a:t>was</a:t>
            </a:r>
          </a:p>
          <a:p>
            <a:pPr marL="274320" indent="-274320">
              <a:buClr>
                <a:schemeClr val="accent1"/>
              </a:buClr>
              <a:buSzPct val="85000"/>
              <a:buNone/>
              <a:defRPr/>
            </a:pPr>
            <a:r>
              <a:rPr lang="en-US" sz="4400" b="1"/>
              <a:t>She </a:t>
            </a:r>
            <a:r>
              <a:rPr lang="en-US" sz="4400" b="1">
                <a:solidFill>
                  <a:srgbClr val="FF0000"/>
                </a:solidFill>
              </a:rPr>
              <a:t>was</a:t>
            </a:r>
          </a:p>
          <a:p>
            <a:pPr marL="274320" indent="-274320">
              <a:buClr>
                <a:schemeClr val="accent1"/>
              </a:buClr>
              <a:buSzPct val="85000"/>
              <a:buNone/>
              <a:defRPr/>
            </a:pPr>
            <a:r>
              <a:rPr lang="en-US" sz="4400" b="1"/>
              <a:t>It </a:t>
            </a:r>
            <a:r>
              <a:rPr lang="en-US" sz="4400" b="1">
                <a:solidFill>
                  <a:srgbClr val="FF0000"/>
                </a:solidFill>
              </a:rPr>
              <a:t>was</a:t>
            </a:r>
            <a:endParaRPr lang="ru-RU" sz="4400" b="1">
              <a:solidFill>
                <a:srgbClr val="FF0000"/>
              </a:solidFill>
            </a:endParaRPr>
          </a:p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629400" y="2332038"/>
            <a:ext cx="4038600" cy="4525963"/>
          </a:xfrm>
        </p:spPr>
        <p:txBody>
          <a:bodyPr>
            <a:normAutofit/>
          </a:bodyPr>
          <a:lstStyle/>
          <a:p>
            <a:pPr marL="274320" indent="-274320">
              <a:buClr>
                <a:schemeClr val="accent1"/>
              </a:buClr>
              <a:buSzPct val="85000"/>
              <a:buNone/>
              <a:defRPr/>
            </a:pPr>
            <a:r>
              <a:rPr lang="en-US" sz="4400" b="1"/>
              <a:t>We </a:t>
            </a:r>
            <a:r>
              <a:rPr lang="en-US" sz="4400" b="1">
                <a:solidFill>
                  <a:srgbClr val="FF0000"/>
                </a:solidFill>
              </a:rPr>
              <a:t>were</a:t>
            </a:r>
          </a:p>
          <a:p>
            <a:pPr marL="274320" indent="-274320">
              <a:buClr>
                <a:schemeClr val="accent1"/>
              </a:buClr>
              <a:buSzPct val="85000"/>
              <a:buNone/>
              <a:defRPr/>
            </a:pPr>
            <a:r>
              <a:rPr lang="en-US" sz="4400" b="1"/>
              <a:t>You </a:t>
            </a:r>
            <a:r>
              <a:rPr lang="en-US" sz="4400" b="1">
                <a:solidFill>
                  <a:srgbClr val="FF0000"/>
                </a:solidFill>
              </a:rPr>
              <a:t>were</a:t>
            </a:r>
          </a:p>
          <a:p>
            <a:pPr marL="274320" indent="-274320">
              <a:buClr>
                <a:schemeClr val="accent1"/>
              </a:buClr>
              <a:buSzPct val="85000"/>
              <a:buNone/>
              <a:defRPr/>
            </a:pPr>
            <a:r>
              <a:rPr lang="en-US" sz="4400" b="1"/>
              <a:t>They </a:t>
            </a:r>
            <a:r>
              <a:rPr lang="en-US" sz="4400" b="1">
                <a:solidFill>
                  <a:srgbClr val="FF0000"/>
                </a:solidFill>
              </a:rPr>
              <a:t>were</a:t>
            </a:r>
            <a:endParaRPr lang="ru-RU" sz="4400" b="1">
              <a:solidFill>
                <a:srgbClr val="FF0000"/>
              </a:solidFill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1169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1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858962"/>
          </a:xfrm>
        </p:spPr>
        <p:txBody>
          <a:bodyPr>
            <a:normAutofit fontScale="90000"/>
          </a:bodyPr>
          <a:lstStyle/>
          <a:p>
            <a:r>
              <a:rPr lang="en-US" b="1" smtClean="0">
                <a:solidFill>
                  <a:schemeClr val="accent5">
                    <a:lumMod val="75000"/>
                  </a:schemeClr>
                </a:solidFill>
              </a:rPr>
              <a:t>Past Simple</a:t>
            </a:r>
            <a:r>
              <a:rPr lang="ru-RU" b="1" smtClean="0">
                <a:solidFill>
                  <a:schemeClr val="accent5">
                    <a:lumMod val="75000"/>
                  </a:schemeClr>
                </a:solidFill>
              </a:rPr>
              <a:t>  </a:t>
            </a:r>
            <a:r>
              <a:rPr lang="en-US" b="1" smtClean="0">
                <a:solidFill>
                  <a:schemeClr val="accent5">
                    <a:lumMod val="75000"/>
                  </a:schemeClr>
                </a:solidFill>
              </a:rPr>
              <a:t>- </a:t>
            </a:r>
            <a:r>
              <a:rPr lang="ru-RU" b="1" smtClean="0">
                <a:solidFill>
                  <a:schemeClr val="accent5">
                    <a:lumMod val="75000"/>
                  </a:schemeClr>
                </a:solidFill>
              </a:rPr>
              <a:t>простое прошедшее</a:t>
            </a:r>
            <a:r>
              <a:rPr lang="en-US" b="1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br>
              <a:rPr lang="en-US" b="1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b="1" smtClean="0">
                <a:solidFill>
                  <a:schemeClr val="accent5">
                    <a:lumMod val="75000"/>
                  </a:schemeClr>
                </a:solidFill>
              </a:rPr>
              <a:t>Negative - </a:t>
            </a:r>
            <a:r>
              <a:rPr lang="ru-RU" b="1" smtClean="0">
                <a:solidFill>
                  <a:schemeClr val="accent5">
                    <a:lumMod val="75000"/>
                  </a:schemeClr>
                </a:solidFill>
              </a:rPr>
              <a:t>отрицательная форма</a:t>
            </a:r>
            <a:br>
              <a:rPr lang="ru-RU" b="1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smtClean="0">
                <a:solidFill>
                  <a:schemeClr val="accent5">
                    <a:lumMod val="75000"/>
                  </a:schemeClr>
                </a:solidFill>
              </a:rPr>
              <a:t>глагол </a:t>
            </a:r>
            <a:r>
              <a:rPr lang="en-US" b="1" smtClean="0">
                <a:solidFill>
                  <a:schemeClr val="accent5">
                    <a:lumMod val="75000"/>
                  </a:schemeClr>
                </a:solidFill>
              </a:rPr>
              <a:t>to be</a:t>
            </a: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114801" y="2133601"/>
            <a:ext cx="556703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/>
              <a:t>was not = wasn’t</a:t>
            </a:r>
            <a:endParaRPr lang="ru-RU" sz="6000" b="1"/>
          </a:p>
        </p:txBody>
      </p:sp>
      <p:sp>
        <p:nvSpPr>
          <p:cNvPr id="4" name="Прямоугольник 3"/>
          <p:cNvSpPr/>
          <p:nvPr/>
        </p:nvSpPr>
        <p:spPr>
          <a:xfrm>
            <a:off x="3962400" y="3048001"/>
            <a:ext cx="628197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/>
              <a:t>were not = weren’t</a:t>
            </a:r>
            <a:endParaRPr lang="ru-RU" sz="6000" b="1"/>
          </a:p>
        </p:txBody>
      </p:sp>
      <p:sp>
        <p:nvSpPr>
          <p:cNvPr id="6" name="Прямоугольник 5"/>
          <p:cNvSpPr/>
          <p:nvPr/>
        </p:nvSpPr>
        <p:spPr>
          <a:xfrm>
            <a:off x="2667000" y="4038601"/>
            <a:ext cx="71669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/>
              <a:t>I </a:t>
            </a:r>
            <a:r>
              <a:rPr lang="en-US" sz="4000" b="1">
                <a:solidFill>
                  <a:srgbClr val="FF0000"/>
                </a:solidFill>
              </a:rPr>
              <a:t>was not </a:t>
            </a:r>
            <a:r>
              <a:rPr lang="en-US" sz="4000" b="1"/>
              <a:t> at the mall yesterday</a:t>
            </a:r>
            <a:r>
              <a:rPr lang="en-US" sz="4800" b="1"/>
              <a:t>.</a:t>
            </a:r>
            <a:endParaRPr lang="ru-RU" sz="4800" b="1"/>
          </a:p>
        </p:txBody>
      </p:sp>
      <p:sp>
        <p:nvSpPr>
          <p:cNvPr id="7" name="Прямоугольник 6"/>
          <p:cNvSpPr/>
          <p:nvPr/>
        </p:nvSpPr>
        <p:spPr>
          <a:xfrm>
            <a:off x="2514600" y="5105400"/>
            <a:ext cx="77286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/>
              <a:t>We</a:t>
            </a:r>
            <a:r>
              <a:rPr lang="en-US" sz="4000" b="1">
                <a:solidFill>
                  <a:srgbClr val="FF0000"/>
                </a:solidFill>
              </a:rPr>
              <a:t> were not </a:t>
            </a:r>
            <a:r>
              <a:rPr lang="en-US" sz="4000" b="1"/>
              <a:t> at the mall yesterday.</a:t>
            </a:r>
            <a:endParaRPr lang="ru-RU" sz="4000" b="1"/>
          </a:p>
        </p:txBody>
      </p:sp>
      <p:pic>
        <p:nvPicPr>
          <p:cNvPr id="2052" name="Picture 4" descr="http://www.torgc.ru/vecher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524000" y="1957329"/>
            <a:ext cx="2514600" cy="19386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226603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1"/>
      <p:bldP spid="7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229600" cy="1905000"/>
          </a:xfrm>
        </p:spPr>
        <p:txBody>
          <a:bodyPr>
            <a:normAutofit fontScale="90000"/>
          </a:bodyPr>
          <a:lstStyle/>
          <a:p>
            <a:pPr lvl="0"/>
            <a:br>
              <a:rPr lang="ru-RU" b="1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Как задать вопрос?</a:t>
            </a:r>
            <a:br>
              <a:rPr lang="ru-RU" b="1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b="1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Interrogative – </a:t>
            </a:r>
            <a:r>
              <a:rPr lang="ru-RU" b="1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вопросительная форма</a:t>
            </a:r>
            <a:br>
              <a:rPr lang="ru-RU" b="1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981201" y="2133601"/>
            <a:ext cx="829368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FF0000"/>
                </a:solidFill>
              </a:rPr>
              <a:t>Was</a:t>
            </a:r>
            <a:r>
              <a:rPr lang="en-US" sz="4800" b="1"/>
              <a:t> she at the mall yesterday </a:t>
            </a:r>
            <a:r>
              <a:rPr lang="en-US" sz="6000" b="1">
                <a:solidFill>
                  <a:srgbClr val="FF0000"/>
                </a:solidFill>
              </a:rPr>
              <a:t>?</a:t>
            </a:r>
            <a:endParaRPr lang="ru-RU" sz="6000" b="1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05400" y="3429000"/>
            <a:ext cx="51733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>
                <a:solidFill>
                  <a:srgbClr val="FF0000"/>
                </a:solidFill>
              </a:rPr>
              <a:t>Were</a:t>
            </a:r>
            <a:r>
              <a:rPr lang="en-US" sz="4800" b="1"/>
              <a:t> they at the mall yesterday</a:t>
            </a:r>
            <a:r>
              <a:rPr lang="en-US" sz="4800" b="1">
                <a:solidFill>
                  <a:srgbClr val="FF0000"/>
                </a:solidFill>
              </a:rPr>
              <a:t>?</a:t>
            </a:r>
            <a:endParaRPr lang="ru-RU" sz="4800" b="1">
              <a:solidFill>
                <a:srgbClr val="FF0000"/>
              </a:solidFill>
            </a:endParaRPr>
          </a:p>
        </p:txBody>
      </p:sp>
      <p:pic>
        <p:nvPicPr>
          <p:cNvPr id="1026" name="Picture 2" descr="http://img1.liveinternet.ru/images/attach/c/5/87/975/87975235_1338927568_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524001" y="3789266"/>
            <a:ext cx="3048000" cy="30687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51574626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35497" y="0"/>
            <a:ext cx="9281836" cy="6368752"/>
          </a:xfr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Fill in:  was, were, wasn’t, weren’t.</a:t>
            </a:r>
            <a:b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There …………. a lot of people in the fast food restaurant last night. It was very busy!</a:t>
            </a:r>
            <a:b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2. “…………….Katie at school last week? “No, she………….. . She was sick”</a:t>
            </a:r>
            <a:b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3. “These flowers are beautiful. ………….they expensive?” “No, they ………….. .’</a:t>
            </a:r>
            <a:b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4. ………….James and Charlotte in the florist’s? Yes, they………. .</a:t>
            </a:r>
            <a:b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5. That’s a pretty dress. …………it in the sale? Yes, it ……. .</a:t>
            </a:r>
            <a:b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6. ………..there a toy shop in that shopping centre? No, there………. .</a:t>
            </a:r>
            <a:b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7. Where ……….you yesterday, Sam? I ………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at the zoo with my mum.</a:t>
            </a:r>
            <a:b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8. We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………at home last night. We ………at the cinema with friends.</a:t>
            </a:r>
            <a:b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  <a:p>
            <a:endParaRPr lang="ru-RU" smtClean="0"/>
          </a:p>
          <a:p>
            <a:endParaRPr lang="ru-RU"/>
          </a:p>
          <a:p>
            <a:endParaRPr lang="ru-RU" smtClean="0"/>
          </a:p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245684" y="2016780"/>
            <a:ext cx="115212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were</a:t>
            </a: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75858" y="2675660"/>
            <a:ext cx="129614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Was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506754" y="2675660"/>
            <a:ext cx="110952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wasn’t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8064217" y="3933982"/>
            <a:ext cx="1008111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Were</a:t>
            </a: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93556" y="3612836"/>
            <a:ext cx="115212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weren’t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892735" y="3334490"/>
            <a:ext cx="10081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Were</a:t>
            </a: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486342" y="4024400"/>
            <a:ext cx="93610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were</a:t>
            </a: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998041" y="4323577"/>
            <a:ext cx="1008109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Was</a:t>
            </a: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767702" y="5645779"/>
            <a:ext cx="1054046" cy="2607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weren’t</a:t>
            </a: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879974" y="5605094"/>
            <a:ext cx="864096" cy="2607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were</a:t>
            </a: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348232" y="4703229"/>
            <a:ext cx="946493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Was</a:t>
            </a: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680978" y="4345546"/>
            <a:ext cx="72008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was</a:t>
            </a: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616280" y="4616884"/>
            <a:ext cx="86409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wasn’t</a:t>
            </a: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123930" y="5041776"/>
            <a:ext cx="87500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were</a:t>
            </a: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986511" y="5019741"/>
            <a:ext cx="100811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was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963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/>
      <p:bldP spid="4" grpId="2"/>
      <p:bldP spid="5" grpId="3"/>
      <p:bldP spid="8" grpId="4"/>
      <p:bldP spid="9" grpId="5"/>
      <p:bldP spid="10" grpId="6"/>
      <p:bldP spid="11" grpId="7"/>
      <p:bldP spid="12" grpId="8"/>
      <p:bldP spid="13" grpId="9"/>
      <p:bldP spid="14" grpId="10"/>
      <p:bldP spid="15" grpId="11"/>
      <p:bldP spid="16" grpId="12"/>
      <p:bldP spid="17" grpId="13"/>
      <p:bldP spid="18" grpId="14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3446058831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461668284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3350635383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SPecialiST RePack</Company>
  <PresentationFormat>Широкоэкранный</PresentationFormat>
  <Paragraphs>36</Paragraphs>
  <Slides>13</Slides>
  <Notes>0</Notes>
  <TotalTime>113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baseType="lpstr" size="18">
      <vt:lpstr>Arial</vt:lpstr>
      <vt:lpstr>Calibri Light</vt:lpstr>
      <vt:lpstr>Calibri</vt:lpstr>
      <vt:lpstr>Times New Roman</vt:lpstr>
      <vt:lpstr>Тема Office</vt:lpstr>
      <vt:lpstr>Hello boys and girls!</vt:lpstr>
      <vt:lpstr>PowerPoint Presentation</vt:lpstr>
      <vt:lpstr>Past Simple  - простое прошедшее Affirmative - утвердительная формаглагол to be</vt:lpstr>
      <vt:lpstr>Past Simple  - простое прошедшее Negative - отрицательная формаглагол to be</vt:lpstr>
      <vt:lpstr>Как задать вопрос?Interrogative – вопросительная форма</vt:lpstr>
      <vt:lpstr>Fill in:  was, were, wasn’t, weren’t.1. There …………. a lot of people in the fast food restaurant last night. It was very busy!2. “…………….Katie at school last week? “No, she………….. . She was sick”3. “These flowers are beautiful. ………….they expensive?” “No, they ………….. .’4. ………….James and Charlotte in the florist’s? Yes, they………. . 5. That’s a pretty dress. …………it in the sale? Yes, it ……. .6. ………..there a toy shop in that shopping centre? No, there………. .7. Where ……….you yesterday, Sam? I …………at the zoo with my mum.8. We…. ………at home last night. We ………at the cinema with friends.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Hello boys and girls!</dc:title>
  <dc:creator>123</dc:creator>
  <cp:lastModifiedBy>123</cp:lastModifiedBy>
  <cp:revision>7</cp:revision>
  <dcterms:created xsi:type="dcterms:W3CDTF">2021-03-30T16:48:36Z</dcterms:created>
  <dcterms:modified xsi:type="dcterms:W3CDTF">2021-11-01T10:45:40Z</dcterms:modified>
</cp:coreProperties>
</file>