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5" r:id="rId4"/>
    <p:sldId id="276" r:id="rId5"/>
    <p:sldId id="278" r:id="rId6"/>
    <p:sldId id="286" r:id="rId7"/>
    <p:sldId id="279" r:id="rId8"/>
    <p:sldId id="280" r:id="rId9"/>
    <p:sldId id="284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D5FFEA"/>
    <a:srgbClr val="006600"/>
    <a:srgbClr val="339966"/>
    <a:srgbClr val="0000CC"/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30BEB-F234-441E-A352-C2B7F6FC9BB8}" type="datetimeFigureOut">
              <a:rPr lang="ru-RU" smtClean="0"/>
              <a:pPr/>
              <a:t>пн 01.11.21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B911-B409-4660-BD8F-D9435176A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6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836712"/>
            <a:ext cx="6264696" cy="764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Georgia" pitchFamily="18" charset="0"/>
                <a:cs typeface="Times New Roman" pitchFamily="18" charset="0"/>
              </a:rPr>
              <a:t>Индивидуальная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Georgia" pitchFamily="18" charset="0"/>
                <a:cs typeface="Times New Roman" pitchFamily="18" charset="0"/>
              </a:rPr>
              <a:t>работа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Georgia" pitchFamily="18" charset="0"/>
                <a:cs typeface="Times New Roman" pitchFamily="18" charset="0"/>
              </a:rPr>
              <a:t>с детьми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Georgia" pitchFamily="18" charset="0"/>
                <a:cs typeface="Times New Roman" pitchFamily="18" charset="0"/>
              </a:rPr>
              <a:t>дошкольного </a:t>
            </a:r>
            <a:r>
              <a:rPr lang="ru-RU" sz="3600" b="1" dirty="0" smtClean="0">
                <a:latin typeface="Georgia" pitchFamily="18" charset="0"/>
                <a:cs typeface="Times New Roman" pitchFamily="18" charset="0"/>
              </a:rPr>
              <a:t>возраста</a:t>
            </a:r>
          </a:p>
          <a:p>
            <a:pPr algn="ctr">
              <a:lnSpc>
                <a:spcPct val="150000"/>
              </a:lnSpc>
            </a:pPr>
            <a:endParaRPr lang="ru-RU" sz="3600" b="1" dirty="0" smtClean="0"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3600" b="1" dirty="0" smtClean="0"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b="1" dirty="0" smtClean="0"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b="1" dirty="0" smtClean="0"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latin typeface="Georgia" pitchFamily="18" charset="0"/>
                <a:cs typeface="Times New Roman" pitchFamily="18" charset="0"/>
              </a:rPr>
              <a:t>2020 год</a:t>
            </a:r>
            <a:endParaRPr lang="ru-RU" sz="1400" b="1" dirty="0" smtClean="0">
              <a:latin typeface="Georgia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1519" y="4498117"/>
            <a:ext cx="1736607" cy="1639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 descr="https://dou03.caduk.ru/images/5678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500570"/>
            <a:ext cx="2000263" cy="1616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339933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7632848" cy="1133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Georgia" pitchFamily="18" charset="0"/>
              </a:rPr>
              <a:t>Как мотивировать дошкольников к индивидуальной работе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784" y="2348880"/>
            <a:ext cx="3816424" cy="3672408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628800"/>
            <a:ext cx="79208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dirty="0" smtClean="0">
              <a:latin typeface="Georgia" pitchFamily="18" charset="0"/>
            </a:endParaRP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                                               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                                               </a:t>
            </a:r>
            <a:r>
              <a:rPr lang="ru-RU" sz="2200" dirty="0" smtClean="0">
                <a:latin typeface="Georgia" pitchFamily="18" charset="0"/>
              </a:rPr>
              <a:t>- словесный прием;</a:t>
            </a:r>
          </a:p>
          <a:p>
            <a:endParaRPr lang="ru-RU" sz="2200" dirty="0">
              <a:latin typeface="Georgia" pitchFamily="18" charset="0"/>
            </a:endParaRPr>
          </a:p>
          <a:p>
            <a:r>
              <a:rPr lang="ru-RU" sz="2200" dirty="0" smtClean="0">
                <a:latin typeface="Georgia" pitchFamily="18" charset="0"/>
              </a:rPr>
              <a:t>                              - игровой прием;</a:t>
            </a:r>
          </a:p>
          <a:p>
            <a:endParaRPr lang="ru-RU" sz="2200" dirty="0">
              <a:latin typeface="Georgia" pitchFamily="18" charset="0"/>
            </a:endParaRPr>
          </a:p>
          <a:p>
            <a:r>
              <a:rPr lang="ru-RU" sz="2200" dirty="0" smtClean="0">
                <a:latin typeface="Georgia" pitchFamily="18" charset="0"/>
              </a:rPr>
              <a:t>                              - практический прием;</a:t>
            </a:r>
          </a:p>
          <a:p>
            <a:r>
              <a:rPr lang="ru-RU" sz="2200" dirty="0" smtClean="0">
                <a:latin typeface="Georgia" pitchFamily="18" charset="0"/>
              </a:rPr>
              <a:t> </a:t>
            </a:r>
          </a:p>
          <a:p>
            <a:r>
              <a:rPr lang="ru-RU" sz="2200" dirty="0" smtClean="0">
                <a:latin typeface="Georgia" pitchFamily="18" charset="0"/>
              </a:rPr>
              <a:t>                              - эвристический прием;</a:t>
            </a:r>
          </a:p>
          <a:p>
            <a:pPr lvl="1"/>
            <a:endParaRPr lang="ru-RU" sz="2200" dirty="0" smtClean="0">
              <a:latin typeface="Georgia" pitchFamily="18" charset="0"/>
            </a:endParaRPr>
          </a:p>
          <a:p>
            <a:r>
              <a:rPr lang="ru-RU" sz="2200" dirty="0" smtClean="0">
                <a:latin typeface="Georgia" pitchFamily="18" charset="0"/>
              </a:rPr>
              <a:t>                              - наглядный прием</a:t>
            </a: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 smtClean="0">
              <a:latin typeface="Georgia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9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3074" name="Picture 2" descr="H:\6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736" y="-77211"/>
            <a:ext cx="9144000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9752" y="664373"/>
            <a:ext cx="59766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Georgia" pitchFamily="18" charset="0"/>
              </a:rPr>
              <a:t>Что такое индивидуальная работа </a:t>
            </a:r>
            <a:endParaRPr lang="ru-RU" sz="2800" b="1" dirty="0" smtClean="0">
              <a:latin typeface="Georgia" pitchFamily="18" charset="0"/>
            </a:endParaRPr>
          </a:p>
          <a:p>
            <a:pPr algn="ctr"/>
            <a:r>
              <a:rPr lang="ru-RU" sz="2800" b="1" dirty="0" smtClean="0">
                <a:latin typeface="Georgia" pitchFamily="18" charset="0"/>
              </a:rPr>
              <a:t>с </a:t>
            </a:r>
            <a:r>
              <a:rPr lang="ru-RU" sz="2800" b="1" dirty="0">
                <a:latin typeface="Georgia" pitchFamily="18" charset="0"/>
              </a:rPr>
              <a:t>детьми в детском саду</a:t>
            </a:r>
            <a:r>
              <a:rPr lang="ru-RU" sz="2800" b="1" dirty="0" smtClean="0">
                <a:latin typeface="Georgia" pitchFamily="18" charset="0"/>
              </a:rPr>
              <a:t>?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2564904"/>
            <a:ext cx="7488832" cy="3528392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Индивидуальная </a:t>
            </a:r>
            <a:r>
              <a:rPr lang="ru-RU" sz="2800" b="1" dirty="0">
                <a:solidFill>
                  <a:schemeClr val="tx1"/>
                </a:solidFill>
                <a:latin typeface="Georgia" pitchFamily="18" charset="0"/>
              </a:rPr>
              <a:t>работа </a:t>
            </a:r>
            <a:endParaRPr lang="ru-RU" sz="28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с </a:t>
            </a:r>
            <a:r>
              <a:rPr lang="ru-RU" sz="2800" b="1" dirty="0">
                <a:solidFill>
                  <a:schemeClr val="tx1"/>
                </a:solidFill>
                <a:latin typeface="Georgia" pitchFamily="18" charset="0"/>
              </a:rPr>
              <a:t>воспитанниками в детском саду</a:t>
            </a:r>
            <a:r>
              <a:rPr lang="ru-RU" sz="2800" dirty="0">
                <a:solidFill>
                  <a:schemeClr val="tx1"/>
                </a:solidFill>
                <a:latin typeface="Georgia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-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 это система целенаправленного психолого-педагогического воздействия на сознание, чувства и поведение воспитанника с максимальным учетом особенностей его личности.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6" name="Picture 7" descr="https://d1ay7qnb0dqwzm.cloudfront.net/386851.6210.011ef7067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546" r="10459"/>
          <a:stretch/>
        </p:blipFill>
        <p:spPr bwMode="auto">
          <a:xfrm>
            <a:off x="827584" y="754024"/>
            <a:ext cx="1676385" cy="12056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620688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Georgia" pitchFamily="18" charset="0"/>
              </a:rPr>
              <a:t>Индивидуальный подход в образовательной деятельности дает возможность</a:t>
            </a:r>
            <a:r>
              <a:rPr lang="ru-RU" sz="2000" b="1" dirty="0" smtClean="0">
                <a:latin typeface="Georgia" pitchFamily="18" charset="0"/>
              </a:rPr>
              <a:t>: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67055" y="1700808"/>
            <a:ext cx="7272808" cy="4104456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i="1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       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16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16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- охватить </a:t>
            </a:r>
            <a:r>
              <a:rPr lang="ru-RU" sz="1600" dirty="0">
                <a:solidFill>
                  <a:schemeClr val="tx1"/>
                </a:solidFill>
                <a:latin typeface="Georgia" pitchFamily="18" charset="0"/>
              </a:rPr>
              <a:t>повседневным вниманием </a:t>
            </a: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и целенаправленным </a:t>
            </a:r>
            <a:r>
              <a:rPr lang="ru-RU" sz="1600" dirty="0">
                <a:solidFill>
                  <a:schemeClr val="tx1"/>
                </a:solidFill>
                <a:latin typeface="Georgia" pitchFamily="18" charset="0"/>
              </a:rPr>
              <a:t>взаимодействием каждого </a:t>
            </a: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ребенка;</a:t>
            </a:r>
          </a:p>
          <a:p>
            <a:pPr algn="just"/>
            <a:endParaRPr lang="ru-RU" sz="8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- всесторонне изучать и знать индивидуальные особенности каждого ребенка и педагогически целесообразно использовать эти знания в образовательном процессе;</a:t>
            </a:r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800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педагогически </a:t>
            </a:r>
            <a:r>
              <a:rPr lang="ru-RU" sz="1600" dirty="0">
                <a:solidFill>
                  <a:schemeClr val="tx1"/>
                </a:solidFill>
                <a:latin typeface="Georgia" pitchFamily="18" charset="0"/>
              </a:rPr>
              <a:t>грамотно выбирать формы, методы, средства и приемы взаимодействия с детьми с учетом обстановки, индивидуальных особенностей и целей его подготовки и развития (воспитания, перевоспитания</a:t>
            </a: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);</a:t>
            </a:r>
          </a:p>
          <a:p>
            <a:pPr algn="just"/>
            <a:endParaRPr lang="ru-RU" sz="800" dirty="0">
              <a:solidFill>
                <a:schemeClr val="tx1"/>
              </a:solidFill>
              <a:latin typeface="Georgia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умело </a:t>
            </a:r>
            <a:r>
              <a:rPr lang="ru-RU" sz="1600" dirty="0">
                <a:solidFill>
                  <a:schemeClr val="tx1"/>
                </a:solidFill>
                <a:latin typeface="Georgia" pitchFamily="18" charset="0"/>
              </a:rPr>
              <a:t>создавать обстановку, педагогические ситуации для обеспечения эффективности обучения и воспитания детей; </a:t>
            </a:r>
            <a:endParaRPr lang="ru-RU" sz="16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8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Georgia" pitchFamily="18" charset="0"/>
              </a:rPr>
              <a:t>- своевременно корректировать взаимоотношения воспитатель - воспитанник, целенаправленно добиваться успеха в работе с ним.</a:t>
            </a: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94074" y="764704"/>
            <a:ext cx="6290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Georgia" pitchFamily="18" charset="0"/>
              </a:rPr>
              <a:t>Цель индивидуальной работы</a:t>
            </a:r>
            <a:r>
              <a:rPr lang="ru-RU" sz="2800" dirty="0">
                <a:latin typeface="Georgia" pitchFamily="18" charset="0"/>
              </a:rPr>
              <a:t> </a:t>
            </a:r>
            <a:r>
              <a:rPr lang="ru-RU" sz="2800" dirty="0" smtClean="0">
                <a:latin typeface="Georgia" pitchFamily="18" charset="0"/>
              </a:rPr>
              <a:t>-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628507"/>
            <a:ext cx="7056784" cy="2599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atin typeface="Georgia" pitchFamily="18" charset="0"/>
              </a:rPr>
              <a:t>создание</a:t>
            </a: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dirty="0">
                <a:latin typeface="Georgia" pitchFamily="18" charset="0"/>
              </a:rPr>
              <a:t>таких условий, которые бы обеспечили наибольшую реализацию возможностей воспитанника в процессе всестороннего развития его личности</a:t>
            </a:r>
            <a:r>
              <a:rPr lang="ru-RU" sz="2800" dirty="0" smtClean="0">
                <a:latin typeface="Georgia" pitchFamily="18" charset="0"/>
              </a:rPr>
              <a:t>.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1844824"/>
            <a:ext cx="6840760" cy="2808312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Georgia" pitchFamily="18" charset="0"/>
              </a:rPr>
              <a:t>создание таких условий, которые бы обеспечили наибольшую реализацию возможностей воспитанника в процессе всестороннего развития его личности.</a:t>
            </a:r>
          </a:p>
        </p:txBody>
      </p:sp>
      <p:pic>
        <p:nvPicPr>
          <p:cNvPr id="7" name="Picture 2" descr="https://sun9-41.userapi.com/impf/9aqxxNThPm8-4BPfIc1ttvO28yq7aj3vj89p7Q/k5rccqFqcUs.jpg?size=320x400&amp;quality=96&amp;proxy=1&amp;sign=a60b546bf966681d07874493fd7288df&amp;c_uniq_tag=tp06l38ZqQvDtTd0fm5PJ8OHC_KP5tQ20skrLPsLjM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7423" y="4869160"/>
            <a:ext cx="1194311" cy="14928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692696"/>
            <a:ext cx="76328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Georgia" pitchFamily="18" charset="0"/>
              </a:rPr>
              <a:t>Какими принципами руководствуется педагог в индивидуальной работе  </a:t>
            </a:r>
            <a:r>
              <a:rPr lang="ru-RU" sz="2800" b="1" dirty="0" smtClean="0">
                <a:latin typeface="Georgia" pitchFamily="18" charset="0"/>
              </a:rPr>
              <a:t>с </a:t>
            </a:r>
            <a:r>
              <a:rPr lang="ru-RU" sz="2400" b="1" dirty="0">
                <a:latin typeface="Georgia" pitchFamily="18" charset="0"/>
              </a:rPr>
              <a:t>детьми?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916832"/>
            <a:ext cx="7560840" cy="3744416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916832"/>
            <a:ext cx="74168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endParaRPr lang="ru-RU" sz="800" dirty="0" smtClean="0">
              <a:latin typeface="Georgia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Georgia" pitchFamily="18" charset="0"/>
              </a:rPr>
              <a:t>уважение </a:t>
            </a:r>
            <a:r>
              <a:rPr lang="ru-RU" sz="2000" dirty="0">
                <a:latin typeface="Georgia" pitchFamily="18" charset="0"/>
              </a:rPr>
              <a:t>самооценки личности ребенка</a:t>
            </a:r>
            <a:r>
              <a:rPr lang="ru-RU" sz="2000" dirty="0" smtClean="0">
                <a:latin typeface="Georgia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Georgia" pitchFamily="18" charset="0"/>
              </a:rPr>
              <a:t>вовлечение ребенка во все виды деятельности для выявления его способностей и качеств его характера</a:t>
            </a:r>
            <a:r>
              <a:rPr lang="ru-RU" sz="2000" dirty="0" smtClean="0">
                <a:latin typeface="Georgia" pitchFamily="18" charset="0"/>
              </a:rPr>
              <a:t>;</a:t>
            </a:r>
          </a:p>
          <a:p>
            <a:endParaRPr lang="ru-RU" sz="1000" dirty="0">
              <a:latin typeface="Georgia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>
                <a:latin typeface="Georgia" pitchFamily="18" charset="0"/>
              </a:rPr>
              <a:t>постоянное усложнение и повышение требовательности к воспитаннику в ходе избранной деятельности</a:t>
            </a:r>
            <a:r>
              <a:rPr lang="ru-RU" sz="2000" dirty="0" smtClean="0">
                <a:latin typeface="Georgia" pitchFamily="18" charset="0"/>
              </a:rPr>
              <a:t>;</a:t>
            </a:r>
          </a:p>
          <a:p>
            <a:pPr algn="just"/>
            <a:endParaRPr lang="ru-RU" sz="1000" dirty="0">
              <a:latin typeface="Georgia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Georgia" pitchFamily="18" charset="0"/>
              </a:rPr>
              <a:t>создание </a:t>
            </a:r>
            <a:r>
              <a:rPr lang="ru-RU" sz="2000" dirty="0">
                <a:latin typeface="Georgia" pitchFamily="18" charset="0"/>
              </a:rPr>
              <a:t>психологической почвы и стимулирование самообучения и самовоспитания, что является наиболее эффективным средством реализации программы обучения и </a:t>
            </a:r>
            <a:r>
              <a:rPr lang="ru-RU" sz="2000" dirty="0" smtClean="0">
                <a:latin typeface="Georgia" pitchFamily="18" charset="0"/>
              </a:rPr>
              <a:t>воспитания.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24518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908720"/>
            <a:ext cx="5904656" cy="1133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Georgia" pitchFamily="18" charset="0"/>
              </a:rPr>
              <a:t>Методы индивидуальной работы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Georgia" pitchFamily="18" charset="0"/>
              </a:rPr>
              <a:t>с  детьми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43808" y="2492896"/>
            <a:ext cx="3600400" cy="2880320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i="1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       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800" dirty="0" smtClean="0">
                <a:solidFill>
                  <a:prstClr val="black"/>
                </a:solidFill>
                <a:latin typeface="Georgia" pitchFamily="18" charset="0"/>
              </a:rPr>
              <a:t>-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Словесные</a:t>
            </a:r>
          </a:p>
          <a:p>
            <a:endParaRPr lang="ru-RU" sz="2800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- Наглядные</a:t>
            </a:r>
          </a:p>
          <a:p>
            <a:endParaRPr lang="ru-RU" sz="2800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285750" indent="-285750"/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</a:rPr>
              <a:t>- Практические</a:t>
            </a:r>
          </a:p>
          <a:p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27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69269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Georgia" pitchFamily="18" charset="0"/>
              </a:rPr>
              <a:t>С какими детьми </a:t>
            </a:r>
            <a:r>
              <a:rPr lang="ru-RU" sz="2800" b="1" dirty="0" smtClean="0">
                <a:latin typeface="Georgia" pitchFamily="18" charset="0"/>
              </a:rPr>
              <a:t>проводится</a:t>
            </a:r>
          </a:p>
          <a:p>
            <a:r>
              <a:rPr lang="ru-RU" sz="2800" b="1" dirty="0" smtClean="0">
                <a:latin typeface="Georgia" pitchFamily="18" charset="0"/>
              </a:rPr>
              <a:t>    индивидуальная </a:t>
            </a:r>
            <a:r>
              <a:rPr lang="ru-RU" sz="2800" b="1" dirty="0">
                <a:latin typeface="Georgia" pitchFamily="18" charset="0"/>
              </a:rPr>
              <a:t>работа?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2060848"/>
            <a:ext cx="7776864" cy="3600400"/>
          </a:xfrm>
          <a:prstGeom prst="roundRect">
            <a:avLst/>
          </a:prstGeom>
          <a:solidFill>
            <a:srgbClr val="D5FFEA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772816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dirty="0" smtClean="0">
              <a:latin typeface="Georgia" pitchFamily="18" charset="0"/>
            </a:endParaRP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       </a:t>
            </a:r>
            <a:r>
              <a:rPr lang="ru-RU" sz="2200" dirty="0" smtClean="0">
                <a:latin typeface="Georgia" pitchFamily="18" charset="0"/>
              </a:rPr>
              <a:t>- с </a:t>
            </a:r>
            <a:r>
              <a:rPr lang="ru-RU" sz="2200" dirty="0">
                <a:latin typeface="Georgia" pitchFamily="18" charset="0"/>
              </a:rPr>
              <a:t>детьми, испытывающими </a:t>
            </a:r>
            <a:r>
              <a:rPr lang="ru-RU" sz="2200" dirty="0" smtClean="0">
                <a:latin typeface="Georgia" pitchFamily="18" charset="0"/>
              </a:rPr>
              <a:t>определенные </a:t>
            </a:r>
            <a:r>
              <a:rPr lang="ru-RU" sz="2200" dirty="0">
                <a:latin typeface="Georgia" pitchFamily="18" charset="0"/>
              </a:rPr>
              <a:t>трудности </a:t>
            </a:r>
            <a:r>
              <a:rPr lang="ru-RU" sz="2200" dirty="0" smtClean="0">
                <a:latin typeface="Georgia" pitchFamily="18" charset="0"/>
              </a:rPr>
              <a:t>в</a:t>
            </a:r>
          </a:p>
          <a:p>
            <a:r>
              <a:rPr lang="ru-RU" sz="2200" dirty="0">
                <a:latin typeface="Georgia" pitchFamily="18" charset="0"/>
              </a:rPr>
              <a:t> </a:t>
            </a:r>
            <a:r>
              <a:rPr lang="ru-RU" sz="2200" dirty="0" smtClean="0">
                <a:latin typeface="Georgia" pitchFamily="18" charset="0"/>
              </a:rPr>
              <a:t>      процессе обучения;</a:t>
            </a:r>
          </a:p>
          <a:p>
            <a:endParaRPr lang="ru-RU" sz="2200" dirty="0">
              <a:latin typeface="Georgia" pitchFamily="18" charset="0"/>
            </a:endParaRPr>
          </a:p>
          <a:p>
            <a:r>
              <a:rPr lang="ru-RU" sz="2200" dirty="0" smtClean="0">
                <a:latin typeface="Georgia" pitchFamily="18" charset="0"/>
              </a:rPr>
              <a:t>    - с </a:t>
            </a:r>
            <a:r>
              <a:rPr lang="ru-RU" sz="2200" dirty="0">
                <a:latin typeface="Georgia" pitchFamily="18" charset="0"/>
              </a:rPr>
              <a:t>одаренными </a:t>
            </a:r>
            <a:r>
              <a:rPr lang="ru-RU" sz="2200" dirty="0" smtClean="0">
                <a:latin typeface="Georgia" pitchFamily="18" charset="0"/>
              </a:rPr>
              <a:t>детьми;</a:t>
            </a:r>
          </a:p>
          <a:p>
            <a:endParaRPr lang="ru-RU" sz="2200" dirty="0">
              <a:latin typeface="Georgia" pitchFamily="18" charset="0"/>
            </a:endParaRPr>
          </a:p>
          <a:p>
            <a:r>
              <a:rPr lang="ru-RU" sz="2200" dirty="0" smtClean="0">
                <a:latin typeface="Georgia" pitchFamily="18" charset="0"/>
              </a:rPr>
              <a:t>    - с детьми, посещающими </a:t>
            </a:r>
            <a:r>
              <a:rPr lang="ru-RU" sz="2200" dirty="0">
                <a:latin typeface="Georgia" pitchFamily="18" charset="0"/>
              </a:rPr>
              <a:t>детский </a:t>
            </a:r>
            <a:r>
              <a:rPr lang="ru-RU" sz="2200" dirty="0" smtClean="0">
                <a:latin typeface="Georgia" pitchFamily="18" charset="0"/>
              </a:rPr>
              <a:t>сад нерегулярно;</a:t>
            </a:r>
          </a:p>
          <a:p>
            <a:r>
              <a:rPr lang="ru-RU" sz="2200" dirty="0" smtClean="0">
                <a:latin typeface="Georgia" pitchFamily="18" charset="0"/>
              </a:rPr>
              <a:t> </a:t>
            </a:r>
          </a:p>
          <a:p>
            <a:r>
              <a:rPr lang="ru-RU" sz="2200" dirty="0" smtClean="0">
                <a:latin typeface="Georgia" pitchFamily="18" charset="0"/>
              </a:rPr>
              <a:t>    - с детьми, имеющими </a:t>
            </a:r>
            <a:r>
              <a:rPr lang="ru-RU" sz="2200" dirty="0">
                <a:latin typeface="Georgia" pitchFamily="18" charset="0"/>
              </a:rPr>
              <a:t>низкую работоспособность </a:t>
            </a:r>
            <a:r>
              <a:rPr lang="ru-RU" sz="2200" dirty="0" smtClean="0">
                <a:latin typeface="Georgia" pitchFamily="18" charset="0"/>
              </a:rPr>
              <a:t>на</a:t>
            </a:r>
          </a:p>
          <a:p>
            <a:r>
              <a:rPr lang="ru-RU" sz="2200" dirty="0">
                <a:latin typeface="Georgia" pitchFamily="18" charset="0"/>
              </a:rPr>
              <a:t> </a:t>
            </a:r>
            <a:r>
              <a:rPr lang="ru-RU" sz="2200" dirty="0" smtClean="0">
                <a:latin typeface="Georgia" pitchFamily="18" charset="0"/>
              </a:rPr>
              <a:t>      занятии</a:t>
            </a: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 smtClean="0">
              <a:latin typeface="Georgia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>
              <a:latin typeface="Georgia" pitchFamily="18" charset="0"/>
            </a:endParaRPr>
          </a:p>
        </p:txBody>
      </p:sp>
      <p:pic>
        <p:nvPicPr>
          <p:cNvPr id="4098" name="Picture 2" descr="https://ds05.infourok.ru/uploads/ex/0a28/001182cf-8516a15b/hello_html_1b96aa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22" t="18551" r="11327" b="19600"/>
          <a:stretch/>
        </p:blipFill>
        <p:spPr bwMode="auto">
          <a:xfrm>
            <a:off x="6895240" y="520511"/>
            <a:ext cx="1695378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75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692696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  В </a:t>
            </a:r>
            <a:r>
              <a:rPr lang="ru-RU" sz="2000" b="1" dirty="0">
                <a:latin typeface="Georgia" pitchFamily="18" charset="0"/>
              </a:rPr>
              <a:t>какое </a:t>
            </a:r>
            <a:r>
              <a:rPr lang="ru-RU" sz="2000" b="1" dirty="0" smtClean="0">
                <a:latin typeface="Georgia" pitchFamily="18" charset="0"/>
              </a:rPr>
              <a:t>время проводится индивидуальная </a:t>
            </a:r>
            <a:r>
              <a:rPr lang="ru-RU" sz="2000" b="1" dirty="0">
                <a:latin typeface="Georgia" pitchFamily="18" charset="0"/>
              </a:rPr>
              <a:t>работа?  </a:t>
            </a:r>
            <a:r>
              <a:rPr lang="ru-RU" sz="2800" b="1" dirty="0">
                <a:latin typeface="Georgia" pitchFamily="18" charset="0"/>
              </a:rPr>
              <a:t>    </a:t>
            </a:r>
            <a:endParaRPr lang="ru-RU" sz="2800" dirty="0">
              <a:latin typeface="Georgia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05798674"/>
              </p:ext>
            </p:extLst>
          </p:nvPr>
        </p:nvGraphicFramePr>
        <p:xfrm>
          <a:off x="971600" y="1412776"/>
          <a:ext cx="7056784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/>
                <a:gridCol w="51125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Georgia" pitchFamily="18" charset="0"/>
                        </a:rPr>
                        <a:t>Утреннее время,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Georgia" pitchFamily="18" charset="0"/>
                        </a:rPr>
                        <a:t>первая половина дня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Индивидуальные занятия по познавательному развитию, коррекции речевых нарушений.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Занятия с детьми для отработки каких-либо музыкальных движений.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Различные поручения для малоактивных и необщительных воспитанников.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Задания на развитие любознательности и познавательной активности.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Georgia" pitchFamily="18" charset="0"/>
                        </a:rPr>
                        <a:t>Вторая половина дня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Занятия по развитию мелкой и крупной моторики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Georgia" pitchFamily="18" charset="0"/>
                        </a:rPr>
                        <a:t>Прогулка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Подборка различных упражнений.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Задания на развитие речи.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Georgia" pitchFamily="18" charset="0"/>
                        </a:rPr>
                        <a:t>Задания на улучшение математических знаний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821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1412776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Georgia" pitchFamily="18" charset="0"/>
              </a:rPr>
              <a:t>Объем работы с каждым воспитанником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Georgia" pitchFamily="18" charset="0"/>
              </a:rPr>
              <a:t>составляет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Georgia" pitchFamily="18" charset="0"/>
              </a:rPr>
              <a:t>от 3 до 20 минут</a:t>
            </a:r>
            <a:endParaRPr lang="ru-RU" sz="32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27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390</Words>
  <Application>Microsoft Office PowerPoint</Application>
  <PresentationFormat>Экран (4:3)</PresentationFormat>
  <Paragraphs>174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</cp:lastModifiedBy>
  <cp:revision>69</cp:revision>
  <dcterms:created xsi:type="dcterms:W3CDTF">2016-10-09T13:13:22Z</dcterms:created>
  <dcterms:modified xsi:type="dcterms:W3CDTF">2021-11-01T12:12:17Z</dcterms:modified>
</cp:coreProperties>
</file>