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  <p:sldId id="257" r:id="rId3"/>
    <p:sldId id="259" r:id="rId4"/>
    <p:sldId id="258" r:id="rId5"/>
    <p:sldId id="260" r:id="rId6"/>
    <p:sldId id="261" r:id="rId7"/>
    <p:sldId id="262" r:id="rId8"/>
    <p:sldId id="263" r:id="rId9"/>
    <p:sldId id="265" r:id="rId10"/>
    <p:sldId id="264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55" autoAdjust="0"/>
    <p:restoredTop sz="94660"/>
  </p:normalViewPr>
  <p:slideViewPr>
    <p:cSldViewPr>
      <p:cViewPr varScale="1">
        <p:scale>
          <a:sx n="39" d="100"/>
          <a:sy n="39" d="100"/>
        </p:scale>
        <p:origin x="-1398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3200400"/>
            <a:ext cx="7543800" cy="1524000"/>
          </a:xfrm>
        </p:spPr>
        <p:txBody>
          <a:bodyPr>
            <a:noAutofit/>
          </a:bodyPr>
          <a:lstStyle>
            <a:lvl1pPr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4724400"/>
            <a:ext cx="6858000" cy="990600"/>
          </a:xfrm>
        </p:spPr>
        <p:txBody>
          <a:bodyPr anchor="t" anchorCtr="0">
            <a:normAutofit/>
          </a:bodyPr>
          <a:lstStyle>
            <a:lvl1pPr marL="0" indent="0" algn="l">
              <a:buNone/>
              <a:defRPr sz="2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Rectangle 6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85800"/>
            <a:ext cx="7239000" cy="3886200"/>
          </a:xfrm>
        </p:spPr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000" y="685801"/>
            <a:ext cx="1828800" cy="5410199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90800" y="685801"/>
            <a:ext cx="5715000" cy="4876800"/>
          </a:xfrm>
        </p:spPr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276600"/>
            <a:ext cx="7543800" cy="1676400"/>
          </a:xfrm>
        </p:spPr>
        <p:txBody>
          <a:bodyPr anchor="b" anchorCtr="0"/>
          <a:lstStyle>
            <a:lvl1pPr algn="l">
              <a:defRPr sz="54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4953000"/>
            <a:ext cx="6858000" cy="914400"/>
          </a:xfrm>
        </p:spPr>
        <p:txBody>
          <a:bodyPr anchor="t" anchorCtr="0">
            <a:normAutofit/>
          </a:bodyPr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11.02.2015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89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89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1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11.02.2015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cxnSp>
        <p:nvCxnSpPr>
          <p:cNvPr id="11" name="Straight Connector 10"/>
          <p:cNvCxnSpPr/>
          <p:nvPr/>
        </p:nvCxnSpPr>
        <p:spPr>
          <a:xfrm>
            <a:off x="7589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6451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11.02.2015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11.02.2015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10866" y="457200"/>
            <a:ext cx="4594934" cy="4114799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2001" y="457200"/>
            <a:ext cx="2673657" cy="4114800"/>
          </a:xfrm>
        </p:spPr>
        <p:txBody>
          <a:bodyPr>
            <a:normAutofit/>
          </a:bodyPr>
          <a:lstStyle>
            <a:lvl1pPr marL="0" indent="0">
              <a:buNone/>
              <a:defRPr sz="21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11.02.2015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cxnSp>
        <p:nvCxnSpPr>
          <p:cNvPr id="10" name="Straight Connector 9"/>
          <p:cNvCxnSpPr/>
          <p:nvPr/>
        </p:nvCxnSpPr>
        <p:spPr>
          <a:xfrm rot="5400000">
            <a:off x="1677194" y="2514600"/>
            <a:ext cx="3810000" cy="1588"/>
          </a:xfrm>
          <a:prstGeom prst="line">
            <a:avLst/>
          </a:prstGeom>
          <a:ln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8952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77240" y="457200"/>
            <a:ext cx="7543800" cy="2895600"/>
          </a:xfrm>
          <a:ln w="6350">
            <a:solidFill>
              <a:schemeClr val="tx2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0392" y="3505200"/>
            <a:ext cx="7391400" cy="804862"/>
          </a:xfrm>
        </p:spPr>
        <p:txBody>
          <a:bodyPr anchor="t" anchorCtr="0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11.02.2015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1800" cy="16002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685800"/>
            <a:ext cx="7543800" cy="388620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48400" y="620877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  <a:latin typeface="+mn-lt"/>
              </a:defRPr>
            </a:lvl1pPr>
          </a:lstStyle>
          <a:p>
            <a:fld id="{B4C71EC6-210F-42DE-9C53-41977AD35B3D}" type="datetimeFigureOut">
              <a:rPr lang="ru-RU" smtClean="0"/>
              <a:t>11.02.2015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61999" y="6208776"/>
            <a:ext cx="487386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5687568"/>
            <a:ext cx="76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777240" y="0"/>
            <a:ext cx="7543800" cy="381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54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9436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686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4592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1901952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8pPr>
      <a:lvl9pPr marL="24688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2204864"/>
            <a:ext cx="9144000" cy="2880320"/>
          </a:xfrm>
        </p:spPr>
        <p:txBody>
          <a:bodyPr/>
          <a:lstStyle/>
          <a:p>
            <a:pPr algn="ctr"/>
            <a:r>
              <a:rPr lang="ru-RU" sz="4400" dirty="0"/>
              <a:t>Интерактивные </a:t>
            </a:r>
            <a:r>
              <a:rPr lang="ru-RU" sz="4400" dirty="0" smtClean="0"/>
              <a:t>методы  как </a:t>
            </a:r>
            <a:r>
              <a:rPr lang="ru-RU" sz="4400" dirty="0"/>
              <a:t>средство пропедевтики профессионального выгорания.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5013176"/>
            <a:ext cx="9144000" cy="1152128"/>
          </a:xfrm>
        </p:spPr>
        <p:txBody>
          <a:bodyPr>
            <a:normAutofit fontScale="85000" lnSpcReduction="20000"/>
          </a:bodyPr>
          <a:lstStyle/>
          <a:p>
            <a:pPr algn="ctr"/>
            <a:r>
              <a:rPr lang="ru-RU" dirty="0" smtClean="0"/>
              <a:t>Педагог-психолог </a:t>
            </a:r>
          </a:p>
          <a:p>
            <a:pPr algn="ctr"/>
            <a:r>
              <a:rPr lang="ru-RU" dirty="0" smtClean="0"/>
              <a:t>Большакова Елена Валерьевна</a:t>
            </a:r>
          </a:p>
          <a:p>
            <a:pPr algn="ctr"/>
            <a:r>
              <a:rPr lang="ru-RU" dirty="0" smtClean="0"/>
              <a:t>2015 год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17117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2000" y="1484784"/>
            <a:ext cx="7698432" cy="4608512"/>
          </a:xfrm>
        </p:spPr>
        <p:txBody>
          <a:bodyPr>
            <a:normAutofit/>
          </a:bodyPr>
          <a:lstStyle/>
          <a:p>
            <a:pPr algn="ctr"/>
            <a:r>
              <a:rPr lang="ru-RU" sz="9600" dirty="0" smtClean="0">
                <a:solidFill>
                  <a:srgbClr val="C00000"/>
                </a:solidFill>
              </a:rPr>
              <a:t>Спасибо </a:t>
            </a:r>
            <a:br>
              <a:rPr lang="ru-RU" sz="9600" dirty="0" smtClean="0">
                <a:solidFill>
                  <a:srgbClr val="C00000"/>
                </a:solidFill>
              </a:rPr>
            </a:br>
            <a:r>
              <a:rPr lang="ru-RU" sz="9600" dirty="0" smtClean="0">
                <a:solidFill>
                  <a:srgbClr val="C00000"/>
                </a:solidFill>
              </a:rPr>
              <a:t>за </a:t>
            </a:r>
            <a:br>
              <a:rPr lang="ru-RU" sz="9600" dirty="0" smtClean="0">
                <a:solidFill>
                  <a:srgbClr val="C00000"/>
                </a:solidFill>
              </a:rPr>
            </a:br>
            <a:r>
              <a:rPr lang="ru-RU" sz="9600" dirty="0" smtClean="0">
                <a:solidFill>
                  <a:srgbClr val="C00000"/>
                </a:solidFill>
              </a:rPr>
              <a:t>внимание!</a:t>
            </a:r>
            <a:endParaRPr lang="ru-RU" sz="96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96292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404664"/>
            <a:ext cx="7992888" cy="151216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/>
              <a:t>Профессиональное выгорание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0" y="1916832"/>
            <a:ext cx="4572000" cy="4176464"/>
          </a:xfrm>
        </p:spPr>
        <p:txBody>
          <a:bodyPr>
            <a:noAutofit/>
          </a:bodyPr>
          <a:lstStyle/>
          <a:p>
            <a:pPr algn="ctr"/>
            <a:r>
              <a:rPr lang="ru-RU" dirty="0"/>
              <a:t>Профессиональное выгорание - это неблагоприятная реакция человека на стресс, полученный на работе, включающая в себя психо­физиологические и поведенческие компоненты» (Гринберг Д., 2002)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076056" y="1916832"/>
            <a:ext cx="3528392" cy="3960440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pic>
        <p:nvPicPr>
          <p:cNvPr id="1026" name="Picture 2" descr="C:\Users\Lena\Desktop\слайды\88a44db2ae06536b310816d72b175951.jp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1916832"/>
            <a:ext cx="4176463" cy="43109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61915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064896" cy="1800200"/>
          </a:xfrm>
        </p:spPr>
        <p:txBody>
          <a:bodyPr>
            <a:normAutofit/>
          </a:bodyPr>
          <a:lstStyle/>
          <a:p>
            <a:pPr algn="ctr"/>
            <a:r>
              <a:rPr lang="ru-RU" dirty="0"/>
              <a:t>Три компонента «выгорания»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62000" y="2204864"/>
            <a:ext cx="8382000" cy="3816424"/>
          </a:xfrm>
        </p:spPr>
        <p:txBody>
          <a:bodyPr>
            <a:noAutofit/>
          </a:bodyPr>
          <a:lstStyle/>
          <a:p>
            <a:r>
              <a:rPr lang="ru-RU" sz="4800" dirty="0"/>
              <a:t>Эмоциональное </a:t>
            </a:r>
            <a:r>
              <a:rPr lang="ru-RU" sz="4800" dirty="0" smtClean="0"/>
              <a:t>истощение</a:t>
            </a:r>
          </a:p>
          <a:p>
            <a:r>
              <a:rPr lang="ru-RU" sz="4800" dirty="0"/>
              <a:t>Деперсонализация</a:t>
            </a:r>
            <a:r>
              <a:rPr lang="ru-RU" sz="4800" dirty="0" smtClean="0"/>
              <a:t>:</a:t>
            </a:r>
          </a:p>
          <a:p>
            <a:r>
              <a:rPr lang="ru-RU" sz="4800" dirty="0"/>
              <a:t>Сниженная рабочая продуктивность</a:t>
            </a:r>
          </a:p>
        </p:txBody>
      </p:sp>
    </p:spTree>
    <p:extLst>
      <p:ext uri="{BB962C8B-B14F-4D97-AF65-F5344CB8AC3E}">
        <p14:creationId xmlns:p14="http://schemas.microsoft.com/office/powerpoint/2010/main" val="4226409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7410400" cy="1665312"/>
          </a:xfrm>
        </p:spPr>
        <p:txBody>
          <a:bodyPr>
            <a:noAutofit/>
          </a:bodyPr>
          <a:lstStyle/>
          <a:p>
            <a:pPr algn="ctr"/>
            <a:r>
              <a:rPr lang="ru-RU" sz="6000" dirty="0"/>
              <a:t>Эмоциональное истощение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4400" dirty="0"/>
              <a:t>ощущение эмоционального </a:t>
            </a:r>
            <a:r>
              <a:rPr lang="ru-RU" sz="4400" dirty="0" smtClean="0"/>
              <a:t>перенапряжения</a:t>
            </a:r>
            <a:endParaRPr lang="ru-RU" sz="4400" dirty="0"/>
          </a:p>
          <a:p>
            <a:r>
              <a:rPr lang="ru-RU" sz="4400" dirty="0"/>
              <a:t>чувство </a:t>
            </a:r>
            <a:r>
              <a:rPr lang="ru-RU" sz="4400" dirty="0" smtClean="0"/>
              <a:t>опустошённости</a:t>
            </a:r>
            <a:endParaRPr lang="ru-RU" sz="4400" dirty="0"/>
          </a:p>
          <a:p>
            <a:r>
              <a:rPr lang="ru-RU" sz="4400" dirty="0"/>
              <a:t>исчерпанность собственных </a:t>
            </a:r>
            <a:r>
              <a:rPr lang="ru-RU" sz="4400" dirty="0" smtClean="0"/>
              <a:t>ресурсов</a:t>
            </a:r>
            <a:endParaRPr lang="ru-RU" sz="44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04541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4653136"/>
            <a:ext cx="7848872" cy="16002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/>
              <a:t>Деперсонализация </a:t>
            </a:r>
            <a:r>
              <a:rPr lang="ru-RU" dirty="0" smtClean="0"/>
              <a:t>(расстройство </a:t>
            </a:r>
            <a:r>
              <a:rPr lang="ru-RU" dirty="0" err="1" smtClean="0"/>
              <a:t>самовосприятия</a:t>
            </a:r>
            <a:r>
              <a:rPr lang="ru-RU" dirty="0" smtClean="0"/>
              <a:t>)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685800"/>
            <a:ext cx="8640960" cy="3247256"/>
          </a:xfrm>
        </p:spPr>
        <p:txBody>
          <a:bodyPr>
            <a:noAutofit/>
          </a:bodyPr>
          <a:lstStyle/>
          <a:p>
            <a:r>
              <a:rPr lang="ru-RU" sz="4800" dirty="0"/>
              <a:t>возникновение равнодушного и негативного отношения к людям;</a:t>
            </a:r>
          </a:p>
          <a:p>
            <a:r>
              <a:rPr lang="ru-RU" sz="4800" dirty="0"/>
              <a:t>формальность контактов.</a:t>
            </a:r>
          </a:p>
        </p:txBody>
      </p:sp>
    </p:spTree>
    <p:extLst>
      <p:ext uri="{BB962C8B-B14F-4D97-AF65-F5344CB8AC3E}">
        <p14:creationId xmlns:p14="http://schemas.microsoft.com/office/powerpoint/2010/main" val="3871280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4653136"/>
            <a:ext cx="7213848" cy="16002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/>
              <a:t>Сниженная рабочая продуктивность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62000" y="685800"/>
            <a:ext cx="8058472" cy="3886200"/>
          </a:xfrm>
        </p:spPr>
        <p:txBody>
          <a:bodyPr>
            <a:normAutofit/>
          </a:bodyPr>
          <a:lstStyle/>
          <a:p>
            <a:r>
              <a:rPr lang="ru-RU" sz="4400" dirty="0"/>
              <a:t>снижение самооценки своей компетентности;</a:t>
            </a:r>
          </a:p>
          <a:p>
            <a:r>
              <a:rPr lang="ru-RU" sz="4400" dirty="0"/>
              <a:t>недовольство собой;</a:t>
            </a:r>
          </a:p>
          <a:p>
            <a:r>
              <a:rPr lang="ru-RU" sz="4400" dirty="0"/>
              <a:t>негативное отношение к себе.</a:t>
            </a:r>
          </a:p>
        </p:txBody>
      </p:sp>
    </p:spTree>
    <p:extLst>
      <p:ext uri="{BB962C8B-B14F-4D97-AF65-F5344CB8AC3E}">
        <p14:creationId xmlns:p14="http://schemas.microsoft.com/office/powerpoint/2010/main" val="20019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2000" y="332656"/>
            <a:ext cx="7770440" cy="1368152"/>
          </a:xfrm>
        </p:spPr>
        <p:txBody>
          <a:bodyPr>
            <a:normAutofit/>
          </a:bodyPr>
          <a:lstStyle/>
          <a:p>
            <a:r>
              <a:rPr lang="ru-RU" dirty="0"/>
              <a:t>Интерактивные методы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556792"/>
            <a:ext cx="8496944" cy="5301208"/>
          </a:xfrm>
        </p:spPr>
        <p:txBody>
          <a:bodyPr/>
          <a:lstStyle/>
          <a:p>
            <a:pPr algn="ctr"/>
            <a:r>
              <a:rPr lang="ru-RU" sz="2800" dirty="0" smtClean="0"/>
              <a:t>Дискуссия</a:t>
            </a:r>
          </a:p>
          <a:p>
            <a:pPr algn="ctr"/>
            <a:r>
              <a:rPr lang="ru-RU" sz="2800" dirty="0" smtClean="0"/>
              <a:t> </a:t>
            </a:r>
            <a:r>
              <a:rPr lang="ru-RU" sz="2800" dirty="0"/>
              <a:t>эвристическая </a:t>
            </a:r>
            <a:r>
              <a:rPr lang="ru-RU" sz="2800" dirty="0" smtClean="0"/>
              <a:t>беседа</a:t>
            </a:r>
          </a:p>
          <a:p>
            <a:pPr algn="ctr"/>
            <a:r>
              <a:rPr lang="ru-RU" sz="2800" dirty="0" smtClean="0"/>
              <a:t> </a:t>
            </a:r>
            <a:r>
              <a:rPr lang="ru-RU" sz="2800" dirty="0"/>
              <a:t>«мозговой </a:t>
            </a:r>
            <a:r>
              <a:rPr lang="ru-RU" sz="2800" dirty="0" smtClean="0"/>
              <a:t>штурм»</a:t>
            </a:r>
          </a:p>
          <a:p>
            <a:pPr algn="ctr"/>
            <a:r>
              <a:rPr lang="ru-RU" sz="2800" dirty="0" smtClean="0"/>
              <a:t>Ролевые «деловые</a:t>
            </a:r>
            <a:r>
              <a:rPr lang="ru-RU" sz="2800" dirty="0"/>
              <a:t>» </a:t>
            </a:r>
            <a:r>
              <a:rPr lang="ru-RU" sz="2800" dirty="0" smtClean="0"/>
              <a:t>игры</a:t>
            </a:r>
          </a:p>
          <a:p>
            <a:pPr algn="ctr"/>
            <a:r>
              <a:rPr lang="ru-RU" sz="2800" dirty="0" smtClean="0"/>
              <a:t>тренинги </a:t>
            </a:r>
          </a:p>
          <a:p>
            <a:pPr algn="ctr"/>
            <a:r>
              <a:rPr lang="ru-RU" sz="2800" dirty="0" smtClean="0"/>
              <a:t>кейс-метод</a:t>
            </a:r>
          </a:p>
          <a:p>
            <a:pPr algn="ctr"/>
            <a:r>
              <a:rPr lang="ru-RU" sz="2800" dirty="0" smtClean="0"/>
              <a:t>метод проектов </a:t>
            </a:r>
          </a:p>
          <a:p>
            <a:pPr algn="ctr"/>
            <a:r>
              <a:rPr lang="ru-RU" sz="2800" dirty="0" smtClean="0"/>
              <a:t>групповая </a:t>
            </a:r>
            <a:r>
              <a:rPr lang="ru-RU" sz="2800" dirty="0"/>
              <a:t>работа с иллюстративным материалом, обсуждение видеофильмов </a:t>
            </a:r>
            <a:endParaRPr lang="ru-RU" sz="2800" dirty="0" smtClean="0"/>
          </a:p>
          <a:p>
            <a:r>
              <a:rPr lang="ru-RU" dirty="0" err="1" smtClean="0"/>
              <a:t>итд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63353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7554416" cy="1600200"/>
          </a:xfrm>
        </p:spPr>
        <p:txBody>
          <a:bodyPr>
            <a:normAutofit/>
          </a:bodyPr>
          <a:lstStyle/>
          <a:p>
            <a:pPr algn="ctr"/>
            <a:r>
              <a:rPr lang="vi-VN" sz="8000" dirty="0"/>
              <a:t>Пропеде́втика</a:t>
            </a:r>
            <a:endParaRPr lang="ru-RU" sz="8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685800"/>
            <a:ext cx="8424936" cy="4327376"/>
          </a:xfrm>
        </p:spPr>
        <p:txBody>
          <a:bodyPr>
            <a:noAutofit/>
          </a:bodyPr>
          <a:lstStyle/>
          <a:p>
            <a:pPr algn="ctr"/>
            <a:r>
              <a:rPr lang="ru-RU" sz="3600" dirty="0"/>
              <a:t>введение в какую-либо науку или искусство, сокращенное систематическое изложение науки или искусства в элементарной форме, подготовительный (предварительный, вводный) курс, предшествующий более глубокому изучению предмета</a:t>
            </a:r>
          </a:p>
        </p:txBody>
      </p:sp>
    </p:spTree>
    <p:extLst>
      <p:ext uri="{BB962C8B-B14F-4D97-AF65-F5344CB8AC3E}">
        <p14:creationId xmlns:p14="http://schemas.microsoft.com/office/powerpoint/2010/main" val="1295894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Lena\Desktop\слайды\rId1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552746"/>
            <a:ext cx="4358677" cy="53965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6189004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NewsPrint">
  <a:themeElements>
    <a:clrScheme name="NewsPrint">
      <a:dk1>
        <a:sysClr val="windowText" lastClr="000000"/>
      </a:dk1>
      <a:lt1>
        <a:sysClr val="window" lastClr="FFFFFF"/>
      </a:lt1>
      <a:dk2>
        <a:srgbClr val="303030"/>
      </a:dk2>
      <a:lt2>
        <a:srgbClr val="DEDEE0"/>
      </a:lt2>
      <a:accent1>
        <a:srgbClr val="AD0101"/>
      </a:accent1>
      <a:accent2>
        <a:srgbClr val="726056"/>
      </a:accent2>
      <a:accent3>
        <a:srgbClr val="AC956E"/>
      </a:accent3>
      <a:accent4>
        <a:srgbClr val="808DA9"/>
      </a:accent4>
      <a:accent5>
        <a:srgbClr val="424E5B"/>
      </a:accent5>
      <a:accent6>
        <a:srgbClr val="730E00"/>
      </a:accent6>
      <a:hlink>
        <a:srgbClr val="D26900"/>
      </a:hlink>
      <a:folHlink>
        <a:srgbClr val="D89243"/>
      </a:folHlink>
    </a:clrScheme>
    <a:fontScheme name="NewsPrint">
      <a:majorFont>
        <a:latin typeface="Impact"/>
        <a:ea typeface=""/>
        <a:cs typeface=""/>
        <a:font script="Jpan" typeface="HGP創英角ｺﾞｼｯｸUB"/>
        <a:font script="Hang" typeface="HY견고딕"/>
        <a:font script="Hans" typeface="微软雅黑"/>
        <a:font script="Hant" typeface="微軟正黑體"/>
        <a:font script="Arab" typeface="Tahoma"/>
        <a:font script="Hebr" typeface="To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NewsPrint">
      <a:fillStyleLst>
        <a:solidFill>
          <a:schemeClr val="phClr"/>
        </a:solidFill>
        <a:gradFill rotWithShape="1">
          <a:gsLst>
            <a:gs pos="0">
              <a:schemeClr val="phClr">
                <a:tint val="37000"/>
                <a:hueMod val="100000"/>
                <a:satMod val="200000"/>
                <a:lumMod val="88000"/>
              </a:schemeClr>
            </a:gs>
            <a:gs pos="100000">
              <a:schemeClr val="phClr">
                <a:tint val="53000"/>
                <a:shade val="100000"/>
                <a:hueMod val="100000"/>
                <a:satMod val="350000"/>
                <a:lumMod val="79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phClr">
                <a:shade val="100000"/>
              </a:schemeClr>
            </a:gs>
            <a:gs pos="100000">
              <a:schemeClr val="phClr"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</a:fillStyleLst>
      <a:lnStyleLst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12700" dir="528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2700">
            <a:bevelT w="31750" h="127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3000"/>
              </a:schemeClr>
            </a:gs>
            <a:gs pos="100000">
              <a:schemeClr val="phClr">
                <a:shade val="55000"/>
              </a:schemeClr>
            </a:gs>
          </a:gsLst>
          <a:lin ang="5400000" scaled="1"/>
        </a:gradFill>
        <a:blipFill rotWithShape="1">
          <a:blip xmlns:r="http://schemas.openxmlformats.org/officeDocument/2006/relationships" r:embed="rId1">
            <a:duotone>
              <a:schemeClr val="phClr">
                <a:shade val="20000"/>
                <a:satMod val="350000"/>
                <a:lumMod val="125000"/>
              </a:schemeClr>
              <a:schemeClr val="phClr">
                <a:tint val="90000"/>
                <a:satMod val="25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Newsprint</Template>
  <TotalTime>135</TotalTime>
  <Words>159</Words>
  <Application>Microsoft Office PowerPoint</Application>
  <PresentationFormat>Экран (4:3)</PresentationFormat>
  <Paragraphs>34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NewsPrint</vt:lpstr>
      <vt:lpstr>Интерактивные методы  как средство пропедевтики профессионального выгорания.</vt:lpstr>
      <vt:lpstr>Профессиональное выгорание</vt:lpstr>
      <vt:lpstr>Три компонента «выгорания»</vt:lpstr>
      <vt:lpstr>Эмоциональное истощение</vt:lpstr>
      <vt:lpstr>Деперсонализация (расстройство самовосприятия)</vt:lpstr>
      <vt:lpstr>Сниженная рабочая продуктивность</vt:lpstr>
      <vt:lpstr>Интерактивные методы</vt:lpstr>
      <vt:lpstr>Пропеде́втика</vt:lpstr>
      <vt:lpstr>Презентация PowerPoint</vt:lpstr>
      <vt:lpstr>Спасибо  за 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Интерактивные методы  как средство пропедевтики профессионального выгорания.</dc:title>
  <dc:creator>Lena</dc:creator>
  <cp:lastModifiedBy>Lena Bolshakova</cp:lastModifiedBy>
  <cp:revision>9</cp:revision>
  <dcterms:created xsi:type="dcterms:W3CDTF">2015-02-11T16:25:47Z</dcterms:created>
  <dcterms:modified xsi:type="dcterms:W3CDTF">2015-02-11T19:48:24Z</dcterms:modified>
</cp:coreProperties>
</file>