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7" r:id="rId3"/>
    <p:sldId id="258" r:id="rId4"/>
    <p:sldId id="266" r:id="rId5"/>
    <p:sldId id="269" r:id="rId6"/>
    <p:sldId id="272" r:id="rId7"/>
    <p:sldId id="264" r:id="rId8"/>
    <p:sldId id="261" r:id="rId9"/>
    <p:sldId id="260" r:id="rId10"/>
    <p:sldId id="271" r:id="rId11"/>
    <p:sldId id="263" r:id="rId12"/>
    <p:sldId id="259" r:id="rId13"/>
    <p:sldId id="268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C22A7-08F4-4413-9F9B-A942F61D99AB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FA1-E801-44DE-8E3B-50B449ED9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33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C52E21-EEC3-424F-8313-95966311180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5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199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687DF-8D1E-4538-86A6-848CEFE855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4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138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8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779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22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36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35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91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121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73FA1-E801-44DE-8E3B-50B449ED969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783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CDEF2D94-D6CC-4524-97A5-A58EC203A69D}" type="slidenum">
              <a:rPr lang="ru-RU"/>
              <a:pPr eaLnBrk="1" hangingPunct="1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9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03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8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34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1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6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79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0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2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85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86774-BF95-4529-A456-40CD1192C798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80E6C-B103-44D3-816B-2A8996DFA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4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0" y="533400"/>
            <a:ext cx="3103563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Основа профессии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3825" y="1293813"/>
            <a:ext cx="3463925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dirty="0">
                <a:latin typeface="Arial Black" pitchFamily="34" charset="0"/>
              </a:rPr>
              <a:t>школьные знания: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1350963"/>
            <a:ext cx="4019550" cy="3460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1800"/>
              </a:lnSpc>
              <a:defRPr/>
            </a:pPr>
            <a:r>
              <a:rPr lang="ru-RU" sz="24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специальные знания: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3378200"/>
            <a:ext cx="3048000" cy="1754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русский язык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гуманитарные науки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800600" y="2165350"/>
            <a:ext cx="4095750" cy="4524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классический язык;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литературоведение;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философия;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русский язык и культура речи;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психология и педагогика;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ru-RU" sz="2400" dirty="0" smtClean="0">
                <a:solidFill>
                  <a:srgbClr val="393939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культурология. </a:t>
            </a:r>
            <a:endParaRPr lang="ru-RU" sz="2400" dirty="0" smtClean="0"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3798888" y="1293813"/>
            <a:ext cx="838200" cy="762000"/>
          </a:xfrm>
          <a:prstGeom prst="mathPl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612900" y="1843088"/>
            <a:ext cx="484188" cy="14478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605588" y="1757363"/>
            <a:ext cx="484187" cy="40798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9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BDFBF-2F8F-427A-8C5A-CFA6D0087887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11267" name="AutoShape 13"/>
          <p:cNvSpPr>
            <a:spLocks noChangeArrowheads="1"/>
          </p:cNvSpPr>
          <p:nvPr/>
        </p:nvSpPr>
        <p:spPr bwMode="auto">
          <a:xfrm>
            <a:off x="827088" y="1773238"/>
            <a:ext cx="7993062" cy="2520950"/>
          </a:xfrm>
          <a:prstGeom prst="roundRect">
            <a:avLst>
              <a:gd name="adj" fmla="val 16667"/>
            </a:avLst>
          </a:prstGeom>
          <a:solidFill>
            <a:srgbClr val="3B5800"/>
          </a:solidFill>
          <a:ln w="9525">
            <a:solidFill>
              <a:srgbClr val="C050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800" b="0" i="0">
              <a:solidFill>
                <a:srgbClr val="C0504D"/>
              </a:solidFill>
              <a:latin typeface="Times New Roman" pitchFamily="18" charset="0"/>
            </a:endParaRPr>
          </a:p>
        </p:txBody>
      </p:sp>
      <p:sp>
        <p:nvSpPr>
          <p:cNvPr id="11268" name="Заголовок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7680325" cy="1006475"/>
          </a:xfrm>
        </p:spPr>
        <p:txBody>
          <a:bodyPr wrap="none">
            <a:spAutoFit/>
          </a:bodyPr>
          <a:lstStyle/>
          <a:p>
            <a:pPr algn="l" eaLnBrk="1" hangingPunct="1"/>
            <a:r>
              <a:rPr lang="ru-RU" sz="4000" b="1" smtClean="0">
                <a:solidFill>
                  <a:srgbClr val="4F6228"/>
                </a:solidFill>
                <a:sym typeface="Wingdings 2" pitchFamily="18" charset="2"/>
              </a:rPr>
              <a:t></a:t>
            </a:r>
            <a:r>
              <a:rPr lang="ru-RU" sz="6000" b="1" i="1" smtClean="0">
                <a:solidFill>
                  <a:srgbClr val="4F6228"/>
                </a:solidFill>
                <a:latin typeface="Book Antiqua" pitchFamily="18" charset="0"/>
              </a:rPr>
              <a:t> </a:t>
            </a:r>
            <a:r>
              <a:rPr lang="ru-RU" b="1" i="1" smtClean="0">
                <a:solidFill>
                  <a:srgbClr val="4F6228"/>
                </a:solidFill>
                <a:latin typeface="Book Antiqua" pitchFamily="18" charset="0"/>
              </a:rPr>
              <a:t>Пусть глаза отдохнут</a:t>
            </a:r>
            <a:r>
              <a:rPr lang="ru-RU" b="1" smtClean="0">
                <a:solidFill>
                  <a:srgbClr val="4F6228"/>
                </a:solidFill>
                <a:latin typeface="Book Antiqua" pitchFamily="18" charset="0"/>
              </a:rPr>
              <a:t> </a:t>
            </a:r>
            <a:r>
              <a:rPr lang="ru-RU" sz="4000" b="1" smtClean="0">
                <a:solidFill>
                  <a:srgbClr val="4F6228"/>
                </a:solidFill>
                <a:latin typeface="Book Antiqua" pitchFamily="18" charset="0"/>
                <a:sym typeface="Wingdings 2" pitchFamily="18" charset="2"/>
              </a:rPr>
              <a:t></a:t>
            </a:r>
          </a:p>
        </p:txBody>
      </p:sp>
      <p:pic>
        <p:nvPicPr>
          <p:cNvPr id="11269" name="Picture 5" descr="11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205038"/>
            <a:ext cx="712787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14"/>
          <p:cNvSpPr txBox="1">
            <a:spLocks noChangeArrowheads="1"/>
          </p:cNvSpPr>
          <p:nvPr/>
        </p:nvSpPr>
        <p:spPr bwMode="auto">
          <a:xfrm>
            <a:off x="900113" y="4868863"/>
            <a:ext cx="7704137" cy="1630362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3B58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ru-RU" sz="3200">
                <a:solidFill>
                  <a:srgbClr val="3B5800"/>
                </a:solidFill>
              </a:rPr>
              <a:t>Следите за двигающимися предметами </a:t>
            </a:r>
          </a:p>
          <a:p>
            <a:pPr algn="ctr" eaLnBrk="1" hangingPunct="1"/>
            <a:r>
              <a:rPr lang="ru-RU" sz="3200">
                <a:solidFill>
                  <a:srgbClr val="3B5800"/>
                </a:solidFill>
              </a:rPr>
              <a:t>и часто-часто моргайте</a:t>
            </a:r>
          </a:p>
        </p:txBody>
      </p:sp>
    </p:spTree>
    <p:extLst>
      <p:ext uri="{BB962C8B-B14F-4D97-AF65-F5344CB8AC3E}">
        <p14:creationId xmlns:p14="http://schemas.microsoft.com/office/powerpoint/2010/main" val="3604356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53725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/>
              <a:t>Интервью</a:t>
            </a:r>
            <a:r>
              <a:rPr lang="ru-RU" sz="2400" dirty="0"/>
              <a:t> – это, предназначенная для печати, радио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телевидения </a:t>
            </a:r>
            <a:r>
              <a:rPr lang="ru-RU" sz="2400" dirty="0" smtClean="0"/>
              <a:t>беседа  </a:t>
            </a:r>
            <a:r>
              <a:rPr lang="ru-RU" sz="2400" dirty="0"/>
              <a:t>в форме вопросов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ответов с каким-нибудь лицом.</a:t>
            </a:r>
          </a:p>
          <a:p>
            <a:r>
              <a:rPr lang="ru-RU" sz="2400" u="sng" dirty="0"/>
              <a:t>Цель беседы</a:t>
            </a:r>
            <a:r>
              <a:rPr lang="ru-RU" sz="2400" dirty="0"/>
              <a:t> – выяснить мнение определенных </a:t>
            </a:r>
            <a:endParaRPr lang="ru-RU" sz="2400" dirty="0" smtClean="0"/>
          </a:p>
          <a:p>
            <a:r>
              <a:rPr lang="ru-RU" sz="2400" dirty="0" smtClean="0"/>
              <a:t>лиц </a:t>
            </a:r>
            <a:r>
              <a:rPr lang="ru-RU" sz="2400" dirty="0"/>
              <a:t>по поводу </a:t>
            </a:r>
            <a:r>
              <a:rPr lang="ru-RU" sz="2400" dirty="0" smtClean="0"/>
              <a:t>какого-либо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события или вопроса.</a:t>
            </a:r>
          </a:p>
          <a:p>
            <a:r>
              <a:rPr lang="ru-RU" sz="2400" u="sng" dirty="0"/>
              <a:t>Содержание интервью</a:t>
            </a:r>
            <a:r>
              <a:rPr lang="ru-RU" sz="2400" dirty="0"/>
              <a:t> – ответы собеседника, </a:t>
            </a:r>
            <a:endParaRPr lang="ru-RU" sz="2400" dirty="0" smtClean="0"/>
          </a:p>
          <a:p>
            <a:r>
              <a:rPr lang="ru-RU" sz="2400" dirty="0" smtClean="0"/>
              <a:t>высказывания</a:t>
            </a:r>
            <a:r>
              <a:rPr lang="ru-RU" sz="2400" dirty="0"/>
              <a:t>, </a:t>
            </a:r>
            <a:r>
              <a:rPr lang="ru-RU" sz="2400" dirty="0" smtClean="0"/>
              <a:t>суждения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которого представляет интерес для </a:t>
            </a:r>
            <a:r>
              <a:rPr lang="ru-RU" sz="2400" dirty="0" smtClean="0"/>
              <a:t>читателей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(слушателей, телезрителей).</a:t>
            </a:r>
          </a:p>
          <a:p>
            <a:r>
              <a:rPr lang="ru-RU" sz="2400" u="sng" dirty="0"/>
              <a:t>Строение </a:t>
            </a:r>
            <a:r>
              <a:rPr lang="ru-RU" sz="2400" dirty="0"/>
              <a:t>– вопросно-ответное.</a:t>
            </a:r>
          </a:p>
          <a:p>
            <a:r>
              <a:rPr lang="ru-RU" sz="2400" u="sng" dirty="0"/>
              <a:t>Успех интервью </a:t>
            </a:r>
            <a:r>
              <a:rPr lang="ru-RU" sz="2400" dirty="0"/>
              <a:t>– зависит от степени подготовленности </a:t>
            </a:r>
            <a:endParaRPr lang="ru-RU" sz="2400" dirty="0" smtClean="0"/>
          </a:p>
          <a:p>
            <a:r>
              <a:rPr lang="ru-RU" sz="2400" dirty="0" smtClean="0"/>
              <a:t>корреспондента </a:t>
            </a:r>
            <a:r>
              <a:rPr lang="ru-RU" sz="2400" dirty="0"/>
              <a:t>к </a:t>
            </a:r>
            <a:r>
              <a:rPr lang="ru-RU" sz="2400" dirty="0" smtClean="0"/>
              <a:t>беседе , </a:t>
            </a:r>
            <a:r>
              <a:rPr lang="ru-RU" sz="2400" dirty="0"/>
              <a:t>от его умения </a:t>
            </a:r>
            <a:r>
              <a:rPr lang="ru-RU" sz="2400" dirty="0" smtClean="0"/>
              <a:t>ставить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точные вопросы</a:t>
            </a:r>
            <a:r>
              <a:rPr lang="ru-RU" sz="2400" dirty="0" smtClean="0"/>
              <a:t>,  </a:t>
            </a:r>
            <a:r>
              <a:rPr lang="ru-RU" sz="2400" dirty="0"/>
              <a:t>расположить собеседника </a:t>
            </a:r>
            <a:endParaRPr lang="ru-RU" sz="2400" dirty="0" smtClean="0"/>
          </a:p>
          <a:p>
            <a:r>
              <a:rPr lang="ru-RU" sz="2400" dirty="0" smtClean="0"/>
              <a:t>к </a:t>
            </a:r>
            <a:r>
              <a:rPr lang="ru-RU" sz="2400" dirty="0"/>
              <a:t>разговору и </a:t>
            </a:r>
            <a:r>
              <a:rPr lang="ru-RU" sz="2400" dirty="0" smtClean="0"/>
              <a:t> удерживать </a:t>
            </a:r>
            <a:r>
              <a:rPr lang="ru-RU" sz="2400" dirty="0"/>
              <a:t>разговор в нужном русле.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48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086350" cy="6429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err="1" smtClean="0"/>
              <a:t>Синквейн</a:t>
            </a:r>
            <a:endParaRPr lang="ru-RU" sz="4000" b="1" dirty="0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7772400" cy="576064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err="1" smtClean="0">
                <a:solidFill>
                  <a:srgbClr val="7030A0"/>
                </a:solidFill>
                <a:latin typeface="+mj-lt"/>
              </a:rPr>
              <a:t>Синквейн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 - это не обычное стихотворение, а стихотворение, написанное в соответствии с определенными правилами. 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1 строка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– заголовок, в который выносится ключевое слово, понятие, тема </a:t>
            </a:r>
            <a:r>
              <a:rPr lang="ru-RU" sz="2800" b="1" dirty="0" err="1" smtClean="0">
                <a:solidFill>
                  <a:schemeClr val="tx2"/>
                </a:solidFill>
                <a:latin typeface="+mj-lt"/>
              </a:rPr>
              <a:t>синквейна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, выраженное в форме существительного.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2 строка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– два прилагательных.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3 строка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– три глагола.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4 строка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– фраза, несущая определенный смысл.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j-lt"/>
              </a:rPr>
              <a:t>5 строка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– резюме, вывод, одно слово, существительное.</a:t>
            </a:r>
            <a:endParaRPr lang="ru-RU" sz="28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6491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066" y="548680"/>
            <a:ext cx="774205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u="sng" dirty="0"/>
              <a:t>Темы для интервью</a:t>
            </a:r>
            <a:r>
              <a:rPr lang="ru-RU" sz="4400" u="sng" dirty="0" smtClean="0"/>
              <a:t>.</a:t>
            </a:r>
          </a:p>
          <a:p>
            <a:pPr algn="ctr"/>
            <a:endParaRPr lang="ru-RU" sz="4400" dirty="0"/>
          </a:p>
          <a:p>
            <a:r>
              <a:rPr lang="ru-RU" sz="4400" b="1" dirty="0"/>
              <a:t>«Хочу, чтобы меня понимали»</a:t>
            </a:r>
            <a:endParaRPr lang="ru-RU" sz="44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941588"/>
            <a:ext cx="752308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«Роль книги в нашей жизни».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65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875863" cy="514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6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760116"/>
            <a:ext cx="885922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/>
              <a:t>Беседа – искусство, в </a:t>
            </a:r>
            <a:br>
              <a:rPr lang="ru-RU" sz="4800" b="1" i="1" dirty="0"/>
            </a:br>
            <a:r>
              <a:rPr lang="ru-RU" sz="4800" b="1" i="1" dirty="0"/>
              <a:t>котором соперником человека </a:t>
            </a:r>
            <a:br>
              <a:rPr lang="ru-RU" sz="4800" b="1" i="1" dirty="0"/>
            </a:br>
            <a:r>
              <a:rPr lang="ru-RU" sz="4800" b="1" i="1" dirty="0"/>
              <a:t>выступает все </a:t>
            </a:r>
            <a:r>
              <a:rPr lang="ru-RU" sz="4800" b="1" i="1" dirty="0" smtClean="0"/>
              <a:t>человечество.</a:t>
            </a:r>
            <a:endParaRPr lang="ru-RU" sz="4800" b="1" dirty="0"/>
          </a:p>
          <a:p>
            <a:r>
              <a:rPr lang="ru-RU" sz="4800" b="1" dirty="0"/>
              <a:t> </a:t>
            </a:r>
            <a:r>
              <a:rPr lang="ru-RU" sz="4800" b="1" dirty="0" smtClean="0"/>
              <a:t>                                  Р.У</a:t>
            </a:r>
            <a:r>
              <a:rPr lang="ru-RU" sz="4800" b="1" dirty="0"/>
              <a:t>. </a:t>
            </a:r>
            <a:r>
              <a:rPr lang="ru-RU" sz="4800" b="1" dirty="0" err="1"/>
              <a:t>Эмерсон</a:t>
            </a:r>
            <a:endParaRPr lang="ru-RU" sz="4800" b="1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9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238" y="936620"/>
            <a:ext cx="842493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беседа с каким-либо  </a:t>
            </a:r>
            <a:r>
              <a:rPr lang="ru-RU" sz="4000" dirty="0"/>
              <a:t>лицом </a:t>
            </a:r>
            <a:r>
              <a:rPr lang="ru-RU" sz="4000" dirty="0" smtClean="0"/>
              <a:t>на </a:t>
            </a:r>
            <a:r>
              <a:rPr lang="ru-RU" sz="4000" dirty="0"/>
              <a:t>общественно </a:t>
            </a:r>
            <a:r>
              <a:rPr lang="ru-RU" sz="4000" dirty="0" smtClean="0"/>
              <a:t>значимые </a:t>
            </a:r>
            <a:r>
              <a:rPr lang="ru-RU" sz="4000" dirty="0"/>
              <a:t>темы.</a:t>
            </a:r>
          </a:p>
          <a:p>
            <a:endParaRPr lang="ru-RU" sz="3200" b="1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356992"/>
            <a:ext cx="40975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5400" b="1" i="1" dirty="0"/>
              <a:t>и</a:t>
            </a:r>
            <a:r>
              <a:rPr lang="ru-RU" sz="5400" b="1" i="1" dirty="0" smtClean="0"/>
              <a:t>нтервьюер</a:t>
            </a:r>
            <a:endParaRPr lang="ru-RU" sz="5400" b="1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09240" y="4437112"/>
            <a:ext cx="50000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/>
              <a:t>и</a:t>
            </a:r>
            <a:r>
              <a:rPr lang="ru-RU" sz="4400" b="1" i="1" dirty="0" smtClean="0"/>
              <a:t>нтервьюировать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5418407"/>
            <a:ext cx="48632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интервьюируемый</a:t>
            </a:r>
            <a:endParaRPr lang="ru-RU" sz="44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619672" y="2636912"/>
            <a:ext cx="752654" cy="7200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4" idx="0"/>
          </p:cNvCxnSpPr>
          <p:nvPr/>
        </p:nvCxnSpPr>
        <p:spPr>
          <a:xfrm>
            <a:off x="4535996" y="2636912"/>
            <a:ext cx="173288" cy="1800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283547" y="2636912"/>
            <a:ext cx="2032869" cy="237626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09240" y="167179"/>
            <a:ext cx="34675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интервью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46488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63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72" y="49895"/>
            <a:ext cx="8591292" cy="633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6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416" t="-15018" r="-10038" b="-15284"/>
          <a:stretch/>
        </p:blipFill>
        <p:spPr>
          <a:xfrm>
            <a:off x="251520" y="6648"/>
            <a:ext cx="8064896" cy="7424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01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31776"/>
            <a:ext cx="8909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/>
              <a:t>Как вы думаете, чье мнение было </a:t>
            </a:r>
            <a:r>
              <a:rPr lang="ru-RU" sz="3600" b="1" i="1" dirty="0" smtClean="0"/>
              <a:t>бы</a:t>
            </a:r>
          </a:p>
          <a:p>
            <a:r>
              <a:rPr lang="ru-RU" sz="3600" b="1" i="1" dirty="0" smtClean="0"/>
              <a:t> </a:t>
            </a:r>
            <a:r>
              <a:rPr lang="ru-RU" sz="3600" b="1" i="1" dirty="0"/>
              <a:t>интересно читателям или </a:t>
            </a:r>
            <a:r>
              <a:rPr lang="ru-RU" sz="3600" b="1" i="1" dirty="0" smtClean="0"/>
              <a:t>слушателям?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67904" y="1988840"/>
            <a:ext cx="72330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/>
              <a:t>Когда будет </a:t>
            </a:r>
            <a:r>
              <a:rPr lang="ru-RU" sz="4800" b="1" i="1" dirty="0" smtClean="0"/>
              <a:t>наиболее</a:t>
            </a:r>
          </a:p>
          <a:p>
            <a:r>
              <a:rPr lang="ru-RU" sz="4800" b="1" i="1" dirty="0" smtClean="0"/>
              <a:t> </a:t>
            </a:r>
            <a:r>
              <a:rPr lang="ru-RU" sz="4800" b="1" i="1" dirty="0"/>
              <a:t>интересным интервью?</a:t>
            </a:r>
            <a:r>
              <a:rPr lang="ru-RU" sz="2800" b="1" i="1" dirty="0"/>
              <a:t> 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933056"/>
            <a:ext cx="69740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Как вы считаете, каковы же </a:t>
            </a:r>
            <a:endParaRPr lang="ru-RU" sz="4000" b="1" i="1" dirty="0" smtClean="0"/>
          </a:p>
          <a:p>
            <a:r>
              <a:rPr lang="ru-RU" sz="4000" b="1" i="1" dirty="0" smtClean="0"/>
              <a:t>задачи </a:t>
            </a:r>
            <a:r>
              <a:rPr lang="ru-RU" sz="4000" b="1" i="1" dirty="0"/>
              <a:t>журналиста?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5616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stival.1september.ru/articles/591826/img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208912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019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53368"/>
            <a:ext cx="662473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u="sng" dirty="0"/>
              <a:t>Вступление. </a:t>
            </a:r>
            <a:r>
              <a:rPr lang="ru-RU" sz="4400" b="1" dirty="0"/>
              <a:t>Корреспондент</a:t>
            </a:r>
          </a:p>
          <a:p>
            <a:pPr lvl="0"/>
            <a:r>
              <a:rPr lang="ru-RU" sz="4400" b="1" dirty="0"/>
              <a:t> представляет собеседника.</a:t>
            </a:r>
          </a:p>
          <a:p>
            <a:pPr lvl="0"/>
            <a:r>
              <a:rPr lang="ru-RU" sz="4400" b="1" u="sng" dirty="0"/>
              <a:t>Основная часть. </a:t>
            </a:r>
            <a:r>
              <a:rPr lang="ru-RU" sz="4400" b="1" dirty="0"/>
              <a:t>Беседа.</a:t>
            </a:r>
          </a:p>
          <a:p>
            <a:pPr lvl="0"/>
            <a:r>
              <a:rPr lang="ru-RU" sz="4400" b="1" u="sng" dirty="0"/>
              <a:t>Заключение. </a:t>
            </a:r>
            <a:r>
              <a:rPr lang="ru-RU" sz="4400" b="1" dirty="0"/>
              <a:t>Благодарность,</a:t>
            </a:r>
          </a:p>
          <a:p>
            <a:pPr lvl="0"/>
            <a:r>
              <a:rPr lang="ru-RU" sz="4400" b="1" dirty="0"/>
              <a:t> пожелания.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90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28600"/>
            <a:ext cx="82296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ru-RU" smtClean="0">
                <a:latin typeface="Arial" charset="0"/>
              </a:rPr>
              <a:t>«ТРУДНЫЕ» СОБЕСЕДНИКИ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372225" y="1844675"/>
            <a:ext cx="16430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b="1">
                <a:solidFill>
                  <a:schemeClr val="tx2"/>
                </a:solidFill>
                <a:latin typeface="Arial" charset="0"/>
              </a:rPr>
              <a:t>МОРАЛИСТ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1016000" cy="2019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051050" y="1844675"/>
            <a:ext cx="1503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КОМАНДИР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051050" y="2205038"/>
            <a:ext cx="266541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1400" b="1">
                <a:latin typeface="Arial" charset="0"/>
              </a:rPr>
              <a:t>Приказы, команды  и угрозы – это способы, которыми </a:t>
            </a:r>
            <a:r>
              <a:rPr lang="ru-RU" sz="1400" b="1" u="sng">
                <a:latin typeface="Arial" charset="0"/>
              </a:rPr>
              <a:t>Командир</a:t>
            </a:r>
            <a:r>
              <a:rPr lang="ru-RU" sz="1400" b="1">
                <a:latin typeface="Arial" charset="0"/>
              </a:rPr>
              <a:t> удерживает собеседника под контролем. С его точки зрения, человек должен уметь сдерживаться.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300788" y="2276475"/>
            <a:ext cx="25209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 b="1">
                <a:latin typeface="Arial" charset="0"/>
              </a:rPr>
              <a:t>Такие собеседники ведут себя как проповедники. То следует делать, а это не следует...  </a:t>
            </a:r>
            <a:r>
              <a:rPr lang="ru-RU" sz="1400" b="1" u="sng">
                <a:latin typeface="Arial" charset="0"/>
              </a:rPr>
              <a:t>Моралисты</a:t>
            </a:r>
            <a:r>
              <a:rPr lang="ru-RU" sz="1400" b="1">
                <a:latin typeface="Arial" charset="0"/>
              </a:rPr>
              <a:t> обеспокоены в основном тем, чтобы всё было прилично.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16113"/>
            <a:ext cx="915987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195513" y="4581525"/>
            <a:ext cx="1609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ВСЕЗНАЙКА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 cstate="print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508500"/>
            <a:ext cx="108108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124075" y="4941888"/>
            <a:ext cx="23717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14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Собеседники, играющие эту роль, читают лекции и раздают советы, взывают к рассудку, стараясь показать, насколько они умнее другого человека.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372225" y="4508500"/>
            <a:ext cx="1416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КРИТИКАН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300788" y="4868863"/>
            <a:ext cx="2600325" cy="179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 b="1">
                <a:latin typeface="Arial" charset="0"/>
              </a:rPr>
              <a:t>Как Моралист или Всезнайка такой собеседник хочет всегда быть правым. Методы </a:t>
            </a:r>
            <a:r>
              <a:rPr lang="ru-RU" sz="1400" b="1" u="sng">
                <a:latin typeface="Arial" charset="0"/>
              </a:rPr>
              <a:t>Критикана</a:t>
            </a:r>
            <a:r>
              <a:rPr lang="ru-RU" sz="1400" b="1">
                <a:latin typeface="Arial" charset="0"/>
              </a:rPr>
              <a:t> – это насмешка,</a:t>
            </a:r>
            <a:r>
              <a:rPr lang="ru-RU" sz="1400">
                <a:latin typeface="Arial" charset="0"/>
              </a:rPr>
              <a:t>        </a:t>
            </a:r>
            <a:r>
              <a:rPr lang="ru-RU" sz="1400" b="1">
                <a:latin typeface="Arial" charset="0"/>
              </a:rPr>
              <a:t>обидные прозвища, сарказм </a:t>
            </a:r>
            <a:r>
              <a:rPr lang="ru-RU" sz="1400">
                <a:latin typeface="Arial" charset="0"/>
              </a:rPr>
              <a:t>и </a:t>
            </a:r>
            <a:r>
              <a:rPr lang="ru-RU" sz="1400" b="1">
                <a:latin typeface="Arial" charset="0"/>
              </a:rPr>
              <a:t>шутки, унижающие человека.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508500"/>
            <a:ext cx="100806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41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419</Words>
  <Application>Microsoft Office PowerPoint</Application>
  <PresentationFormat>Экран (4:3)</PresentationFormat>
  <Paragraphs>83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«ТРУДНЫЕ» СОБЕСЕДНИКИ</vt:lpstr>
      <vt:lpstr> Пусть глаза отдохнут </vt:lpstr>
      <vt:lpstr>Презентация PowerPoint</vt:lpstr>
      <vt:lpstr>Синквейн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Olga</cp:lastModifiedBy>
  <cp:revision>17</cp:revision>
  <dcterms:created xsi:type="dcterms:W3CDTF">2016-03-01T18:57:58Z</dcterms:created>
  <dcterms:modified xsi:type="dcterms:W3CDTF">2021-10-28T09:09:14Z</dcterms:modified>
</cp:coreProperties>
</file>