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71" r:id="rId9"/>
    <p:sldId id="263" r:id="rId10"/>
    <p:sldId id="269" r:id="rId11"/>
    <p:sldId id="270" r:id="rId12"/>
    <p:sldId id="265" r:id="rId13"/>
    <p:sldId id="266" r:id="rId14"/>
    <p:sldId id="264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41" d="100"/>
          <a:sy n="41" d="100"/>
        </p:scale>
        <p:origin x="-132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CA1483E-D10F-4A38-A53A-9E83551F9E0E}" type="datetimeFigureOut">
              <a:rPr lang="ru-RU"/>
              <a:pPr>
                <a:defRPr/>
              </a:pPr>
              <a:t>24.03.2014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F88C840-AE2A-46BC-8837-EDB8AC0EC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0779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9A4FC-E029-498C-9E21-1EF3DCEE97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EACE8-20CE-4E74-975F-540D23EEE4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E1914-EBBF-4B69-81FF-8497E8D6EB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EC33F-2763-4563-99B8-9202AB443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FC33C-CCC4-44E9-98E4-C88E3B1C22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B6E5B-F9CB-4202-BEC0-7DF31E2D1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FA6C8-6C78-4614-9557-458ED8963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A5258-5358-4995-BB9C-71C4569CA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66D7E-9318-4954-8EC3-05A00E03B4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59CC5-21ED-47F4-8430-0EDD1E6BA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51CB0-966F-40D2-9BE3-8E73909EB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1B879-20FA-4835-87B8-4388BF7CA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5D4C2-30C0-428C-9483-890F962EB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A0B92-A0D7-4F4F-AD1D-FFBDA6779F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FE0D6-26EC-42FE-BCD4-7141370D3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E871DD5-A61A-4CD7-BD43-DDA00CB1B9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52" r:id="rId12"/>
    <p:sldLayoutId id="2147483651" r:id="rId13"/>
    <p:sldLayoutId id="2147483650" r:id="rId14"/>
    <p:sldLayoutId id="2147483649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Готовность к школе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Понятие готовности</a:t>
            </a:r>
          </a:p>
          <a:p>
            <a:r>
              <a:rPr lang="ru-RU" sz="1800" dirty="0" smtClean="0"/>
              <a:t>Аспекты готовности</a:t>
            </a:r>
          </a:p>
          <a:p>
            <a:r>
              <a:rPr lang="ru-RU" sz="1800" dirty="0" smtClean="0"/>
              <a:t>Чем помочь своему ребенку</a:t>
            </a:r>
          </a:p>
          <a:p>
            <a:r>
              <a:rPr lang="ru-RU" sz="1800" dirty="0" smtClean="0"/>
              <a:t>Успешность ребенка</a:t>
            </a:r>
          </a:p>
          <a:p>
            <a:r>
              <a:rPr lang="ru-RU" sz="1800" dirty="0" smtClean="0"/>
              <a:t>Самооценка ребенка</a:t>
            </a:r>
          </a:p>
          <a:p>
            <a:r>
              <a:rPr lang="ru-RU" sz="1800" dirty="0" smtClean="0"/>
              <a:t>Диагностика готовности</a:t>
            </a:r>
          </a:p>
          <a:p>
            <a:r>
              <a:rPr lang="ru-RU" sz="1800" dirty="0" smtClean="0"/>
              <a:t>Общие рекомендации</a:t>
            </a:r>
            <a:endParaRPr lang="ru-RU" sz="1800" dirty="0"/>
          </a:p>
        </p:txBody>
      </p:sp>
      <p:pic>
        <p:nvPicPr>
          <p:cNvPr id="1026" name="Picture 2" descr="C:\Users\БПК\Desktop\рабочая\картинки\dsge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99949"/>
            <a:ext cx="5029200" cy="510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0285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занятий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Определите период наибольшей работоспособности ребенка</a:t>
            </a:r>
            <a:r>
              <a:rPr lang="ru-RU" dirty="0" smtClean="0"/>
              <a:t>.</a:t>
            </a:r>
          </a:p>
          <a:p>
            <a:r>
              <a:rPr lang="ru-RU" dirty="0"/>
              <a:t>Четкий ритуал проведения занятия</a:t>
            </a:r>
            <a:r>
              <a:rPr lang="ru-RU" dirty="0" smtClean="0"/>
              <a:t>.</a:t>
            </a:r>
          </a:p>
          <a:p>
            <a:r>
              <a:rPr lang="ru-RU" dirty="0"/>
              <a:t>Отработка правильной последовательности выполнения заданий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Исходите </a:t>
            </a:r>
            <a:r>
              <a:rPr lang="ru-RU" dirty="0"/>
              <a:t>только из особенностей именно вашего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867765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Что нужно делать родителям?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• развивать в ребенке способность слушать;</a:t>
            </a:r>
          </a:p>
          <a:p>
            <a:pPr marL="0" indent="0">
              <a:buNone/>
            </a:pPr>
            <a:r>
              <a:rPr lang="ru-RU" dirty="0"/>
              <a:t>• учить пониманию прочитанного;</a:t>
            </a:r>
          </a:p>
          <a:p>
            <a:pPr marL="0" indent="0">
              <a:buNone/>
            </a:pPr>
            <a:r>
              <a:rPr lang="ru-RU" dirty="0"/>
              <a:t>• развивать умение пересказывать; проводить зрительное сопоставление;</a:t>
            </a:r>
          </a:p>
          <a:p>
            <a:pPr marL="0" indent="0">
              <a:buNone/>
            </a:pPr>
            <a:r>
              <a:rPr lang="ru-RU" dirty="0"/>
              <a:t>• решать с ним простые задачи;</a:t>
            </a:r>
          </a:p>
          <a:p>
            <a:pPr marL="0" indent="0">
              <a:buNone/>
            </a:pPr>
            <a:r>
              <a:rPr lang="ru-RU" dirty="0"/>
              <a:t>• вместе с ребенком анализировать, сравнивать слова.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7414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914400"/>
            <a:ext cx="6781800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5" y="381000"/>
            <a:ext cx="8761705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3994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dirty="0"/>
              <a:t>Определите ваши цели и (что еще более важно) порядок их достижения.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2057400"/>
            <a:ext cx="7924800" cy="4068763"/>
          </a:xfrm>
        </p:spPr>
        <p:txBody>
          <a:bodyPr/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Цель №1</a:t>
            </a:r>
          </a:p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Цель №2</a:t>
            </a:r>
          </a:p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Цель №3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953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Не навреди!!!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272382"/>
            <a:ext cx="5181600" cy="5181600"/>
          </a:xfrm>
        </p:spPr>
      </p:pic>
    </p:spTree>
    <p:extLst>
      <p:ext uri="{BB962C8B-B14F-4D97-AF65-F5344CB8AC3E}">
        <p14:creationId xmlns:p14="http://schemas.microsoft.com/office/powerpoint/2010/main" val="27357846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Сильные и слабые стороны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339147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Положительный настрой на учебу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600200"/>
            <a:ext cx="5486400" cy="5005317"/>
          </a:xfrm>
        </p:spPr>
      </p:pic>
    </p:spTree>
    <p:extLst>
      <p:ext uri="{BB962C8B-B14F-4D97-AF65-F5344CB8AC3E}">
        <p14:creationId xmlns:p14="http://schemas.microsoft.com/office/powerpoint/2010/main" val="833722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Аспекты готовности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БПК\Desktop\рабочая\картинки\ad_387756_imag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54" y="1447800"/>
            <a:ext cx="79248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553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Интеллектуальная готовность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ru-RU" dirty="0"/>
              <a:t>умение выделить фигуру из фона;</a:t>
            </a:r>
          </a:p>
          <a:p>
            <a:r>
              <a:rPr lang="ru-RU" dirty="0"/>
              <a:t>способность концентрировать внимание;</a:t>
            </a:r>
          </a:p>
          <a:p>
            <a:r>
              <a:rPr lang="ru-RU" dirty="0"/>
              <a:t>устанавливать связи между явлениями и событиями;</a:t>
            </a:r>
          </a:p>
          <a:p>
            <a:r>
              <a:rPr lang="ru-RU" dirty="0"/>
              <a:t>возможность логического запоминания;</a:t>
            </a:r>
          </a:p>
          <a:p>
            <a:r>
              <a:rPr lang="ru-RU" dirty="0"/>
              <a:t>умение воспроизводить образец;</a:t>
            </a:r>
          </a:p>
          <a:p>
            <a:r>
              <a:rPr lang="ru-RU" dirty="0"/>
              <a:t>развитие тонких движений руки и их координации.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7155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/>
          <a:lstStyle/>
          <a:p>
            <a:r>
              <a:rPr lang="ru-RU" dirty="0"/>
              <a:t>Интеллектуальная готовность связана с развитием мыслительных процессов.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14600"/>
            <a:ext cx="8153400" cy="3611563"/>
          </a:xfrm>
        </p:spPr>
        <p:txBody>
          <a:bodyPr/>
          <a:lstStyle/>
          <a:p>
            <a:pPr algn="ctr"/>
            <a:r>
              <a:rPr lang="ru-RU" sz="3600" dirty="0"/>
              <a:t>Это- умение обобщать, сравнивать, делать выводы, выделять общий признак, классифицировать, устанавливать связи между явлениями и событиями.</a:t>
            </a:r>
          </a:p>
        </p:txBody>
      </p:sp>
    </p:spTree>
    <p:extLst>
      <p:ext uri="{BB962C8B-B14F-4D97-AF65-F5344CB8AC3E}">
        <p14:creationId xmlns:p14="http://schemas.microsoft.com/office/powerpoint/2010/main" val="3987099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Эмоциональная готовность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371600"/>
            <a:ext cx="8229600" cy="4906963"/>
          </a:xfrm>
        </p:spPr>
        <p:txBody>
          <a:bodyPr/>
          <a:lstStyle/>
          <a:p>
            <a:pPr algn="ctr"/>
            <a:r>
              <a:rPr lang="ru-RU" sz="3600" dirty="0"/>
              <a:t>Это прежде всего развитие произвольного поведения, умение управлять своим поведением, концентрироваться, переключать внимание, умение управлять своими эмоциями, а так же длительно выполнять не очень привлекательную работу</a:t>
            </a:r>
            <a:r>
              <a:rPr lang="ru-RU" sz="3600" dirty="0" smtClean="0"/>
              <a:t>.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523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Социальная готовность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общение со сверстниками;</a:t>
            </a:r>
          </a:p>
          <a:p>
            <a:r>
              <a:rPr lang="ru-RU" dirty="0"/>
              <a:t>умение подчинять свое поведение законам детских групп;</a:t>
            </a:r>
          </a:p>
          <a:p>
            <a:r>
              <a:rPr lang="ru-RU" dirty="0"/>
              <a:t>способность принимать роль ученика;</a:t>
            </a:r>
          </a:p>
          <a:p>
            <a:r>
              <a:rPr lang="ru-RU" dirty="0"/>
              <a:t>умение слушать;</a:t>
            </a:r>
          </a:p>
          <a:p>
            <a:r>
              <a:rPr lang="ru-RU" dirty="0"/>
              <a:t>умение выполнять указания учителя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Умение устанавливать контакт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908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Мотивационная готовность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ru-RU" dirty="0"/>
              <a:t>это наличие у ребенка желания принять новую социальную роль — роль школьника. </a:t>
            </a:r>
            <a:endParaRPr lang="ru-RU" dirty="0" smtClean="0"/>
          </a:p>
          <a:p>
            <a:r>
              <a:rPr lang="ru-RU" dirty="0"/>
              <a:t>Внешняя –желание идти в школу связано с красивым ранцем, новым пеналом, новой </a:t>
            </a:r>
            <a:r>
              <a:rPr lang="ru-RU" dirty="0" smtClean="0"/>
              <a:t>формой… </a:t>
            </a:r>
          </a:p>
          <a:p>
            <a:r>
              <a:rPr lang="ru-RU" dirty="0" smtClean="0"/>
              <a:t>Внутренняя </a:t>
            </a:r>
            <a:r>
              <a:rPr lang="ru-RU" dirty="0"/>
              <a:t>–это желание, связанное с интересом, с получением знаний, стать умнее.</a:t>
            </a:r>
          </a:p>
        </p:txBody>
      </p:sp>
    </p:spTree>
    <p:extLst>
      <p:ext uri="{BB962C8B-B14F-4D97-AF65-F5344CB8AC3E}">
        <p14:creationId xmlns:p14="http://schemas.microsoft.com/office/powerpoint/2010/main" val="973080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Диагностика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Развитие памяти, внимания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Развитие фонематического слуха и речи</a:t>
            </a:r>
          </a:p>
          <a:p>
            <a:r>
              <a:rPr lang="ru-RU" dirty="0" smtClean="0"/>
              <a:t>Развитие мелкой моторики</a:t>
            </a:r>
          </a:p>
          <a:p>
            <a:r>
              <a:rPr lang="ru-RU" dirty="0" smtClean="0"/>
              <a:t>Развитие внутренней мотивации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Самооценка ребенка</a:t>
            </a:r>
          </a:p>
          <a:p>
            <a:r>
              <a:rPr lang="ru-RU" dirty="0" smtClean="0"/>
              <a:t>Уровень развития познавательной деятельности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4839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Занятия с детьми дома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БПК\Desktop\рабочая\картинки\524492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92" y="1283677"/>
            <a:ext cx="82296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923196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Fireworks</Template>
  <TotalTime>1005</TotalTime>
  <Words>327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Готовность к школе</vt:lpstr>
      <vt:lpstr>Аспекты готовности</vt:lpstr>
      <vt:lpstr>Интеллектуальная готовность</vt:lpstr>
      <vt:lpstr>Интеллектуальная готовность связана с развитием мыслительных процессов.</vt:lpstr>
      <vt:lpstr>Эмоциональная готовность</vt:lpstr>
      <vt:lpstr>Социальная готовность</vt:lpstr>
      <vt:lpstr>Мотивационная готовность</vt:lpstr>
      <vt:lpstr>Диагностика</vt:lpstr>
      <vt:lpstr>Занятия с детьми дома</vt:lpstr>
      <vt:lpstr>Правила занятий</vt:lpstr>
      <vt:lpstr>Что нужно делать родителям?</vt:lpstr>
      <vt:lpstr>Презентация PowerPoint</vt:lpstr>
      <vt:lpstr>Определите ваши цели и (что еще более важно) порядок их достижения.</vt:lpstr>
      <vt:lpstr>Не навреди!!!</vt:lpstr>
      <vt:lpstr>Сильные и слабые стороны</vt:lpstr>
      <vt:lpstr>Положительный настрой на учебу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ANDREY</dc:creator>
  <cp:lastModifiedBy>БПК</cp:lastModifiedBy>
  <cp:revision>81</cp:revision>
  <cp:lastPrinted>1601-01-01T00:00:00Z</cp:lastPrinted>
  <dcterms:created xsi:type="dcterms:W3CDTF">2012-12-23T12:10:18Z</dcterms:created>
  <dcterms:modified xsi:type="dcterms:W3CDTF">2014-03-24T11:08:46Z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