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8" r:id="rId6"/>
    <p:sldId id="269" r:id="rId7"/>
    <p:sldId id="270" r:id="rId8"/>
    <p:sldId id="274" r:id="rId9"/>
    <p:sldId id="271" r:id="rId10"/>
    <p:sldId id="272" r:id="rId11"/>
    <p:sldId id="275" r:id="rId12"/>
    <p:sldId id="273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D0FBD"/>
    <a:srgbClr val="FF9900"/>
    <a:srgbClr val="66FF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853" autoAdjust="0"/>
    <p:restoredTop sz="94660"/>
  </p:normalViewPr>
  <p:slideViewPr>
    <p:cSldViewPr>
      <p:cViewPr>
        <p:scale>
          <a:sx n="68" d="100"/>
          <a:sy n="68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hyperlink" Target="https://youtu.be/ONmG9nPEFus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15716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3D0FBD"/>
                </a:solidFill>
                <a:latin typeface="Monotype Corsiva" pitchFamily="66" charset="0"/>
              </a:rPr>
              <a:t>УРОК</a:t>
            </a:r>
            <a:r>
              <a:rPr lang="ru-RU" b="1" dirty="0">
                <a:solidFill>
                  <a:srgbClr val="3D0FBD"/>
                </a:solidFill>
                <a:latin typeface="Monotype Corsiva" pitchFamily="66" charset="0"/>
              </a:rPr>
              <a:t> </a:t>
            </a:r>
            <a:r>
              <a:rPr lang="ru-RU" b="1" dirty="0" smtClean="0">
                <a:solidFill>
                  <a:srgbClr val="3D0FBD"/>
                </a:solidFill>
                <a:latin typeface="Monotype Corsiva" pitchFamily="66" charset="0"/>
              </a:rPr>
              <a:t>  </a:t>
            </a:r>
            <a:r>
              <a:rPr lang="ru-RU" b="1" dirty="0" smtClean="0">
                <a:solidFill>
                  <a:srgbClr val="3D0FBD"/>
                </a:solidFill>
                <a:latin typeface="Monotype Corsiva" pitchFamily="66" charset="0"/>
              </a:rPr>
              <a:t>физической   культуры   </a:t>
            </a:r>
            <a:r>
              <a:rPr lang="ru-RU" b="1" dirty="0">
                <a:solidFill>
                  <a:srgbClr val="3D0FBD"/>
                </a:solidFill>
                <a:latin typeface="Monotype Corsiva" pitchFamily="66" charset="0"/>
              </a:rPr>
              <a:t/>
            </a:r>
            <a:br>
              <a:rPr lang="ru-RU" b="1" dirty="0">
                <a:solidFill>
                  <a:srgbClr val="3D0FBD"/>
                </a:solidFill>
                <a:latin typeface="Monotype Corsiva" pitchFamily="66" charset="0"/>
              </a:rPr>
            </a:br>
            <a:r>
              <a:rPr lang="ru-RU" b="1" dirty="0">
                <a:solidFill>
                  <a:srgbClr val="3D0FBD"/>
                </a:solidFill>
                <a:latin typeface="Monotype Corsiva" pitchFamily="66" charset="0"/>
              </a:rPr>
              <a:t>                                 МБОУ Лицей №11 г.  Химки</a:t>
            </a:r>
          </a:p>
        </p:txBody>
      </p:sp>
      <p:pic>
        <p:nvPicPr>
          <p:cNvPr id="6" name="Содержимое 5" descr="img_116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2000240"/>
            <a:ext cx="6072230" cy="4143404"/>
          </a:xfrm>
          <a:prstGeom prst="rect">
            <a:avLst/>
          </a:prstGeom>
          <a:ln w="228600" cap="sq" cmpd="thickThin">
            <a:solidFill>
              <a:schemeClr val="accent4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3929058" y="6273225"/>
            <a:ext cx="5214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    </a:t>
            </a:r>
            <a:endParaRPr lang="ru-RU" sz="3200" b="1" dirty="0">
              <a:solidFill>
                <a:srgbClr val="3D0FBD"/>
              </a:solidFill>
              <a:latin typeface="Monotype Corsiva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8" y="830031"/>
            <a:ext cx="988690" cy="13153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84932992"/>
              </p:ext>
            </p:extLst>
          </p:nvPr>
        </p:nvGraphicFramePr>
        <p:xfrm>
          <a:off x="357158" y="285728"/>
          <a:ext cx="8501122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2896266"/>
                <a:gridCol w="1512912"/>
                <a:gridCol w="2377432"/>
              </a:tblGrid>
              <a:tr h="14821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Эстафеты: </a:t>
                      </a:r>
                    </a:p>
                    <a:p>
                      <a:endParaRPr kumimoji="0" lang="ru-RU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 команде, первый участник добегает до отметки, выполняет </a:t>
                      </a:r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прыжков через скакалку и 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принимает – </a:t>
                      </a:r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упор лёжа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затем следующий выполняет тоже самое, и так вся команда, образуя туннель. Как только последний участник команды принял упор лёжа, первый проползает сквозь «туннель» своей команды и бежит в </a:t>
                      </a: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., и так вся команда.</a:t>
                      </a: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Ø"/>
                      </a:pPr>
                      <a:r>
                        <a:rPr kumimoji="0" lang="ru-RU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Команда строится в колонну по два. Напротив команды, на расстоянии 10 м лежит растянутая скакалка. По сигналу, пара добегает до скакалки, берет каждый свой конец скакалки и возвращаются к своей команде, пронося скакалку под ногами, в обратном направлении над головой. Бегут обратно, возвращая скакалку в исходное положение. Эстафета передаётся следующей паре касанием руки.</a:t>
                      </a: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Ø"/>
                      </a:pPr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Ø"/>
                      </a:pPr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Ø"/>
                      </a:pPr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Ø"/>
                      </a:pPr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– 4 мин.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– 3  мин.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3" descr="IMG_8896.JPG"/>
          <p:cNvPicPr>
            <a:picLocks noChangeAspect="1"/>
          </p:cNvPicPr>
          <p:nvPr/>
        </p:nvPicPr>
        <p:blipFill>
          <a:blip r:embed="rId2" cstate="print"/>
          <a:srcRect l="19531" r="12500"/>
          <a:stretch>
            <a:fillRect/>
          </a:stretch>
        </p:blipFill>
        <p:spPr>
          <a:xfrm rot="5400000">
            <a:off x="6822297" y="1321579"/>
            <a:ext cx="1714512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_88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6643702" y="214290"/>
            <a:ext cx="2071702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6653.JPG"/>
          <p:cNvPicPr>
            <a:picLocks noChangeAspect="1"/>
          </p:cNvPicPr>
          <p:nvPr/>
        </p:nvPicPr>
        <p:blipFill>
          <a:blip r:embed="rId4" cstate="print"/>
          <a:srcRect l="18750" r="24999"/>
          <a:stretch>
            <a:fillRect/>
          </a:stretch>
        </p:blipFill>
        <p:spPr>
          <a:xfrm rot="5400000">
            <a:off x="6929454" y="2928934"/>
            <a:ext cx="1500198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E665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15140" y="4643446"/>
            <a:ext cx="2000264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96770097"/>
              </p:ext>
            </p:extLst>
          </p:nvPr>
        </p:nvGraphicFramePr>
        <p:xfrm>
          <a:off x="357158" y="285728"/>
          <a:ext cx="8501122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2896266"/>
                <a:gridCol w="1512912"/>
                <a:gridCol w="2377432"/>
              </a:tblGrid>
              <a:tr h="28552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Длинная скакалка:</a:t>
                      </a:r>
                    </a:p>
                    <a:p>
                      <a:endParaRPr kumimoji="0" lang="ru-RU" sz="12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ü"/>
                      </a:pPr>
                      <a:r>
                        <a:rPr kumimoji="0" lang="ru-RU" sz="12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Пробегание</a:t>
                      </a:r>
                      <a:r>
                        <a:rPr kumimoji="0" lang="ru-RU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перпендикулярно </a:t>
                      </a:r>
                      <a:r>
                        <a:rPr kumimoji="0" lang="ru-RU" sz="12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враще-нию</a:t>
                      </a:r>
                      <a:r>
                        <a:rPr kumimoji="0" lang="ru-RU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скакалки.</a:t>
                      </a: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ü"/>
                      </a:pPr>
                      <a:endParaRPr kumimoji="0" lang="ru-RU" sz="12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ü"/>
                      </a:pPr>
                      <a:r>
                        <a:rPr kumimoji="0" lang="ru-RU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Прыжки с впрыгиванием во вращающуюся скакалку – справа от скакалки; - слева от скакалки;  - парные прыжки; - групповые прыжки.</a:t>
                      </a: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ü"/>
                      </a:pPr>
                      <a:endParaRPr kumimoji="0" lang="ru-RU" sz="12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ü"/>
                      </a:pPr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Командные прыжки через скакалку.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 – 10 мин.</a:t>
                      </a: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ru-RU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42063562"/>
              </p:ext>
            </p:extLst>
          </p:nvPr>
        </p:nvGraphicFramePr>
        <p:xfrm>
          <a:off x="323528" y="3429000"/>
          <a:ext cx="8568952" cy="309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2952328"/>
                <a:gridCol w="1512168"/>
                <a:gridCol w="2376264"/>
              </a:tblGrid>
              <a:tr h="3096344">
                <a:tc>
                  <a:txBody>
                    <a:bodyPr/>
                    <a:lstStyle/>
                    <a:p>
                      <a:pPr algn="ctr"/>
                      <a:endParaRPr lang="ru-RU" sz="1200" b="0" dirty="0" smtClean="0"/>
                    </a:p>
                    <a:p>
                      <a:pPr algn="ctr"/>
                      <a:endParaRPr lang="ru-RU" sz="1200" b="0" dirty="0" smtClean="0"/>
                    </a:p>
                    <a:p>
                      <a:pPr algn="ctr"/>
                      <a:endParaRPr lang="ru-RU" sz="1200" b="0" dirty="0" smtClean="0"/>
                    </a:p>
                    <a:p>
                      <a:pPr algn="ctr"/>
                      <a:endParaRPr lang="ru-RU" sz="1200" b="0" dirty="0" smtClean="0"/>
                    </a:p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Заключительная часть</a:t>
                      </a:r>
                    </a:p>
                    <a:p>
                      <a:pPr algn="ctr"/>
                      <a:endParaRPr lang="ru-RU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3 – 4 мин.</a:t>
                      </a: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Игра «Минутка»: по сигналу учителя, в ходьбе, каждый ученик начинает отсчёт времени. Ровно через минуту игроки должны остановиться (полагаются на собственное чувство времени).</a:t>
                      </a:r>
                    </a:p>
                    <a:p>
                      <a:pPr algn="just"/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just"/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just"/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just"/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Построение; подведение итогов урока; разбор ошибок, допущенных во время выполнения упражнений; домашнее задание.</a:t>
                      </a:r>
                      <a:endParaRPr kumimoji="0" lang="ru-RU" sz="12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1,5 – 2 мин.</a:t>
                      </a: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1 – 1,5 мин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Следить за секундомером и учащимися, определить, кто наиболее точно выполнил задание.</a:t>
                      </a:r>
                    </a:p>
                    <a:p>
                      <a:pPr algn="just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just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just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Отметить лучших учеников урока.</a:t>
                      </a: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image-05-03-20-11-0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2264" y="928670"/>
            <a:ext cx="2357454" cy="1857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357166"/>
            <a:ext cx="48577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latin typeface="Monotype Corsiva" pitchFamily="66" charset="0"/>
              </a:rPr>
              <a:t>РЕФЛЕКСИЯ:</a:t>
            </a:r>
            <a:endParaRPr lang="ru-RU" sz="4000" b="1" i="1" dirty="0"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4810" y="1071546"/>
            <a:ext cx="464347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2060"/>
              </a:buClr>
              <a:buSzPct val="78000"/>
              <a:buFont typeface="Wingdings" panose="05000000000000000000" pitchFamily="2" charset="2"/>
              <a:buChar char="Ø"/>
            </a:pPr>
            <a:r>
              <a:rPr lang="ru-RU" dirty="0" smtClean="0"/>
              <a:t>Учащиеся выполнили работу, запланированную на уроке в полном объеме, хорошо усвоив материал, особых сложностей в процессе выполнения заданий  не возникало, за исключением длинной скакалки.</a:t>
            </a:r>
          </a:p>
          <a:p>
            <a:pPr algn="just">
              <a:buClr>
                <a:srgbClr val="002060"/>
              </a:buClr>
              <a:buSzPct val="78000"/>
              <a:buFont typeface="Wingdings" panose="05000000000000000000" pitchFamily="2" charset="2"/>
              <a:buChar char="Ø"/>
            </a:pPr>
            <a:r>
              <a:rPr lang="ru-RU" dirty="0" smtClean="0"/>
              <a:t>Отмечено положительное отношение детей к содержанию урока, учащиеся активно взаимодействовали друг с другом в процессе занятия.</a:t>
            </a:r>
          </a:p>
          <a:p>
            <a:pPr algn="just">
              <a:buClr>
                <a:srgbClr val="002060"/>
              </a:buClr>
              <a:buSzPct val="78000"/>
              <a:buFont typeface="Wingdings" panose="05000000000000000000" pitchFamily="2" charset="2"/>
              <a:buChar char="Ø"/>
            </a:pPr>
            <a:r>
              <a:rPr lang="ru-RU" dirty="0" smtClean="0"/>
              <a:t>Отношение к учителю - положительное, высокая дисциплина обучающихся во время урока, ученики были внимательны к объяснениям и замечаниям учителя.</a:t>
            </a:r>
          </a:p>
          <a:p>
            <a:pPr algn="just">
              <a:buClr>
                <a:srgbClr val="002060"/>
              </a:buClr>
              <a:buSzPct val="78000"/>
              <a:buFont typeface="Wingdings" panose="05000000000000000000" pitchFamily="2" charset="2"/>
              <a:buChar char="Ø"/>
            </a:pPr>
            <a:r>
              <a:rPr lang="ru-RU" dirty="0" smtClean="0"/>
              <a:t>Работа </a:t>
            </a:r>
            <a:r>
              <a:rPr lang="ru-RU" dirty="0" smtClean="0"/>
              <a:t>всех учащихся, включая освобожденных, оценена учителем на «отлично».</a:t>
            </a:r>
            <a:endParaRPr lang="ru-RU" dirty="0"/>
          </a:p>
        </p:txBody>
      </p:sp>
      <p:pic>
        <p:nvPicPr>
          <p:cNvPr id="4" name="Рисунок 3" descr="IMG_8898.JPG"/>
          <p:cNvPicPr>
            <a:picLocks noChangeAspect="1"/>
          </p:cNvPicPr>
          <p:nvPr/>
        </p:nvPicPr>
        <p:blipFill>
          <a:blip r:embed="rId2" cstate="print"/>
          <a:srcRect l="12162" r="6757"/>
          <a:stretch>
            <a:fillRect/>
          </a:stretch>
        </p:blipFill>
        <p:spPr>
          <a:xfrm rot="5400000">
            <a:off x="-321503" y="1821645"/>
            <a:ext cx="5000660" cy="37862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428604"/>
            <a:ext cx="842968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Monotype Corsiva" pitchFamily="66" charset="0"/>
              </a:rPr>
              <a:t>Урок  физической  культуры  в  </a:t>
            </a:r>
            <a:r>
              <a:rPr lang="ru-RU" sz="2800" b="1" dirty="0" smtClean="0">
                <a:latin typeface="Monotype Corsiva" pitchFamily="66" charset="0"/>
              </a:rPr>
              <a:t>10«А</a:t>
            </a:r>
            <a:r>
              <a:rPr lang="ru-RU" sz="2800" b="1" dirty="0">
                <a:latin typeface="Monotype Corsiva" pitchFamily="66" charset="0"/>
              </a:rPr>
              <a:t>» классе</a:t>
            </a:r>
          </a:p>
          <a:p>
            <a:pPr algn="ctr"/>
            <a:r>
              <a:rPr lang="ru-RU" sz="2800" b="1" dirty="0">
                <a:latin typeface="Monotype Corsiva" pitchFamily="66" charset="0"/>
              </a:rPr>
              <a:t>МБОУ  Лицей №11 г. Химки</a:t>
            </a:r>
          </a:p>
          <a:p>
            <a:pPr algn="ctr"/>
            <a:r>
              <a:rPr lang="ru-RU" sz="2800" b="1" dirty="0">
                <a:latin typeface="Monotype Corsiva" pitchFamily="66" charset="0"/>
              </a:rPr>
              <a:t>по  разделу:</a:t>
            </a:r>
          </a:p>
          <a:p>
            <a:pPr algn="ctr"/>
            <a:r>
              <a:rPr lang="ru-RU" sz="2800" b="1" dirty="0" smtClean="0">
                <a:latin typeface="Monotype Corsiva" pitchFamily="66" charset="0"/>
              </a:rPr>
              <a:t>«Развитие двигательных качеств».</a:t>
            </a:r>
          </a:p>
          <a:p>
            <a:pPr algn="ctr"/>
            <a:r>
              <a:rPr lang="ru-RU" sz="2000" dirty="0" smtClean="0">
                <a:latin typeface="+mj-lt"/>
              </a:rPr>
              <a:t>Ссылка на </a:t>
            </a:r>
            <a:r>
              <a:rPr lang="en-US" sz="2000" dirty="0" smtClean="0">
                <a:latin typeface="+mj-lt"/>
              </a:rPr>
              <a:t>YouTube</a:t>
            </a:r>
            <a:r>
              <a:rPr lang="ru-RU" sz="2000" dirty="0" smtClean="0">
                <a:latin typeface="+mj-lt"/>
              </a:rPr>
              <a:t>:</a:t>
            </a:r>
          </a:p>
          <a:p>
            <a:pPr algn="ctr"/>
            <a:r>
              <a:rPr lang="ru-RU" sz="2800" u="sng" dirty="0" smtClean="0">
                <a:hlinkClick r:id="rId2"/>
              </a:rPr>
              <a:t>https://youtu.be/ONmG9nPEFus</a:t>
            </a:r>
            <a:endParaRPr lang="ru-RU" sz="2800" dirty="0" smtClean="0"/>
          </a:p>
          <a:p>
            <a:r>
              <a:rPr lang="ru-RU" sz="2800" b="1" dirty="0" smtClean="0">
                <a:latin typeface="Monotype Corsiva" pitchFamily="66" charset="0"/>
              </a:rPr>
              <a:t>Учитель </a:t>
            </a:r>
            <a:r>
              <a:rPr lang="ru-RU" sz="2800" b="1" dirty="0">
                <a:latin typeface="Monotype Corsiva" pitchFamily="66" charset="0"/>
              </a:rPr>
              <a:t>физической культуры – </a:t>
            </a:r>
          </a:p>
          <a:p>
            <a:r>
              <a:rPr lang="ru-RU" sz="2800" b="1" dirty="0">
                <a:latin typeface="Monotype Corsiva" pitchFamily="66" charset="0"/>
              </a:rPr>
              <a:t>                                    Марусяк  Лариса  Анатольевна  </a:t>
            </a:r>
          </a:p>
          <a:p>
            <a:endParaRPr lang="ru-RU" sz="2800" b="1" dirty="0">
              <a:latin typeface="Monotype Corsiva" pitchFamily="66" charset="0"/>
            </a:endParaRPr>
          </a:p>
          <a:p>
            <a:endParaRPr lang="ru-RU" sz="2800" b="1" dirty="0" smtClean="0">
              <a:latin typeface="Monotype Corsiva" pitchFamily="66" charset="0"/>
            </a:endParaRPr>
          </a:p>
          <a:p>
            <a:pPr algn="r"/>
            <a:endParaRPr lang="ru-RU" sz="2400" b="1" dirty="0" smtClean="0">
              <a:latin typeface="Monotype Corsiva" pitchFamily="66" charset="0"/>
            </a:endParaRPr>
          </a:p>
          <a:p>
            <a:pPr algn="r"/>
            <a:endParaRPr lang="ru-RU" sz="2400" b="1" dirty="0" smtClean="0">
              <a:latin typeface="Monotype Corsiva" pitchFamily="66" charset="0"/>
            </a:endParaRPr>
          </a:p>
          <a:p>
            <a:pPr algn="r"/>
            <a:endParaRPr lang="ru-RU" sz="2400" b="1" dirty="0" smtClean="0">
              <a:latin typeface="Monotype Corsiva" pitchFamily="66" charset="0"/>
            </a:endParaRPr>
          </a:p>
          <a:p>
            <a:pPr algn="r"/>
            <a:endParaRPr lang="ru-RU" sz="2400" b="1" dirty="0" smtClean="0">
              <a:latin typeface="Monotype Corsiva" pitchFamily="66" charset="0"/>
            </a:endParaRPr>
          </a:p>
          <a:p>
            <a:pPr algn="r"/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1029" name="Picture 5" descr="C:\Documents and Settings\Ларисик\Рабочий стол\Картинки\Смайлики Смайлики-картинки - miranimashek·com (1)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786190"/>
            <a:ext cx="2309822" cy="192882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578645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Monotype Corsiva" pitchFamily="66" charset="0"/>
              </a:rPr>
              <a:t>« ЛЮБИТЕ  СПОРТ  и  БУДЬТЕ  ЗДОРОВЫ!»</a:t>
            </a:r>
            <a:endParaRPr lang="ru-RU" sz="2800" b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86800" cy="165618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3D0FBD"/>
                </a:solidFill>
                <a:latin typeface="Monotype Corsiva" pitchFamily="66" charset="0"/>
              </a:rPr>
              <a:t>Учитель  физической  культуры </a:t>
            </a:r>
            <a:br>
              <a:rPr lang="ru-RU" sz="2800" b="1" dirty="0">
                <a:solidFill>
                  <a:srgbClr val="3D0FBD"/>
                </a:solidFill>
                <a:latin typeface="Monotype Corsiva" pitchFamily="66" charset="0"/>
              </a:rPr>
            </a:br>
            <a:r>
              <a:rPr lang="ru-RU" b="1" dirty="0">
                <a:solidFill>
                  <a:srgbClr val="3D0FBD"/>
                </a:solidFill>
                <a:latin typeface="Monotype Corsiva" pitchFamily="66" charset="0"/>
              </a:rPr>
              <a:t>Марусяк     Лариса     </a:t>
            </a:r>
            <a:r>
              <a:rPr lang="ru-RU" b="1" dirty="0" err="1">
                <a:solidFill>
                  <a:srgbClr val="3D0FBD"/>
                </a:solidFill>
                <a:latin typeface="Monotype Corsiva" pitchFamily="66" charset="0"/>
              </a:rPr>
              <a:t>анатольевна</a:t>
            </a:r>
            <a:endParaRPr lang="ru-RU" b="1" dirty="0">
              <a:solidFill>
                <a:srgbClr val="3D0FBD"/>
              </a:solidFill>
              <a:latin typeface="Monotype Corsiva" pitchFamily="66" charset="0"/>
            </a:endParaRPr>
          </a:p>
        </p:txBody>
      </p:sp>
      <p:pic>
        <p:nvPicPr>
          <p:cNvPr id="7" name="Picture 8" descr="http://kemshkola97.ru/wp-content/uploads/2015/11/logo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6397" y="2132856"/>
            <a:ext cx="3286148" cy="3643338"/>
          </a:xfrm>
          <a:prstGeom prst="rect">
            <a:avLst/>
          </a:prstGeom>
          <a:noFill/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810" y="1714488"/>
            <a:ext cx="4305700" cy="46582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116632"/>
            <a:ext cx="8686800" cy="93610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Тема    урока: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908720"/>
            <a:ext cx="8568952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«Использование </a:t>
            </a:r>
            <a:r>
              <a:rPr lang="ru-RU" sz="2800" b="1" dirty="0">
                <a:latin typeface="Monotype Corsiva" pitchFamily="66" charset="0"/>
              </a:rPr>
              <a:t>к</a:t>
            </a:r>
            <a:r>
              <a:rPr lang="ru-RU" sz="2800" b="1" dirty="0" smtClean="0">
                <a:latin typeface="Monotype Corsiva" pitchFamily="66" charset="0"/>
              </a:rPr>
              <a:t>ороткой и длинной скакалки для развития двигательных качеств» .</a:t>
            </a:r>
          </a:p>
          <a:p>
            <a:r>
              <a:rPr lang="ru-RU" sz="2800" b="1" dirty="0" smtClean="0">
                <a:latin typeface="Monotype Corsiva" pitchFamily="66" charset="0"/>
              </a:rPr>
              <a:t>Актуальность:  </a:t>
            </a:r>
            <a:r>
              <a:rPr lang="ru-RU" sz="2400" dirty="0" smtClean="0">
                <a:latin typeface="Monotype Corsiva" pitchFamily="66" charset="0"/>
              </a:rPr>
              <a:t>упражнения со скакалкой – это один из лучших,</a:t>
            </a:r>
          </a:p>
          <a:p>
            <a:r>
              <a:rPr lang="ru-RU" sz="2400" b="1" dirty="0">
                <a:latin typeface="Monotype Corsiva" pitchFamily="66" charset="0"/>
              </a:rPr>
              <a:t> </a:t>
            </a:r>
            <a:r>
              <a:rPr lang="ru-RU" sz="2400" b="1" dirty="0" smtClean="0">
                <a:latin typeface="Monotype Corsiva" pitchFamily="66" charset="0"/>
              </a:rPr>
              <a:t>                                методов повышения уровня физической подготовки,   </a:t>
            </a:r>
          </a:p>
          <a:p>
            <a:r>
              <a:rPr lang="ru-RU" sz="2400" b="1" dirty="0" smtClean="0">
                <a:latin typeface="Monotype Corsiva" pitchFamily="66" charset="0"/>
              </a:rPr>
              <a:t>                                 </a:t>
            </a:r>
            <a:r>
              <a:rPr lang="ru-RU" sz="2400" dirty="0" smtClean="0">
                <a:latin typeface="Monotype Corsiva" pitchFamily="66" charset="0"/>
              </a:rPr>
              <a:t>почти    не  имеющий  каких – либо   границ   и  </a:t>
            </a:r>
          </a:p>
          <a:p>
            <a:r>
              <a:rPr lang="ru-RU" sz="2400" dirty="0" smtClean="0">
                <a:latin typeface="Monotype Corsiva" pitchFamily="66" charset="0"/>
              </a:rPr>
              <a:t>                                 ограничений, эффективное средство развития</a:t>
            </a:r>
          </a:p>
          <a:p>
            <a:r>
              <a:rPr lang="ru-RU" sz="2400" dirty="0"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                                 двигательной сферы ребёнка, развитие интереса </a:t>
            </a:r>
          </a:p>
          <a:p>
            <a:r>
              <a:rPr lang="ru-RU" sz="2400" dirty="0"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                                 к движению.</a:t>
            </a:r>
          </a:p>
          <a:p>
            <a:r>
              <a:rPr lang="ru-RU" sz="2400" b="1" dirty="0">
                <a:latin typeface="Monotype Corsiva" pitchFamily="66" charset="0"/>
              </a:rPr>
              <a:t> </a:t>
            </a:r>
            <a:r>
              <a:rPr lang="ru-RU" sz="2400" b="1" dirty="0" smtClean="0">
                <a:latin typeface="Monotype Corsiva" pitchFamily="66" charset="0"/>
              </a:rPr>
              <a:t>    </a:t>
            </a:r>
            <a:r>
              <a:rPr lang="ru-RU" sz="2800" b="1" dirty="0" smtClean="0">
                <a:latin typeface="Monotype Corsiva" pitchFamily="66" charset="0"/>
              </a:rPr>
              <a:t>Цель урока : </a:t>
            </a:r>
            <a:r>
              <a:rPr lang="ru-RU" sz="2400" dirty="0" smtClean="0">
                <a:latin typeface="Monotype Corsiva" pitchFamily="66" charset="0"/>
              </a:rPr>
              <a:t>овладение способами оздоровления и укрепления   </a:t>
            </a:r>
          </a:p>
          <a:p>
            <a:r>
              <a:rPr lang="ru-RU" sz="2400" dirty="0" smtClean="0">
                <a:latin typeface="Monotype Corsiva" pitchFamily="66" charset="0"/>
              </a:rPr>
              <a:t>                             организма учащихся посредством выполнения   </a:t>
            </a:r>
          </a:p>
          <a:p>
            <a:r>
              <a:rPr lang="ru-RU" sz="2400" dirty="0" smtClean="0">
                <a:latin typeface="Monotype Corsiva" pitchFamily="66" charset="0"/>
              </a:rPr>
              <a:t>                              упражнений со скакалкой, используя личностно-  </a:t>
            </a:r>
          </a:p>
          <a:p>
            <a:r>
              <a:rPr lang="ru-RU" sz="2400" dirty="0" smtClean="0">
                <a:latin typeface="Monotype Corsiva" pitchFamily="66" charset="0"/>
              </a:rPr>
              <a:t>                              ориентированный     подход</a:t>
            </a:r>
            <a:r>
              <a:rPr lang="ru-RU" sz="2400" dirty="0"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и соревновательный </a:t>
            </a:r>
          </a:p>
          <a:p>
            <a:r>
              <a:rPr lang="ru-RU" sz="2400" dirty="0"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                             метод.</a:t>
            </a:r>
          </a:p>
          <a:p>
            <a:endParaRPr lang="ru-RU" sz="2400" b="1" dirty="0" smtClean="0">
              <a:latin typeface="Monotype Corsiva" pitchFamily="66" charset="0"/>
            </a:endParaRPr>
          </a:p>
          <a:p>
            <a:endParaRPr lang="ru-RU" sz="2400" b="1" dirty="0" smtClean="0">
              <a:latin typeface="Monotype Corsiva" pitchFamily="66" charset="0"/>
            </a:endParaRPr>
          </a:p>
          <a:p>
            <a:endParaRPr lang="ru-RU" sz="2400" b="1" dirty="0" smtClean="0">
              <a:latin typeface="Monotype Corsiva" pitchFamily="66" charset="0"/>
            </a:endParaRPr>
          </a:p>
          <a:p>
            <a:endParaRPr lang="ru-RU" sz="2400" b="1" dirty="0" smtClean="0">
              <a:latin typeface="Monotype Corsiva" pitchFamily="66" charset="0"/>
            </a:endParaRPr>
          </a:p>
          <a:p>
            <a:endParaRPr lang="ru-RU" sz="2400" b="1" dirty="0" smtClean="0">
              <a:latin typeface="Monotype Corsiva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401984"/>
            <a:ext cx="1440160" cy="2339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285728"/>
            <a:ext cx="8678768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Задачи урока:</a:t>
            </a:r>
          </a:p>
          <a:p>
            <a:pPr marL="457200" lvl="0" indent="-457200">
              <a:buAutoNum type="arabicPeriod"/>
            </a:pPr>
            <a:r>
              <a:rPr lang="ru-RU" sz="2400" b="1" u="sng" dirty="0" smtClean="0">
                <a:latin typeface="Monotype Corsiva" pitchFamily="66" charset="0"/>
              </a:rPr>
              <a:t>Образовательная</a:t>
            </a:r>
            <a:r>
              <a:rPr lang="ru-RU" sz="2400" dirty="0" smtClean="0">
                <a:latin typeface="Monotype Corsiva" pitchFamily="66" charset="0"/>
              </a:rPr>
              <a:t>:</a:t>
            </a:r>
            <a:r>
              <a:rPr lang="en-US" sz="2400" dirty="0" smtClean="0"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    </a:t>
            </a:r>
            <a:r>
              <a:rPr lang="ru-RU" sz="2400" dirty="0" smtClean="0">
                <a:solidFill>
                  <a:prstClr val="black"/>
                </a:solidFill>
                <a:latin typeface="Monotype Corsiva" pitchFamily="66" charset="0"/>
              </a:rPr>
              <a:t>Ознакомить учащихся с комплексом упражнений и играми с короткой и длинной скакалкой, для развития двигательных качеств; совершенствование двигательных умений и навыков.</a:t>
            </a:r>
            <a:endParaRPr lang="ru-RU" sz="2400" dirty="0">
              <a:solidFill>
                <a:prstClr val="black"/>
              </a:solidFill>
              <a:latin typeface="Monotype Corsiva" pitchFamily="66" charset="0"/>
            </a:endParaRPr>
          </a:p>
          <a:p>
            <a:pPr marL="457200" lvl="0" indent="-457200">
              <a:buAutoNum type="arabicPeriod" startAt="2"/>
            </a:pPr>
            <a:r>
              <a:rPr lang="ru-RU" sz="2400" b="1" u="sng" dirty="0" smtClean="0">
                <a:latin typeface="Monotype Corsiva" pitchFamily="66" charset="0"/>
              </a:rPr>
              <a:t>Оздоровительная: </a:t>
            </a:r>
            <a:r>
              <a:rPr lang="ru-RU" sz="2400" dirty="0" smtClean="0">
                <a:latin typeface="Monotype Corsiva" pitchFamily="66" charset="0"/>
              </a:rPr>
              <a:t>Развитие функциональных возможностей   </a:t>
            </a:r>
          </a:p>
          <a:p>
            <a:pPr lvl="0"/>
            <a:r>
              <a:rPr lang="ru-RU" sz="2400" dirty="0"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      организма; обучение самоконтролю за физической нагрузкой;    </a:t>
            </a:r>
          </a:p>
          <a:p>
            <a:pPr lvl="0"/>
            <a:r>
              <a:rPr lang="ru-RU" sz="2400" dirty="0" smtClean="0">
                <a:latin typeface="Monotype Corsiva" pitchFamily="66" charset="0"/>
              </a:rPr>
              <a:t>       улучшение таких необходимых качеств, как психологическая </a:t>
            </a:r>
          </a:p>
          <a:p>
            <a:pPr lvl="0"/>
            <a:r>
              <a:rPr lang="ru-RU" sz="2400" dirty="0" smtClean="0">
                <a:latin typeface="Monotype Corsiva" pitchFamily="66" charset="0"/>
              </a:rPr>
              <a:t>       уравновешенность, сосредоточенность, внимательность, хорошая  </a:t>
            </a:r>
          </a:p>
          <a:p>
            <a:pPr lvl="0"/>
            <a:r>
              <a:rPr lang="ru-RU" sz="2400" dirty="0" smtClean="0">
                <a:latin typeface="Monotype Corsiva" pitchFamily="66" charset="0"/>
              </a:rPr>
              <a:t>       память, мыслительные способности.</a:t>
            </a:r>
          </a:p>
          <a:p>
            <a:pPr marL="457200" lvl="0" indent="-457200">
              <a:buAutoNum type="arabicPeriod" startAt="3"/>
            </a:pPr>
            <a:r>
              <a:rPr lang="ru-RU" sz="2400" b="1" u="sng" dirty="0" smtClean="0">
                <a:latin typeface="Monotype Corsiva" pitchFamily="66" charset="0"/>
              </a:rPr>
              <a:t>Воспитательная: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Monotype Corsiva" pitchFamily="66" charset="0"/>
              </a:rPr>
              <a:t>Воспитание потребности в систематических </a:t>
            </a:r>
          </a:p>
          <a:p>
            <a:pPr marL="457200" lvl="0" indent="-457200"/>
            <a:r>
              <a:rPr lang="ru-RU" sz="2400" dirty="0" smtClean="0">
                <a:latin typeface="Monotype Corsiva" pitchFamily="66" charset="0"/>
              </a:rPr>
              <a:t>      занятиях двигательной   деятельностью; воспитание моральных и волевых качеств; понимание ценности и важности поддержания организма в здоровом состоянии; внимательного отношения к товарищам.</a:t>
            </a:r>
          </a:p>
          <a:p>
            <a:pPr marL="457200" indent="-457200"/>
            <a:endParaRPr lang="ru-RU" sz="2400" b="1" u="sng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340768"/>
            <a:ext cx="1440160" cy="15737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080120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200" b="1" i="1" cap="none" dirty="0">
                <a:solidFill>
                  <a:srgbClr val="4E3B30"/>
                </a:solidFill>
                <a:effectLst/>
                <a:latin typeface="Monotype Corsiva" pitchFamily="66" charset="0"/>
                <a:ea typeface="+mn-ea"/>
                <a:cs typeface="+mn-cs"/>
              </a:rPr>
              <a:t>Место проведения:</a:t>
            </a:r>
            <a:r>
              <a:rPr lang="ru-RU" sz="3200" b="1" i="1" cap="none" dirty="0">
                <a:solidFill>
                  <a:srgbClr val="4E3B30"/>
                </a:solidFill>
                <a:effectLst/>
                <a:latin typeface="Franklin Gothic Book"/>
                <a:ea typeface="+mn-ea"/>
                <a:cs typeface="+mn-cs"/>
              </a:rPr>
              <a:t> </a:t>
            </a:r>
            <a:r>
              <a:rPr lang="ru-RU" sz="3200" i="1" u="sng" cap="none" dirty="0">
                <a:solidFill>
                  <a:srgbClr val="4E3B30"/>
                </a:solidFill>
                <a:effectLst/>
                <a:latin typeface="Franklin Gothic Book"/>
                <a:ea typeface="+mn-ea"/>
                <a:cs typeface="+mn-cs"/>
              </a:rPr>
              <a:t> </a:t>
            </a:r>
            <a:r>
              <a:rPr lang="ru-RU" sz="2800" b="1" i="1" u="sng" cap="none" dirty="0">
                <a:solidFill>
                  <a:srgbClr val="4E3B30"/>
                </a:solidFill>
                <a:effectLst/>
                <a:latin typeface="Franklin Gothic Book"/>
                <a:ea typeface="+mn-ea"/>
                <a:cs typeface="+mn-cs"/>
              </a:rPr>
              <a:t>спортивный </a:t>
            </a:r>
            <a:r>
              <a:rPr lang="ru-RU" sz="2800" b="1" i="1" u="sng" cap="none" dirty="0" smtClean="0">
                <a:solidFill>
                  <a:srgbClr val="4E3B30"/>
                </a:solidFill>
                <a:effectLst/>
                <a:latin typeface="Franklin Gothic Book"/>
                <a:ea typeface="+mn-ea"/>
                <a:cs typeface="+mn-cs"/>
              </a:rPr>
              <a:t>зал  (</a:t>
            </a:r>
            <a:r>
              <a:rPr lang="ru-RU" sz="2800" b="1" i="1" u="sng" cap="none" dirty="0">
                <a:solidFill>
                  <a:srgbClr val="4E3B30"/>
                </a:solidFill>
                <a:effectLst/>
                <a:latin typeface="Franklin Gothic Book"/>
                <a:ea typeface="+mn-ea"/>
                <a:cs typeface="+mn-cs"/>
              </a:rPr>
              <a:t> </a:t>
            </a:r>
            <a:r>
              <a:rPr lang="ru-RU" sz="2800" b="1" i="1" u="sng" cap="none" dirty="0" smtClean="0">
                <a:solidFill>
                  <a:srgbClr val="4E3B30"/>
                </a:solidFill>
                <a:effectLst/>
                <a:latin typeface="Franklin Gothic Book"/>
                <a:ea typeface="+mn-ea"/>
                <a:cs typeface="+mn-cs"/>
              </a:rPr>
              <a:t>24х12);</a:t>
            </a:r>
            <a:r>
              <a:rPr lang="ru-RU" sz="2800" b="1" i="1" u="sng" cap="none" dirty="0">
                <a:solidFill>
                  <a:srgbClr val="4E3B30"/>
                </a:solidFill>
                <a:effectLst/>
                <a:latin typeface="Franklin Gothic Book"/>
                <a:ea typeface="+mn-ea"/>
                <a:cs typeface="+mn-cs"/>
              </a:rPr>
              <a:t/>
            </a:r>
            <a:br>
              <a:rPr lang="ru-RU" sz="2800" b="1" i="1" u="sng" cap="none" dirty="0">
                <a:solidFill>
                  <a:srgbClr val="4E3B30"/>
                </a:solidFill>
                <a:effectLst/>
                <a:latin typeface="Franklin Gothic Book"/>
                <a:ea typeface="+mn-ea"/>
                <a:cs typeface="+mn-cs"/>
              </a:rPr>
            </a:br>
            <a:endParaRPr lang="ru-RU" b="1" i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20688"/>
            <a:ext cx="8686800" cy="5459437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Monotype Corsiva" pitchFamily="66" charset="0"/>
              </a:rPr>
              <a:t>Спортивный инвентарь: </a:t>
            </a:r>
            <a:r>
              <a:rPr lang="ru-RU" sz="2400" i="1" u="sng" dirty="0" smtClean="0">
                <a:latin typeface="+mj-lt"/>
              </a:rPr>
              <a:t>скакалка ( короткая + длинная); свисток; секундомер.</a:t>
            </a:r>
          </a:p>
          <a:p>
            <a:endParaRPr lang="ru-RU" sz="2400" i="1" dirty="0">
              <a:latin typeface="Monotype Corsiva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437112"/>
            <a:ext cx="2016224" cy="165618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988840"/>
            <a:ext cx="3691050" cy="2905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857256"/>
          </a:xfrm>
        </p:spPr>
        <p:txBody>
          <a:bodyPr/>
          <a:lstStyle/>
          <a:p>
            <a:pPr algn="ctr"/>
            <a:r>
              <a:rPr lang="ru-RU" b="1" i="1" dirty="0" smtClean="0">
                <a:latin typeface="Monotype Corsiva" pitchFamily="66" charset="0"/>
              </a:rPr>
              <a:t>План   урока:</a:t>
            </a:r>
            <a:endParaRPr lang="ru-RU" b="1" i="1" dirty="0">
              <a:latin typeface="Monotype Corsiva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15000"/>
              </a:lnSpc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00028953"/>
              </p:ext>
            </p:extLst>
          </p:nvPr>
        </p:nvGraphicFramePr>
        <p:xfrm>
          <a:off x="179512" y="883726"/>
          <a:ext cx="8640959" cy="5760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877"/>
                <a:gridCol w="2795602"/>
                <a:gridCol w="1270730"/>
                <a:gridCol w="3049750"/>
              </a:tblGrid>
              <a:tr h="8589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Части</a:t>
                      </a:r>
                      <a:br>
                        <a:rPr lang="ru-RU" sz="1800" dirty="0" smtClean="0">
                          <a:effectLst/>
                        </a:rPr>
                      </a:br>
                      <a:r>
                        <a:rPr lang="ru-RU" sz="1800" dirty="0" smtClean="0">
                          <a:effectLst/>
                        </a:rPr>
                        <a:t>урока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Содержание урока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Дозировка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Методические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указания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49017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r>
                        <a:rPr lang="ru-RU" sz="1200" dirty="0" smtClean="0">
                          <a:effectLst/>
                        </a:rPr>
                        <a:t>Подготовительная часть</a:t>
                      </a:r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r>
                        <a:rPr lang="ru-RU" sz="1200" dirty="0" smtClean="0">
                          <a:effectLst/>
                        </a:rPr>
                        <a:t>6 – 7 мин.</a:t>
                      </a:r>
                    </a:p>
                    <a:p>
                      <a:endParaRPr lang="ru-RU" sz="1800" dirty="0" smtClean="0">
                        <a:effectLst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Построение, приветствие, сообщение задач урока. Инструктаж по технике безопасности.</a:t>
                      </a:r>
                    </a:p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Ходьба: - обычная; - на носках; - на пятках; - перекатным шагом.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Бег: - обычный; -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скрестным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шагом;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-подскоки левым – правым боком; - вперёд спиной; - по сигналу: один свисток – упор присев; два свистка – упор лежа ( лицом в круг)</a:t>
                      </a:r>
                    </a:p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ОРУ в движении.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мин.</a:t>
                      </a: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мин.</a:t>
                      </a: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1,5 – 2 мин.</a:t>
                      </a: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– 2,5 мин.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Рисунок 10" descr="IMG_88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1785926"/>
            <a:ext cx="214314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G_88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3500438"/>
            <a:ext cx="2143108" cy="1643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IMG_88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29322" y="5000636"/>
            <a:ext cx="2071702" cy="1643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4934670"/>
              </p:ext>
            </p:extLst>
          </p:nvPr>
        </p:nvGraphicFramePr>
        <p:xfrm>
          <a:off x="357158" y="116632"/>
          <a:ext cx="8429685" cy="6624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9332"/>
                <a:gridCol w="3151970"/>
                <a:gridCol w="1392731"/>
                <a:gridCol w="2345652"/>
              </a:tblGrid>
              <a:tr h="662473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Основная часть</a:t>
                      </a:r>
                    </a:p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35 мин.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Комплекс упражнений со скакалкой: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2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-    стойка ноги врозь, скакалка вчетверо внизу.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– руки к груди; 2- руки вверх; 3 - 1; 4- </a:t>
                      </a:r>
                      <a:r>
                        <a:rPr kumimoji="0" lang="ru-RU" sz="12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2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– ноги на ширине плеч, руки вперёд, скакалка в руках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– 2 - 3- 4 – наклоны головой вправо, влево, вперёд, назад.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2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– стойка ноги врозь.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– 2 – 3 –4 – 5 – 6 – 7 – 8 - правая рука влево, левой надавливаем на плечо правой руки.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Тоже выполнить другой рукой, в противоположную сторону.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2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– тоже.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Правая рука вперёд, ладонь наружу, левой рукой наклон правой кисти к себе. Тоже другой рукой.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ru-RU" sz="12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и.п. – стойка ноги врозь, скакалка вчетверо сзади плеч.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– поворот вправо, правая рука выпрямляется, левая согнута в локтевом суставе , за голову, 2– и.п., 3 – тоже в левую сторону; 4 и.п.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ru-RU" sz="12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2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– стойка ноги на ширине плеч, скакалка спереди вдвое.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– круговые движения рук назад; 2 – обратное движение в и.п.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ru-RU" sz="12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и.п. – стойка ноги врозь, скакалка вчетверо сзади плеч.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– поворот туловища вправо, скакалка вверх; 2 – </a:t>
                      </a:r>
                      <a:r>
                        <a:rPr kumimoji="0" lang="ru-RU" sz="12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.;  3 – поворот влево;  4 – </a:t>
                      </a:r>
                      <a:r>
                        <a:rPr kumimoji="0" lang="ru-RU" sz="12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 мин.</a:t>
                      </a: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4-6 раз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3-4 раза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 2 раза в каждую сторону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 2  раза каждой рукой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– 5 раз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3-4 раза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– 4 раза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" name="Рисунок 2" descr="IMG_88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7950" y="214290"/>
            <a:ext cx="1857388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88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7000892" y="1214422"/>
            <a:ext cx="1785918" cy="1643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884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6500826" y="2428868"/>
            <a:ext cx="1928826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884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0800000">
            <a:off x="6929454" y="3714752"/>
            <a:ext cx="1928794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884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0800000">
            <a:off x="6500826" y="5072074"/>
            <a:ext cx="2000264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42828906"/>
              </p:ext>
            </p:extLst>
          </p:nvPr>
        </p:nvGraphicFramePr>
        <p:xfrm>
          <a:off x="467544" y="188640"/>
          <a:ext cx="8501122" cy="649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2378"/>
                <a:gridCol w="3178680"/>
                <a:gridCol w="1404533"/>
                <a:gridCol w="2365531"/>
              </a:tblGrid>
              <a:tr h="643739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 algn="ctr"/>
                      <a:endParaRPr lang="ru-RU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– широкая стойка, скакалка вчетверо сзади.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– наклон туловища вперёд, руки со скакалкой вверх; 2 – </a:t>
                      </a: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.; 3 - 2; 4 – </a:t>
                      </a: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Предыдущее упражнение, но стоя на скакалке.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– стойка на ширине плеч, стоя на скакалке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–2 – 3 – пружинистое приседание, руки прямые вперед; 4 – </a:t>
                      </a: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– </a:t>
                      </a: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о.с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., скакалка вчетверо сзади плеч.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– выпад вправо, с наклоном туловища вправо;  2 – </a:t>
                      </a: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.; 3 – тоже в левую сторону; 4 – </a:t>
                      </a: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– </a:t>
                      </a: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о.с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., стоя на скакалке.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– выпад правой вперёд, руки в стороны; 2 – </a:t>
                      </a: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.; 3- выпад вперёд левой; 4 – </a:t>
                      </a: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– </a:t>
                      </a: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о.с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скакалка сзади в четверо.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– наклон вперёд, руки опускаются вниз; 2 – подтягиваем туловище к ногам; 3 – стоять; 4 – </a:t>
                      </a: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Упражнение «Лыжник».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Прыжки выпадами над скакалкой.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– скакалка вчетверо, на стопе правой ноги.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Тянуть носок правой стопы на себя, затем левой.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– упор лёжа, правый носок на левой пятке.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Надавливаем на пятку, разминая голеностопный сустав.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Тоже с другой ногой.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3-4 раза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3-4 раза</a:t>
                      </a: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– 5 раз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– 6  раз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– 6  раз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4 - 5 раз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8 - 10  раз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 2 – 3 раза каждой стопой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– 3 раза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" name="Рисунок 2" descr="IMG_88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6572264" y="214290"/>
            <a:ext cx="1928794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8865.JPG"/>
          <p:cNvPicPr>
            <a:picLocks noChangeAspect="1"/>
          </p:cNvPicPr>
          <p:nvPr/>
        </p:nvPicPr>
        <p:blipFill>
          <a:blip r:embed="rId3" cstate="print"/>
          <a:srcRect b="17708"/>
          <a:stretch>
            <a:fillRect/>
          </a:stretch>
        </p:blipFill>
        <p:spPr>
          <a:xfrm rot="10800000">
            <a:off x="6572264" y="2571744"/>
            <a:ext cx="2000232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KFR47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00892" y="3714752"/>
            <a:ext cx="1928826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886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0800000">
            <a:off x="6572264" y="4786322"/>
            <a:ext cx="1857388" cy="1214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887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0800000">
            <a:off x="7215206" y="5715016"/>
            <a:ext cx="1714512" cy="928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IMG_885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0800000">
            <a:off x="7072330" y="1285860"/>
            <a:ext cx="1857388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58920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68855512"/>
              </p:ext>
            </p:extLst>
          </p:nvPr>
        </p:nvGraphicFramePr>
        <p:xfrm>
          <a:off x="357156" y="285727"/>
          <a:ext cx="8429688" cy="633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6"/>
                <a:gridCol w="2928958"/>
                <a:gridCol w="1428760"/>
                <a:gridCol w="2428894"/>
              </a:tblGrid>
              <a:tr h="597407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– упор лёжа, скакалка на полу, перед руками.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– правая рука через скакалку; 2 – левая через скакалку; 3 – правая обратно; 4 – левая обратно.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– скакалка спереди.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Вращение скакалки перед собой.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•</a:t>
                      </a: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–</a:t>
                      </a:r>
                      <a:r>
                        <a:rPr kumimoji="0" lang="ru-RU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о.с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., скакалка спереди.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– упор присев, скакалка на пол вперёд; 2- упор лёжа; 3 – упор присев; 4 – прыжок через скакалку.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Перешагивание через скакалку, вращая её назад.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Прыжки, вращая скакалку назад.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Перешагивание через скакалку, вращая её вперёд.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Прыжки, вращая скакалку назад.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Прыжки в полном приседе; двойные прыжки.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Комплексное упражнение: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endParaRPr kumimoji="0" lang="ru-RU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прыжков, через шаг – бег – 1 приседание;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прыжка – бег – 2 приседания;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прыжка – бег – 3 приседания;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прыжка – бег – 4 приседания;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прыжок – бег- 5 приседаний.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– 6 раз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10-12 сек.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– 6 раз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 – 12 сек.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 раз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 – 12 сек.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 раз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По 5 – 10 прыжков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– 3 мин.</a:t>
                      </a: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" name="Рисунок 2" descr="IMG_88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6429388" y="214290"/>
            <a:ext cx="1714512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88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6929454" y="3429000"/>
            <a:ext cx="1857388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889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6429388" y="4643446"/>
            <a:ext cx="1785950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6580.JPG"/>
          <p:cNvPicPr>
            <a:picLocks noChangeAspect="1"/>
          </p:cNvPicPr>
          <p:nvPr/>
        </p:nvPicPr>
        <p:blipFill>
          <a:blip r:embed="rId5" cstate="print"/>
          <a:srcRect l="34375" r="13125"/>
          <a:stretch>
            <a:fillRect/>
          </a:stretch>
        </p:blipFill>
        <p:spPr>
          <a:xfrm rot="5400000">
            <a:off x="7108049" y="1035827"/>
            <a:ext cx="1500198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888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0800000">
            <a:off x="6429388" y="2285992"/>
            <a:ext cx="1643074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2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6C781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3041</TotalTime>
  <Words>992</Words>
  <Application>Microsoft Office PowerPoint</Application>
  <PresentationFormat>Экран (4:3)</PresentationFormat>
  <Paragraphs>356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УРОК   физической   культуры                                     МБОУ Лицей №11 г.  Химки</vt:lpstr>
      <vt:lpstr>Учитель  физической  культуры  Марусяк     Лариса     анатольевна</vt:lpstr>
      <vt:lpstr>Тема    урока:</vt:lpstr>
      <vt:lpstr>Слайд 4</vt:lpstr>
      <vt:lpstr>Место проведения:  спортивный зал  ( 24х12); </vt:lpstr>
      <vt:lpstr>План   урока: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Лариса</cp:lastModifiedBy>
  <cp:revision>159</cp:revision>
  <dcterms:modified xsi:type="dcterms:W3CDTF">2021-02-02T21:19:57Z</dcterms:modified>
</cp:coreProperties>
</file>