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5" r:id="rId12"/>
    <p:sldId id="276" r:id="rId13"/>
    <p:sldId id="277" r:id="rId14"/>
    <p:sldId id="279" r:id="rId15"/>
    <p:sldId id="278" r:id="rId16"/>
    <p:sldId id="266" r:id="rId17"/>
    <p:sldId id="267" r:id="rId18"/>
    <p:sldId id="268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0A3CCD-DE02-4438-9D12-C1B031424933}" type="doc">
      <dgm:prSet loTypeId="urn:microsoft.com/office/officeart/2005/8/layout/hProcess9" loCatId="process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BE96C39-09A4-4088-B882-56973C7DE357}">
      <dgm:prSet/>
      <dgm:spPr/>
      <dgm:t>
        <a:bodyPr/>
        <a:lstStyle/>
        <a:p>
          <a:pPr rtl="0"/>
          <a:r>
            <a:rPr lang="ru-RU" b="1" dirty="0" smtClean="0"/>
            <a:t>Кроссворд</a:t>
          </a:r>
          <a:endParaRPr lang="ru-RU" dirty="0"/>
        </a:p>
      </dgm:t>
    </dgm:pt>
    <dgm:pt modelId="{9C135D85-99CA-4DC6-A42D-E875CBC47C36}" type="parTrans" cxnId="{EB2BFAA1-2624-430B-8206-8B71F81DE31B}">
      <dgm:prSet/>
      <dgm:spPr/>
      <dgm:t>
        <a:bodyPr/>
        <a:lstStyle/>
        <a:p>
          <a:endParaRPr lang="ru-RU"/>
        </a:p>
      </dgm:t>
    </dgm:pt>
    <dgm:pt modelId="{8FCFB90D-6C93-4A5D-8566-0EB092A4B6E6}" type="sibTrans" cxnId="{EB2BFAA1-2624-430B-8206-8B71F81DE31B}">
      <dgm:prSet/>
      <dgm:spPr/>
      <dgm:t>
        <a:bodyPr/>
        <a:lstStyle/>
        <a:p>
          <a:endParaRPr lang="ru-RU"/>
        </a:p>
      </dgm:t>
    </dgm:pt>
    <dgm:pt modelId="{0F6A997E-C34E-4D05-83E1-5DC564606BB4}" type="pres">
      <dgm:prSet presAssocID="{8C0A3CCD-DE02-4438-9D12-C1B03142493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CCFB5C-45B4-4287-B271-7652E2860266}" type="pres">
      <dgm:prSet presAssocID="{8C0A3CCD-DE02-4438-9D12-C1B031424933}" presName="arrow" presStyleLbl="bgShp" presStyleIdx="0" presStyleCnt="1"/>
      <dgm:spPr/>
    </dgm:pt>
    <dgm:pt modelId="{C0CC516A-A675-4126-9510-E6E0D01F5AB6}" type="pres">
      <dgm:prSet presAssocID="{8C0A3CCD-DE02-4438-9D12-C1B031424933}" presName="linearProcess" presStyleCnt="0"/>
      <dgm:spPr/>
    </dgm:pt>
    <dgm:pt modelId="{D5ED67C2-B734-44C0-ACAC-26D72A54E8B8}" type="pres">
      <dgm:prSet presAssocID="{5BE96C39-09A4-4088-B882-56973C7DE357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A51C58-2589-40F7-98D5-4246AD82AE96}" type="presOf" srcId="{5BE96C39-09A4-4088-B882-56973C7DE357}" destId="{D5ED67C2-B734-44C0-ACAC-26D72A54E8B8}" srcOrd="0" destOrd="0" presId="urn:microsoft.com/office/officeart/2005/8/layout/hProcess9"/>
    <dgm:cxn modelId="{EB2BFAA1-2624-430B-8206-8B71F81DE31B}" srcId="{8C0A3CCD-DE02-4438-9D12-C1B031424933}" destId="{5BE96C39-09A4-4088-B882-56973C7DE357}" srcOrd="0" destOrd="0" parTransId="{9C135D85-99CA-4DC6-A42D-E875CBC47C36}" sibTransId="{8FCFB90D-6C93-4A5D-8566-0EB092A4B6E6}"/>
    <dgm:cxn modelId="{CAD020B1-200C-4657-A70A-DB430319904F}" type="presOf" srcId="{8C0A3CCD-DE02-4438-9D12-C1B031424933}" destId="{0F6A997E-C34E-4D05-83E1-5DC564606BB4}" srcOrd="0" destOrd="0" presId="urn:microsoft.com/office/officeart/2005/8/layout/hProcess9"/>
    <dgm:cxn modelId="{152FFAC2-6321-4875-8FB1-FB1DD9A29AB7}" type="presParOf" srcId="{0F6A997E-C34E-4D05-83E1-5DC564606BB4}" destId="{48CCFB5C-45B4-4287-B271-7652E2860266}" srcOrd="0" destOrd="0" presId="urn:microsoft.com/office/officeart/2005/8/layout/hProcess9"/>
    <dgm:cxn modelId="{1212FF35-BA2F-4A40-A0FA-03D4272497FC}" type="presParOf" srcId="{0F6A997E-C34E-4D05-83E1-5DC564606BB4}" destId="{C0CC516A-A675-4126-9510-E6E0D01F5AB6}" srcOrd="1" destOrd="0" presId="urn:microsoft.com/office/officeart/2005/8/layout/hProcess9"/>
    <dgm:cxn modelId="{A30EE471-9B2C-4C78-BFEE-E601BC7FF5B6}" type="presParOf" srcId="{C0CC516A-A675-4126-9510-E6E0D01F5AB6}" destId="{D5ED67C2-B734-44C0-ACAC-26D72A54E8B8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CFB5C-45B4-4287-B271-7652E2860266}">
      <dsp:nvSpPr>
        <dsp:cNvPr id="0" name=""/>
        <dsp:cNvSpPr/>
      </dsp:nvSpPr>
      <dsp:spPr>
        <a:xfrm>
          <a:off x="263328" y="0"/>
          <a:ext cx="2984386" cy="2160684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5ED67C2-B734-44C0-ACAC-26D72A54E8B8}">
      <dsp:nvSpPr>
        <dsp:cNvPr id="0" name=""/>
        <dsp:cNvSpPr/>
      </dsp:nvSpPr>
      <dsp:spPr>
        <a:xfrm>
          <a:off x="268814" y="648205"/>
          <a:ext cx="2973414" cy="86427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Кроссворд</a:t>
          </a:r>
          <a:endParaRPr lang="ru-RU" sz="3600" kern="1200" dirty="0"/>
        </a:p>
      </dsp:txBody>
      <dsp:txXfrm>
        <a:off x="311004" y="690395"/>
        <a:ext cx="2889034" cy="779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8.png"/><Relationship Id="rId7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12567734"/>
              </p:ext>
            </p:extLst>
          </p:nvPr>
        </p:nvGraphicFramePr>
        <p:xfrm>
          <a:off x="4733365" y="2708476"/>
          <a:ext cx="3511043" cy="2160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343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E8DB"/>
              </a:clrFrom>
              <a:clrTo>
                <a:srgbClr val="F0E8DB">
                  <a:alpha val="0"/>
                </a:srgbClr>
              </a:clrTo>
            </a:clrChange>
            <a:lum contrast="42000"/>
          </a:blip>
          <a:srcRect l="6250" r="7031"/>
          <a:stretch>
            <a:fillRect/>
          </a:stretch>
        </p:blipFill>
        <p:spPr bwMode="auto">
          <a:xfrm>
            <a:off x="642910" y="2571744"/>
            <a:ext cx="7735798" cy="335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50111" y="332656"/>
            <a:ext cx="40033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</a:t>
            </a:r>
          </a:p>
          <a:p>
            <a:pPr algn="ctr"/>
            <a:r>
              <a:rPr lang="ru-RU" sz="3600" b="1" i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пуговицы</a:t>
            </a:r>
            <a:endParaRPr lang="ru-RU" sz="3600" b="1" i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03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EE7D5"/>
              </a:clrFrom>
              <a:clrTo>
                <a:srgbClr val="EEE7D5">
                  <a:alpha val="0"/>
                </a:srgbClr>
              </a:clrTo>
            </a:clrChange>
            <a:lum contrast="48000"/>
          </a:blip>
          <a:srcRect l="1562" r="6250"/>
          <a:stretch>
            <a:fillRect/>
          </a:stretch>
        </p:blipFill>
        <p:spPr bwMode="auto">
          <a:xfrm>
            <a:off x="642910" y="1571612"/>
            <a:ext cx="7493817" cy="352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1214414" y="4000504"/>
            <a:ext cx="3197224" cy="200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8174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EDDE"/>
              </a:clrFrom>
              <a:clrTo>
                <a:srgbClr val="F0EDDE">
                  <a:alpha val="0"/>
                </a:srgbClr>
              </a:clrTo>
            </a:clrChange>
            <a:lum contrast="48000"/>
          </a:blip>
          <a:srcRect l="3200" r="1600"/>
          <a:stretch>
            <a:fillRect/>
          </a:stretch>
        </p:blipFill>
        <p:spPr bwMode="auto">
          <a:xfrm>
            <a:off x="642910" y="2000240"/>
            <a:ext cx="7500990" cy="32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43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AE7D6"/>
              </a:clrFrom>
              <a:clrTo>
                <a:srgbClr val="EAE7D6">
                  <a:alpha val="0"/>
                </a:srgbClr>
              </a:clrTo>
            </a:clrChange>
            <a:lum contrast="42000"/>
          </a:blip>
          <a:srcRect l="4687"/>
          <a:stretch>
            <a:fillRect/>
          </a:stretch>
        </p:blipFill>
        <p:spPr bwMode="auto">
          <a:xfrm>
            <a:off x="642910" y="1857364"/>
            <a:ext cx="7500990" cy="372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6248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1E9DC"/>
              </a:clrFrom>
              <a:clrTo>
                <a:srgbClr val="F1E9DC">
                  <a:alpha val="0"/>
                </a:srgbClr>
              </a:clrTo>
            </a:clrChange>
            <a:lum contrast="30000"/>
          </a:blip>
          <a:srcRect r="8267"/>
          <a:stretch>
            <a:fillRect/>
          </a:stretch>
        </p:blipFill>
        <p:spPr bwMode="auto">
          <a:xfrm>
            <a:off x="1071538" y="1214422"/>
            <a:ext cx="664373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7349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EADD"/>
              </a:clrFrom>
              <a:clrTo>
                <a:srgbClr val="F2EADD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601674" y="2060576"/>
            <a:ext cx="7542226" cy="354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6248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lum contrast="42000"/>
          </a:blip>
          <a:srcRect/>
          <a:stretch>
            <a:fillRect/>
          </a:stretch>
        </p:blipFill>
        <p:spPr bwMode="auto">
          <a:xfrm>
            <a:off x="2971800" y="954900"/>
            <a:ext cx="1600200" cy="192405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/>
          <a:srcRect l="49599" r="10984" b="40499"/>
          <a:stretch>
            <a:fillRect/>
          </a:stretch>
        </p:blipFill>
        <p:spPr bwMode="auto">
          <a:xfrm>
            <a:off x="7084740" y="935850"/>
            <a:ext cx="1362075" cy="192405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/>
          <a:srcRect r="52941" b="50206"/>
          <a:stretch>
            <a:fillRect/>
          </a:stretch>
        </p:blipFill>
        <p:spPr bwMode="auto">
          <a:xfrm>
            <a:off x="5004048" y="954900"/>
            <a:ext cx="165735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/>
          <a:srcRect l="22747" t="18730" r="23285" b="20697"/>
          <a:stretch>
            <a:fillRect/>
          </a:stretch>
        </p:blipFill>
        <p:spPr bwMode="auto">
          <a:xfrm>
            <a:off x="869589" y="3645024"/>
            <a:ext cx="14478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6">
            <a:lum contrast="30000"/>
          </a:blip>
          <a:srcRect/>
          <a:stretch>
            <a:fillRect/>
          </a:stretch>
        </p:blipFill>
        <p:spPr bwMode="auto">
          <a:xfrm>
            <a:off x="5724128" y="3501008"/>
            <a:ext cx="14382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slope"/>
            <a:contourClr>
              <a:srgbClr val="FFFFFF"/>
            </a:contourClr>
          </a:sp3d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0E8DB"/>
              </a:clrFrom>
              <a:clrTo>
                <a:srgbClr val="F0E8DB">
                  <a:alpha val="0"/>
                </a:srgbClr>
              </a:clrTo>
            </a:clrChange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7031"/>
          <a:stretch>
            <a:fillRect/>
          </a:stretch>
        </p:blipFill>
        <p:spPr bwMode="auto">
          <a:xfrm>
            <a:off x="590550" y="954900"/>
            <a:ext cx="20574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0EDDE"/>
              </a:clrFrom>
              <a:clrTo>
                <a:srgbClr val="F0EDDE">
                  <a:alpha val="0"/>
                </a:srgbClr>
              </a:clrTo>
            </a:clrChange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1601"/>
          <a:stretch>
            <a:fillRect/>
          </a:stretch>
        </p:blipFill>
        <p:spPr bwMode="auto">
          <a:xfrm>
            <a:off x="2617051" y="4066663"/>
            <a:ext cx="29241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59717" y="304380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3250" algn="l"/>
                <a:tab pos="58769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43250" algn="l"/>
                <a:tab pos="58769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2771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4543" y="581932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4                                                                                                                   5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Рисунки расположены по порядку, для каждого их них подписать название соответствующего действия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15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7796" y="175846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Задание 1 группе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6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0072" y="175846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Задание 2 группе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0232" y="1867517"/>
            <a:ext cx="1885950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/>
          <p:nvPr/>
        </p:nvPicPr>
        <p:blipFill>
          <a:blip r:embed="rId3"/>
          <a:srcRect l="50000"/>
          <a:stretch>
            <a:fillRect/>
          </a:stretch>
        </p:blipFill>
        <p:spPr bwMode="auto">
          <a:xfrm>
            <a:off x="2483768" y="1877042"/>
            <a:ext cx="1800225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877042"/>
            <a:ext cx="18192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560" y="1877042"/>
            <a:ext cx="169545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460431" y="318701"/>
            <a:ext cx="223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55911" y="4551678"/>
            <a:ext cx="6432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Рисунки разбросаны в хаотичном порядке. Восстановить порядок и дать соответствующее описание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306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6531" y="3244334"/>
            <a:ext cx="225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Задание 2 группе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175846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Задание 3 группе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51218"/>
              </p:ext>
            </p:extLst>
          </p:nvPr>
        </p:nvGraphicFramePr>
        <p:xfrm>
          <a:off x="1033927" y="1196752"/>
          <a:ext cx="6777037" cy="2400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65"/>
                <a:gridCol w="4143407"/>
                <a:gridCol w="2259165"/>
              </a:tblGrid>
              <a:tr h="488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№п/п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Порядок действий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Рисунок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  <a:tr h="22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501" marR="49501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42988" y="3430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1187623" y="3705998"/>
            <a:ext cx="2258907" cy="231528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635896" y="4309644"/>
            <a:ext cx="508870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амостоятельно составить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технологическую карту действий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976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Ольга\Desktop\смайлики\скачанные файлы (9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2088232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211960" y="1484784"/>
            <a:ext cx="2808312" cy="4924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 правильно!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Ольга\Desktop\смайлики\images (4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27264"/>
            <a:ext cx="2088232" cy="173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Ольга\Desktop\смайлики\скачанные файлы (2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01749"/>
            <a:ext cx="1944216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212771" y="3140968"/>
            <a:ext cx="3353409" cy="4924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надо подумать!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212771" y="4873402"/>
            <a:ext cx="2160240" cy="49244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неверно!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561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499992" y="4581128"/>
            <a:ext cx="40005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1. Птичка – невеличка:</a:t>
            </a:r>
          </a:p>
          <a:p>
            <a:r>
              <a:rPr lang="ru-RU" sz="2800" dirty="0"/>
              <a:t>    Носик стальной,</a:t>
            </a:r>
          </a:p>
          <a:p>
            <a:r>
              <a:rPr lang="ru-RU" sz="2800" dirty="0"/>
              <a:t>    Хвостик льняной.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5000622" cy="3714753"/>
        </p:xfrm>
        <a:graphic>
          <a:graphicData uri="http://schemas.openxmlformats.org/drawingml/2006/table">
            <a:tbl>
              <a:tblPr/>
              <a:tblGrid>
                <a:gridCol w="454602"/>
                <a:gridCol w="454602"/>
                <a:gridCol w="454602"/>
                <a:gridCol w="454602"/>
                <a:gridCol w="454602"/>
                <a:gridCol w="454602"/>
                <a:gridCol w="454602"/>
                <a:gridCol w="454602"/>
                <a:gridCol w="454602"/>
                <a:gridCol w="454602"/>
                <a:gridCol w="454602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C:\Users\Ольга\Desktop\i.jp1e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2537566" cy="19031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2784309" cy="20882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382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214938" y="4572000"/>
            <a:ext cx="37147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2.  Два конца,</a:t>
            </a:r>
          </a:p>
          <a:p>
            <a:r>
              <a:rPr lang="ru-RU" sz="2800"/>
              <a:t>     Два кольца,</a:t>
            </a:r>
          </a:p>
          <a:p>
            <a:r>
              <a:rPr lang="ru-RU" sz="2800"/>
              <a:t>     Посередине   </a:t>
            </a:r>
          </a:p>
          <a:p>
            <a:r>
              <a:rPr lang="ru-RU" sz="2800"/>
              <a:t>     гвоздик</a:t>
            </a:r>
            <a:r>
              <a:rPr lang="ru-RU" sz="2800" b="1"/>
              <a:t>.</a:t>
            </a:r>
            <a:endParaRPr lang="ru-RU" sz="280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07958"/>
              </p:ext>
            </p:extLst>
          </p:nvPr>
        </p:nvGraphicFramePr>
        <p:xfrm>
          <a:off x="683568" y="1765297"/>
          <a:ext cx="5000630" cy="3714753"/>
        </p:xfrm>
        <a:graphic>
          <a:graphicData uri="http://schemas.openxmlformats.org/drawingml/2006/table">
            <a:tbl>
              <a:tblPr/>
              <a:tblGrid>
                <a:gridCol w="454600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9874" name="Picture 2" descr="http://im4-tub-ru.yandex.net/i?id=129426794-2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1052736"/>
            <a:ext cx="2288394" cy="305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845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0" y="2978026"/>
            <a:ext cx="40719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3.  В полотняной стране</a:t>
            </a:r>
          </a:p>
          <a:p>
            <a:r>
              <a:rPr lang="ru-RU" sz="2800" dirty="0"/>
              <a:t> По реке простыне</a:t>
            </a:r>
          </a:p>
          <a:p>
            <a:r>
              <a:rPr lang="ru-RU" sz="2800" dirty="0"/>
              <a:t> Плывёт пароход</a:t>
            </a:r>
          </a:p>
          <a:p>
            <a:r>
              <a:rPr lang="ru-RU" sz="2800" dirty="0"/>
              <a:t> То назад, то вперёд,</a:t>
            </a:r>
          </a:p>
          <a:p>
            <a:r>
              <a:rPr lang="ru-RU" sz="2800" dirty="0"/>
              <a:t> А за ним такая гладь</a:t>
            </a:r>
          </a:p>
          <a:p>
            <a:r>
              <a:rPr lang="ru-RU" sz="2800" dirty="0"/>
              <a:t> Ни морщинки не  </a:t>
            </a:r>
          </a:p>
          <a:p>
            <a:r>
              <a:rPr lang="ru-RU" sz="2800" dirty="0"/>
              <a:t> видать.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5000630" cy="3714753"/>
        </p:xfrm>
        <a:graphic>
          <a:graphicData uri="http://schemas.openxmlformats.org/drawingml/2006/table">
            <a:tbl>
              <a:tblPr/>
              <a:tblGrid>
                <a:gridCol w="454600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8850" name="Picture 2" descr="http://im8-tub-ru.yandex.net/i?id=499339423-5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336" y="836712"/>
            <a:ext cx="2781639" cy="214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972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857750" y="3429000"/>
            <a:ext cx="407193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4. Цифры чинно сели в ряд,</a:t>
            </a:r>
          </a:p>
          <a:p>
            <a:r>
              <a:rPr lang="ru-RU" sz="2800"/>
              <a:t> Отчитать они велят</a:t>
            </a:r>
          </a:p>
          <a:p>
            <a:r>
              <a:rPr lang="ru-RU" sz="2800"/>
              <a:t> Миллиметры, сантиметры,</a:t>
            </a:r>
          </a:p>
          <a:p>
            <a:r>
              <a:rPr lang="ru-RU" sz="2800"/>
              <a:t> Чтобы ровным был наш ряд. 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5000629" cy="3714753"/>
        </p:xfrm>
        <a:graphic>
          <a:graphicData uri="http://schemas.openxmlformats.org/drawingml/2006/table">
            <a:tbl>
              <a:tblPr/>
              <a:tblGrid>
                <a:gridCol w="454599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7826" name="Picture 2" descr="http://im2-tub-ru.yandex.net/i?id=22782309-6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2755193" cy="200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94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6-tub-ru.yandex.net/i?id=119646188-3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980" y="980728"/>
            <a:ext cx="3136324" cy="244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48953" y="3933056"/>
            <a:ext cx="40719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5.  Каким способом прикрепляют пуговицы к изделию?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5000629" cy="3714753"/>
        </p:xfrm>
        <a:graphic>
          <a:graphicData uri="http://schemas.openxmlformats.org/drawingml/2006/table">
            <a:tbl>
              <a:tblPr/>
              <a:tblGrid>
                <a:gridCol w="454599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681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2" name="Picture 6" descr="http://im2-tub-ru.yandex.net/i?id=260701892-3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3131100" cy="213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3968" y="3861048"/>
            <a:ext cx="40719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6. Какая машина живёт у нас в мастерской? 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788407"/>
              </p:ext>
            </p:extLst>
          </p:nvPr>
        </p:nvGraphicFramePr>
        <p:xfrm>
          <a:off x="507475" y="1916832"/>
          <a:ext cx="5000629" cy="3714753"/>
        </p:xfrm>
        <a:graphic>
          <a:graphicData uri="http://schemas.openxmlformats.org/drawingml/2006/table">
            <a:tbl>
              <a:tblPr/>
              <a:tblGrid>
                <a:gridCol w="454599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543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5000629" cy="3714753"/>
        </p:xfrm>
        <a:graphic>
          <a:graphicData uri="http://schemas.openxmlformats.org/drawingml/2006/table">
            <a:tbl>
              <a:tblPr/>
              <a:tblGrid>
                <a:gridCol w="454599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  <a:gridCol w="454603"/>
              </a:tblGrid>
              <a:tr h="530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3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6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9" marR="6857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499992" y="4293096"/>
            <a:ext cx="40719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тема урока? </a:t>
            </a:r>
          </a:p>
        </p:txBody>
      </p:sp>
      <p:pic>
        <p:nvPicPr>
          <p:cNvPr id="74754" name="Picture 2" descr="http://im4-tub-ru.yandex.net/i?id=535583128-2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608961" cy="249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932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625" y="1785938"/>
          <a:ext cx="7000879" cy="4429124"/>
        </p:xfrm>
        <a:graphic>
          <a:graphicData uri="http://schemas.openxmlformats.org/drawingml/2006/table">
            <a:tbl>
              <a:tblPr/>
              <a:tblGrid>
                <a:gridCol w="636439"/>
                <a:gridCol w="636444"/>
                <a:gridCol w="636444"/>
                <a:gridCol w="636444"/>
                <a:gridCol w="636444"/>
                <a:gridCol w="636444"/>
                <a:gridCol w="636444"/>
                <a:gridCol w="636444"/>
                <a:gridCol w="636444"/>
                <a:gridCol w="636444"/>
                <a:gridCol w="636444"/>
              </a:tblGrid>
              <a:tr h="6327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632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32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2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2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2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27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3730" name="Picture 2" descr="http://im2-tub-ru.yandex.net/i?id=153314278-6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474913"/>
            <a:ext cx="3803650" cy="432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33364" y="129648"/>
            <a:ext cx="3313355" cy="41903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6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Кроссворд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55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</TotalTime>
  <Words>353</Words>
  <Application>Microsoft Office PowerPoint</Application>
  <PresentationFormat>Экран (4:3)</PresentationFormat>
  <Paragraphs>259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</dc:title>
  <dc:creator>Ольга</dc:creator>
  <cp:lastModifiedBy>Ольга</cp:lastModifiedBy>
  <cp:revision>7</cp:revision>
  <dcterms:created xsi:type="dcterms:W3CDTF">2015-03-08T06:17:13Z</dcterms:created>
  <dcterms:modified xsi:type="dcterms:W3CDTF">2015-03-09T14:32:20Z</dcterms:modified>
</cp:coreProperties>
</file>