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yandex.ru/video/preview/?text=%D1%84%D0%B8%D0%B7%D0%BC%D0%B8%D0%BD%D1%83%D1%82%D0%BA%D0%B0+%D0%BF%D1%82%D0%B8%D1%86%D1%8B&amp;path=wizard&amp;parent-reqid=1607821987442359-1540812957672712640700107-production-app-host-man-web-yp-337&amp;wiz_type=vital&amp;filmId=2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4408" y="476672"/>
            <a:ext cx="4501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МКДОУ детский сад №54 УКМО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7624" y="1196752"/>
            <a:ext cx="6120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Формирование элементарных математических представлений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6309320"/>
            <a:ext cx="381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Составила Ляпунова М.П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. 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Uzver\Desktop\все по работе\ИКТ картинки звуки\сту-ента-си-я-на-б-оках-номеров-6105069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2204864"/>
            <a:ext cx="3240360" cy="409021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348880"/>
            <a:ext cx="490871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МОЛОДЦЫ!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0" y="980728"/>
            <a:ext cx="5616624" cy="2554545"/>
          </a:xfrm>
          <a:prstGeom prst="rect">
            <a:avLst/>
          </a:prstGeom>
          <a:ln/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Уважаемые мамы, папы, мальчики и девочки!</a:t>
            </a:r>
          </a:p>
          <a:p>
            <a:pPr algn="ctr"/>
            <a:r>
              <a:rPr lang="ru-RU" sz="2000" b="1" dirty="0" smtClean="0">
                <a:latin typeface="Comic Sans MS" pitchFamily="66" charset="0"/>
              </a:rPr>
              <a:t>Сегодня мы вместе будем продолжать  уточнять представления о монетах достоинством 1,2,5,10 рублей, их наборе и размене. Будем учиться измерять объем сыпучих веществ с помощью условной меры. Познакомимся с часами. </a:t>
            </a:r>
            <a:endParaRPr lang="ru-RU" sz="2400" b="1" dirty="0" smtClean="0">
              <a:latin typeface="Monotype Corsiva" pitchFamily="66" charset="0"/>
            </a:endParaRPr>
          </a:p>
        </p:txBody>
      </p:sp>
      <p:pic>
        <p:nvPicPr>
          <p:cNvPr id="7" name="Рисунок 6" descr="124588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388753"/>
            <a:ext cx="3491880" cy="34692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268760"/>
            <a:ext cx="56060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Что за стол среди берез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Под открытым небом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?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Угощает он в мороз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Птиц зерном и хлебом. 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(кликни кнопкой мыши)</a:t>
            </a:r>
            <a:endParaRPr lang="ru-RU" sz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242" name="AutoShape 2" descr="https://2.allegroimg.com/original/06edcc/cc3286c1405f9773e58c234e5bd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5" name="AutoShape 5" descr="https://kdm69.ru/upload/resize_cache/iblock/0d6/1000_700_2/kormush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6" name="Picture 6" descr="C:\Users\Uzver\Desktop\все по работе\ИКТ картинки звуки\kormus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556792"/>
            <a:ext cx="401187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691680" y="4437112"/>
            <a:ext cx="480304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Зерен хочется синице,</a:t>
            </a:r>
          </a:p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Но в кормушку сесть боится.</a:t>
            </a:r>
          </a:p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«Будь смелее, не робей!»-</a:t>
            </a:r>
          </a:p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Приглашает воробей. </a:t>
            </a:r>
            <a:endParaRPr lang="ru-RU" sz="28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Uzver\Desktop\все по работе\ИКТ картинки звуки\454517cd2869fcdeaae5b6f4a8e4c598.jpg"/>
          <p:cNvPicPr>
            <a:picLocks noChangeAspect="1" noChangeArrowheads="1"/>
          </p:cNvPicPr>
          <p:nvPr/>
        </p:nvPicPr>
        <p:blipFill>
          <a:blip r:embed="rId3" cstate="print"/>
          <a:srcRect l="41600" t="33200" r="16400" b="13251"/>
          <a:stretch>
            <a:fillRect/>
          </a:stretch>
        </p:blipFill>
        <p:spPr bwMode="auto">
          <a:xfrm>
            <a:off x="899592" y="4581128"/>
            <a:ext cx="1512168" cy="1928014"/>
          </a:xfrm>
          <a:prstGeom prst="rect">
            <a:avLst/>
          </a:prstGeom>
          <a:noFill/>
        </p:spPr>
      </p:pic>
      <p:sp>
        <p:nvSpPr>
          <p:cNvPr id="9219" name="AutoShape 3" descr="https://ramin-kanc.ru/upload/iblock/454/454517cd2869fcdeaae5b6f4a8e4c5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87624" y="5877272"/>
            <a:ext cx="1127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 р.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5157192"/>
            <a:ext cx="1213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Семечки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332656"/>
            <a:ext cx="6660798" cy="40011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Игровое упражнение « Покупаем корм для птиц»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908720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Я предлагаю вам купить стакан семечек, а как узнать его стоимость</a:t>
            </a:r>
            <a:r>
              <a:rPr lang="en-US" dirty="0" smtClean="0">
                <a:latin typeface="Comic Sans MS" pitchFamily="66" charset="0"/>
              </a:rPr>
              <a:t>?</a:t>
            </a:r>
            <a:r>
              <a:rPr lang="ru-RU" sz="1200" dirty="0" smtClean="0">
                <a:latin typeface="Comic Sans MS" pitchFamily="66" charset="0"/>
              </a:rPr>
              <a:t>(по ценнику</a:t>
            </a:r>
            <a:r>
              <a:rPr lang="ru-RU" sz="1200" dirty="0" smtClean="0">
                <a:latin typeface="Comic Sans MS" pitchFamily="66" charset="0"/>
              </a:rPr>
              <a:t>)</a:t>
            </a:r>
          </a:p>
          <a:p>
            <a:r>
              <a:rPr lang="ru-RU" dirty="0" smtClean="0">
                <a:latin typeface="Comic Sans MS" pitchFamily="66" charset="0"/>
              </a:rPr>
              <a:t>Вам нужно самостоятельно набрать монеты 10 рублей</a:t>
            </a:r>
            <a:r>
              <a:rPr lang="ru-RU" sz="1200" dirty="0" smtClean="0">
                <a:latin typeface="Comic Sans MS" pitchFamily="66" charset="0"/>
              </a:rPr>
              <a:t>. (проверь себя кликни кнопкой мыши)</a:t>
            </a:r>
            <a:endParaRPr lang="ru-RU" sz="1200" dirty="0">
              <a:latin typeface="Comic Sans MS" pitchFamily="66" charset="0"/>
            </a:endParaRPr>
          </a:p>
        </p:txBody>
      </p:sp>
      <p:pic>
        <p:nvPicPr>
          <p:cNvPr id="9222" name="Picture 6" descr="C:\Users\Uzver\Desktop\все по работе\ИКТ картинки звуки\stakan-semechek (1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700808"/>
            <a:ext cx="2304256" cy="2890233"/>
          </a:xfrm>
          <a:prstGeom prst="rect">
            <a:avLst/>
          </a:prstGeom>
          <a:noFill/>
        </p:spPr>
      </p:pic>
      <p:pic>
        <p:nvPicPr>
          <p:cNvPr id="3074" name="Picture 2" descr="C:\Users\Uzver\Desktop\все по работе\ИКТ картинки звуки\212402_bi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2348880"/>
            <a:ext cx="1103915" cy="1087681"/>
          </a:xfrm>
          <a:prstGeom prst="rect">
            <a:avLst/>
          </a:prstGeom>
          <a:noFill/>
        </p:spPr>
      </p:pic>
      <p:sp>
        <p:nvSpPr>
          <p:cNvPr id="3076" name="AutoShape 4" descr="C:\Users\Uzver\Desktop\%D0%B2%D1%81%D0%B5 %D0%BF%D0%BE %D1%80%D0%B0%D0%B1%D0%BE%D1%82%D0%B5\%D0%98%D0%9A%D0%A2 %D0%BA%D0%B0%D1%80%D1%82%D0%B8%D0%BD%D0%BA%D0%B8 %D0%B7%D0%B2%D1%83%D0%BA%D0%B8\i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C:\Users\Uzver\Desktop\%D0%B2%D1%81%D0%B5 %D0%BF%D0%BE %D1%80%D0%B0%D0%B1%D0%BE%D1%82%D0%B5\%D0%98%D0%9A%D0%A2 %D0%BA%D0%B0%D1%80%D1%82%D0%B8%D0%BD%D0%BA%D0%B8 %D0%B7%D0%B2%D1%83%D0%BA%D0%B8\i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C:\Users\Uzver\Desktop\все по работе\ИКТ картинки звуки\10s_coin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4941168"/>
            <a:ext cx="1700808" cy="1700808"/>
          </a:xfrm>
          <a:prstGeom prst="rect">
            <a:avLst/>
          </a:prstGeom>
          <a:noFill/>
        </p:spPr>
      </p:pic>
      <p:pic>
        <p:nvPicPr>
          <p:cNvPr id="3080" name="Picture 8" descr="C:\Users\Uzver\Desktop\все по работе\ИКТ картинки звуки\600_5rmmd2009strn5.1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645024"/>
            <a:ext cx="1296144" cy="1322329"/>
          </a:xfrm>
          <a:prstGeom prst="rect">
            <a:avLst/>
          </a:prstGeom>
          <a:noFill/>
        </p:spPr>
      </p:pic>
      <p:pic>
        <p:nvPicPr>
          <p:cNvPr id="14" name="Picture 8" descr="C:\Users\Uzver\Desktop\все по работе\ИКТ картинки звуки\600_5rmmd2009strn5.1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3645024"/>
            <a:ext cx="1296144" cy="1322329"/>
          </a:xfrm>
          <a:prstGeom prst="rect">
            <a:avLst/>
          </a:prstGeom>
          <a:noFill/>
        </p:spPr>
      </p:pic>
      <p:pic>
        <p:nvPicPr>
          <p:cNvPr id="15" name="Picture 2" descr="C:\Users\Uzver\Desktop\все по работе\ИКТ картинки звуки\212402_bi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2348880"/>
            <a:ext cx="1103915" cy="1087681"/>
          </a:xfrm>
          <a:prstGeom prst="rect">
            <a:avLst/>
          </a:prstGeom>
          <a:noFill/>
        </p:spPr>
      </p:pic>
      <p:pic>
        <p:nvPicPr>
          <p:cNvPr id="16" name="Picture 2" descr="C:\Users\Uzver\Desktop\все по работе\ИКТ картинки звуки\212402_bi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2348880"/>
            <a:ext cx="1103915" cy="1087681"/>
          </a:xfrm>
          <a:prstGeom prst="rect">
            <a:avLst/>
          </a:prstGeom>
          <a:noFill/>
        </p:spPr>
      </p:pic>
      <p:pic>
        <p:nvPicPr>
          <p:cNvPr id="17" name="Picture 2" descr="C:\Users\Uzver\Desktop\все по работе\ИКТ картинки звуки\212402_bi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2348880"/>
            <a:ext cx="1103915" cy="1087681"/>
          </a:xfrm>
          <a:prstGeom prst="rect">
            <a:avLst/>
          </a:prstGeom>
          <a:noFill/>
        </p:spPr>
      </p:pic>
      <p:pic>
        <p:nvPicPr>
          <p:cNvPr id="18" name="Picture 2" descr="C:\Users\Uzver\Desktop\все по работе\ИКТ картинки звуки\212402_big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2348880"/>
            <a:ext cx="1103915" cy="1087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Uzver\Desktop\все по работе\ИКТ картинки звуки\uk7259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9168" y="4121604"/>
            <a:ext cx="5461224" cy="249395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99592" y="260648"/>
            <a:ext cx="7353295" cy="46166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Игровое упражнение «Готовим корм для птиц» 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8193" name="Picture 1" descr="C:\Users\Uzver\Desktop\все по работе\ИКТ картинки звуки\iStock_000022766088_Medium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789040"/>
            <a:ext cx="4320480" cy="2553447"/>
          </a:xfrm>
          <a:prstGeom prst="rect">
            <a:avLst/>
          </a:prstGeom>
          <a:noFill/>
        </p:spPr>
      </p:pic>
      <p:sp>
        <p:nvSpPr>
          <p:cNvPr id="8195" name="AutoShape 3" descr="https://www.ukazka.ru/img/g/uk7259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7" name="Picture 5" descr="C:\Users\Uzver\Desktop\все по работе\ИКТ картинки звуки\ложка-1568906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85" t="696" r="7839" b="14143"/>
          <a:stretch>
            <a:fillRect/>
          </a:stretch>
        </p:blipFill>
        <p:spPr bwMode="auto">
          <a:xfrm>
            <a:off x="179512" y="4149080"/>
            <a:ext cx="2808312" cy="271311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552" y="836712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Давайте приготовим корм для птиц</a:t>
            </a:r>
          </a:p>
          <a:p>
            <a:r>
              <a:rPr lang="ru-RU" dirty="0" smtClean="0">
                <a:latin typeface="Comic Sans MS" pitchFamily="66" charset="0"/>
              </a:rPr>
              <a:t>Как нам узнать какое количество корма находится на тарелке</a:t>
            </a:r>
            <a:r>
              <a:rPr lang="en-US" dirty="0" smtClean="0">
                <a:latin typeface="Comic Sans MS" pitchFamily="66" charset="0"/>
              </a:rPr>
              <a:t>? (</a:t>
            </a:r>
            <a:r>
              <a:rPr lang="ru-RU" dirty="0" smtClean="0">
                <a:latin typeface="Comic Sans MS" pitchFamily="66" charset="0"/>
              </a:rPr>
              <a:t>измерить)</a:t>
            </a:r>
          </a:p>
          <a:p>
            <a:r>
              <a:rPr lang="ru-RU" dirty="0" smtClean="0">
                <a:latin typeface="Comic Sans MS" pitchFamily="66" charset="0"/>
              </a:rPr>
              <a:t>Давайте произведем измерение в соответствии с правилами (полная ложка без горки) </a:t>
            </a:r>
          </a:p>
          <a:p>
            <a:r>
              <a:rPr lang="ru-RU" dirty="0" smtClean="0">
                <a:latin typeface="Comic Sans MS" pitchFamily="66" charset="0"/>
              </a:rPr>
              <a:t>А вы на местах откладывайте  соответствующее количество счетных палочек в момент пересыпания корма в другую тарелочку. </a:t>
            </a:r>
          </a:p>
          <a:p>
            <a:r>
              <a:rPr lang="ru-RU" dirty="0" smtClean="0">
                <a:latin typeface="Comic Sans MS" pitchFamily="66" charset="0"/>
              </a:rPr>
              <a:t>Сколько счетных палочек вы отложили</a:t>
            </a:r>
            <a:r>
              <a:rPr lang="en-US" dirty="0" smtClean="0">
                <a:latin typeface="Comic Sans MS" pitchFamily="66" charset="0"/>
              </a:rPr>
              <a:t>?</a:t>
            </a:r>
            <a:r>
              <a:rPr lang="ru-RU" dirty="0" smtClean="0">
                <a:latin typeface="Comic Sans MS" pitchFamily="66" charset="0"/>
              </a:rPr>
              <a:t> (10)</a:t>
            </a:r>
          </a:p>
          <a:p>
            <a:r>
              <a:rPr lang="ru-RU" dirty="0" smtClean="0">
                <a:latin typeface="Comic Sans MS" pitchFamily="66" charset="0"/>
              </a:rPr>
              <a:t>Что означает число десять, которое мы получили</a:t>
            </a:r>
            <a:r>
              <a:rPr lang="en-US" dirty="0" smtClean="0">
                <a:latin typeface="Comic Sans MS" pitchFamily="66" charset="0"/>
              </a:rPr>
              <a:t>?</a:t>
            </a:r>
            <a:r>
              <a:rPr lang="ru-RU" dirty="0" smtClean="0">
                <a:latin typeface="Comic Sans MS" pitchFamily="66" charset="0"/>
              </a:rPr>
              <a:t> (количество корма)  </a:t>
            </a:r>
          </a:p>
          <a:p>
            <a:r>
              <a:rPr lang="ru-RU" dirty="0" smtClean="0">
                <a:latin typeface="Comic Sans MS" pitchFamily="66" charset="0"/>
              </a:rPr>
              <a:t>Сколько корма находится в тарелочке</a:t>
            </a:r>
            <a:r>
              <a:rPr lang="en-US" dirty="0" smtClean="0">
                <a:latin typeface="Comic Sans MS" pitchFamily="66" charset="0"/>
              </a:rPr>
              <a:t>?</a:t>
            </a:r>
            <a:r>
              <a:rPr lang="ru-RU" dirty="0" smtClean="0">
                <a:latin typeface="Comic Sans MS" pitchFamily="66" charset="0"/>
              </a:rPr>
              <a:t> (10 столовых ложек)  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https://xn--44-kmc.xn--80aafey1amqq.xn--d1acj3b/images/events/cover/75243db8780b8ef13181ee07bc95b328_bi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 descr="C:\Users\Uzver\Desktop\все по работе\ИКТ картинки звуки\75243db8780b8ef13181ee07bc95b328_big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132856"/>
            <a:ext cx="6724650" cy="44767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07704" y="404664"/>
            <a:ext cx="5080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ФИЗМИНУТКА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067944" y="1340768"/>
            <a:ext cx="648072" cy="57606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404664"/>
            <a:ext cx="4799712" cy="58477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«Соберем скворечник» </a:t>
            </a:r>
            <a:endParaRPr lang="ru-RU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196752"/>
            <a:ext cx="82044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Давайте определим форму частей скворечника.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Попробуйте составить такие же скворечники из разрезанных частей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Какое количество частей скворечника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?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4283968" y="2276872"/>
            <a:ext cx="1296144" cy="1440160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flipH="1">
            <a:off x="2915816" y="2276872"/>
            <a:ext cx="1368152" cy="1440160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915816" y="5013176"/>
            <a:ext cx="2664296" cy="1368152"/>
          </a:xfrm>
          <a:prstGeom prst="triangle">
            <a:avLst>
              <a:gd name="adj" fmla="val 510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5400000">
            <a:off x="2267744" y="4365104"/>
            <a:ext cx="2664296" cy="1368152"/>
          </a:xfrm>
          <a:prstGeom prst="triangle">
            <a:avLst>
              <a:gd name="adj" fmla="val 4630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 rot="16200000">
            <a:off x="3599892" y="4401108"/>
            <a:ext cx="2664296" cy="1296144"/>
          </a:xfrm>
          <a:prstGeom prst="triangle">
            <a:avLst>
              <a:gd name="adj" fmla="val 531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 rot="10800000">
            <a:off x="2915816" y="3717032"/>
            <a:ext cx="2664296" cy="1296144"/>
          </a:xfrm>
          <a:prstGeom prst="triangle">
            <a:avLst>
              <a:gd name="adj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3707904" y="4437112"/>
            <a:ext cx="1080120" cy="1008112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332656"/>
            <a:ext cx="6141425" cy="52322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Игровое упражнение «Тик- Так»</a:t>
            </a: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Uzver\Desktop\все по работе\ИКТ картинки звуки\militarymarine_1.jpg"/>
          <p:cNvPicPr>
            <a:picLocks noChangeAspect="1" noChangeArrowheads="1"/>
          </p:cNvPicPr>
          <p:nvPr/>
        </p:nvPicPr>
        <p:blipFill>
          <a:blip r:embed="rId2" cstate="print"/>
          <a:srcRect l="36613" r="32675"/>
          <a:stretch>
            <a:fillRect/>
          </a:stretch>
        </p:blipFill>
        <p:spPr bwMode="auto">
          <a:xfrm>
            <a:off x="7740352" y="1844824"/>
            <a:ext cx="1080120" cy="2060697"/>
          </a:xfrm>
          <a:prstGeom prst="rect">
            <a:avLst/>
          </a:prstGeom>
          <a:noFill/>
        </p:spPr>
      </p:pic>
      <p:pic>
        <p:nvPicPr>
          <p:cNvPr id="1027" name="Picture 3" descr="C:\Users\Uzver\Desktop\все по работе\ИКТ картинки звуки\img_7174.jpg"/>
          <p:cNvPicPr>
            <a:picLocks noChangeAspect="1" noChangeArrowheads="1"/>
          </p:cNvPicPr>
          <p:nvPr/>
        </p:nvPicPr>
        <p:blipFill>
          <a:blip r:embed="rId3" cstate="print"/>
          <a:srcRect l="16454" r="13615"/>
          <a:stretch>
            <a:fillRect/>
          </a:stretch>
        </p:blipFill>
        <p:spPr bwMode="auto">
          <a:xfrm>
            <a:off x="5076056" y="3140968"/>
            <a:ext cx="1584176" cy="2265358"/>
          </a:xfrm>
          <a:prstGeom prst="rect">
            <a:avLst/>
          </a:prstGeom>
          <a:noFill/>
        </p:spPr>
      </p:pic>
      <p:pic>
        <p:nvPicPr>
          <p:cNvPr id="1028" name="Picture 4" descr="C:\Users\Uzver\Desktop\все по работе\ИКТ картинки звуки\504x504-_upl5c3f10f8212bd2.183525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908720"/>
            <a:ext cx="1656184" cy="1656184"/>
          </a:xfrm>
          <a:prstGeom prst="rect">
            <a:avLst/>
          </a:prstGeom>
          <a:noFill/>
        </p:spPr>
      </p:pic>
      <p:pic>
        <p:nvPicPr>
          <p:cNvPr id="1029" name="Picture 5" descr="C:\Users\Uzver\Desktop\все по работе\ИКТ картинки звуки\coo-coo-clock-clip-art-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978" r="15258"/>
          <a:stretch>
            <a:fillRect/>
          </a:stretch>
        </p:blipFill>
        <p:spPr bwMode="auto">
          <a:xfrm>
            <a:off x="6876256" y="3573015"/>
            <a:ext cx="2267744" cy="367163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1520" y="1052736"/>
            <a:ext cx="689483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Петушок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Кукареку-кукареку!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Звонко петушок поет,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Озарило солнцем реку,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Просыпайтесь, звери, птицы!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Принимайтесь за дела.</a:t>
            </a:r>
          </a:p>
          <a:p>
            <a:r>
              <a:rPr lang="ru-RU" dirty="0" smtClean="0">
                <a:latin typeface="Comic Sans MS" pitchFamily="66" charset="0"/>
              </a:rPr>
              <a:t>Какие приборы придумал человек для измерения времени</a:t>
            </a:r>
            <a:r>
              <a:rPr lang="en-US" dirty="0" smtClean="0">
                <a:latin typeface="Comic Sans MS" pitchFamily="66" charset="0"/>
              </a:rPr>
              <a:t>?</a:t>
            </a:r>
            <a:endParaRPr lang="ru-RU" dirty="0" smtClean="0">
              <a:latin typeface="Comic Sans MS" pitchFamily="66" charset="0"/>
            </a:endParaRPr>
          </a:p>
          <a:p>
            <a:r>
              <a:rPr lang="ru-RU" sz="1600" dirty="0" smtClean="0">
                <a:latin typeface="Comic Sans MS" pitchFamily="66" charset="0"/>
              </a:rPr>
              <a:t>(кликни кнопкой мыши) 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3717032"/>
            <a:ext cx="4639412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Ежедневно в семь утра 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Я трещу: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- Вставать пора!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(кликни кнопкой мыши)</a:t>
            </a: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Живет в резной избушке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Веселая кукушка.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Она кукует каждый час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 ранним утром будит нас. 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8460432" y="6165304"/>
            <a:ext cx="50405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Рассмотрите макет часов,  обратите внимание на то , что цифры расположены по кругу, у часов есть короткая и длинная стрелка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2" name="Picture 4" descr="C:\Users\Uzver\Desktop\все по работе\ИКТ картинки звуки\9-o-clock-1572639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1340768"/>
            <a:ext cx="3667472" cy="371331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55576" y="1484784"/>
            <a:ext cx="2720617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Часовая стрелка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Стрелка часовая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Идет за часом час,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Не спеша, не отставая,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 ведет с собою нас.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Минутная стрелка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Минутная стрелка,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Ты часовой сестра.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Минутная стрелка,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Длинна ты и быстра.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Отсчитывать минутки-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Это ведь не шутки!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5733256"/>
            <a:ext cx="75360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На какой цифре находится часовая стрелка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(короткая стрелка)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На кокой цифре находится минутная стрелка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(длинная стрелка)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Вот в это время у нас в саду начинаются занятия. 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431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Uzver</dc:creator>
  <cp:lastModifiedBy>RePack by SPecialiST</cp:lastModifiedBy>
  <cp:revision>3</cp:revision>
  <dcterms:created xsi:type="dcterms:W3CDTF">2020-12-12T23:56:17Z</dcterms:created>
  <dcterms:modified xsi:type="dcterms:W3CDTF">2020-12-13T06:11:26Z</dcterms:modified>
</cp:coreProperties>
</file>