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4" r:id="rId1"/>
  </p:sldMasterIdLst>
  <p:sldIdLst>
    <p:sldId id="283" r:id="rId2"/>
    <p:sldId id="256" r:id="rId3"/>
    <p:sldId id="311" r:id="rId4"/>
    <p:sldId id="321" r:id="rId5"/>
    <p:sldId id="312" r:id="rId6"/>
    <p:sldId id="313" r:id="rId7"/>
    <p:sldId id="257" r:id="rId8"/>
    <p:sldId id="320" r:id="rId9"/>
    <p:sldId id="284" r:id="rId10"/>
    <p:sldId id="258" r:id="rId11"/>
    <p:sldId id="305" r:id="rId12"/>
    <p:sldId id="285" r:id="rId13"/>
    <p:sldId id="286" r:id="rId14"/>
    <p:sldId id="303" r:id="rId15"/>
    <p:sldId id="314" r:id="rId16"/>
    <p:sldId id="304" r:id="rId17"/>
    <p:sldId id="287" r:id="rId18"/>
    <p:sldId id="280" r:id="rId19"/>
    <p:sldId id="301" r:id="rId20"/>
    <p:sldId id="306" r:id="rId21"/>
    <p:sldId id="316" r:id="rId22"/>
    <p:sldId id="317" r:id="rId23"/>
    <p:sldId id="318" r:id="rId24"/>
    <p:sldId id="31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66"/>
    <a:srgbClr val="FF9933"/>
    <a:srgbClr val="FF33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803" autoAdjust="0"/>
  </p:normalViewPr>
  <p:slideViewPr>
    <p:cSldViewPr>
      <p:cViewPr varScale="1">
        <p:scale>
          <a:sx n="106" d="100"/>
          <a:sy n="106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4A4ADC-8A8B-4FB8-B348-E9951AFAEF4E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C988C-44E7-4A5E-AC35-1DD92B33C8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0534FB-D016-45A9-AA45-E3FEFE5D6620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972C6E-C945-41FB-87A0-A7A63C19E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17DD0B-B6AA-4B07-A81E-97E0A9E23EB6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8B4A0-D7A8-4563-9DCE-DCC0825DCE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897C2B-8B3E-4390-93D9-96C02F9EE6C5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2CB6B-A91E-4898-A697-121D6F51C1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BD76AB-3DAA-44E6-913D-5608A902C9FD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68D10-56E4-4E40-ABFA-BABC2D86F0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405F1E-146C-4C32-8EB6-D6BB9E11EAAD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7CD44B-83DB-4576-BD09-109F8E5BF0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D31606-9849-4E5C-84E6-B10B4D51D65E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25FA4-5163-4C76-B5CF-D30A101107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CA0D1-2613-4A9C-AEBC-E91BB9C689B0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CD836-76ED-4D95-990C-E260BCFF81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8B809-8924-4EF5-8234-FFB2FB830188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FB90A-B18F-4095-BF77-1673AF135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472186-8EA5-4654-98B9-3A4C359821F3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4F9C9-D277-4673-88CD-13C12A7128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6C6FD9-6139-4967-A5E6-51E1B736D85F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647DA709-EA2B-4051-8375-154DC91DD9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9000">
              <a:srgbClr val="3399FF">
                <a:alpha val="49000"/>
              </a:srgbClr>
            </a:gs>
            <a:gs pos="16000">
              <a:srgbClr val="00CCCC"/>
            </a:gs>
            <a:gs pos="47000">
              <a:srgbClr val="9999FF"/>
            </a:gs>
            <a:gs pos="0">
              <a:srgbClr val="9999FF">
                <a:alpha val="64000"/>
              </a:srgbClr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3136175-EDC5-418E-A180-A45DA2F917E0}" type="datetimeFigureOut">
              <a:rPr lang="ru-RU" smtClean="0"/>
              <a:pPr>
                <a:defRPr/>
              </a:pPr>
              <a:t>19.10.2021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83AD1A3-0CFE-4E2A-BDA5-E59B4CDA7F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r\&#1056;&#1072;&#1073;&#1086;&#1095;&#1080;&#1081;%20&#1089;&#1090;&#1086;&#1083;\&#1042;&#1080;&#1079;&#1080;&#1090;&#1085;&#1072;&#1103;%20&#1082;&#1072;&#1088;&#1090;&#1086;&#1095;&#1082;&#1072;%20&#1072;&#1091;&#1093;&#1072;&#1076;&#1096;&#1080;&#1085;&#1086;&#1081;%20&#1057;.&#1040;\&#1055;&#1088;&#1077;&#1079;&#1077;&#1085;&#1090;&#1072;&#1094;&#1080;&#1103;%20Microsoft%20Of258-0.wav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357166"/>
            <a:ext cx="8429652" cy="1357300"/>
          </a:xfrm>
          <a:solidFill>
            <a:srgbClr val="FFFF00"/>
          </a:solidFill>
          <a:ln>
            <a:solidFill>
              <a:srgbClr val="FFFF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автономное общеобразовательное учреждение «Прогимназия «Созвездие»</a:t>
            </a:r>
            <a:b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(МАОУ «Прогимназия «Созвездие»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8195" name="Содержимое 4"/>
          <p:cNvSpPr>
            <a:spLocks noGrp="1"/>
          </p:cNvSpPr>
          <p:nvPr>
            <p:ph idx="4294967295"/>
          </p:nvPr>
        </p:nvSpPr>
        <p:spPr>
          <a:xfrm>
            <a:off x="0" y="1785927"/>
            <a:ext cx="5786438" cy="4538674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5357851" cy="424731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Воспитатель </a:t>
            </a:r>
          </a:p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Алексеева Лариса Николаевна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 (3)7777.jpg"/>
          <p:cNvPicPr>
            <a:picLocks noChangeAspect="1"/>
          </p:cNvPicPr>
          <p:nvPr/>
        </p:nvPicPr>
        <p:blipFill>
          <a:blip r:embed="rId2"/>
          <a:srcRect t="6735" r="4359"/>
          <a:stretch>
            <a:fillRect/>
          </a:stretch>
        </p:blipFill>
        <p:spPr>
          <a:xfrm>
            <a:off x="4929190" y="1928802"/>
            <a:ext cx="3773047" cy="492919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867524"/>
          </a:xfrm>
        </p:spPr>
        <p:txBody>
          <a:bodyPr>
            <a:prstTxWarp prst="textDeflate">
              <a:avLst>
                <a:gd name="adj" fmla="val 20347"/>
              </a:avLst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</a:rPr>
              <a:t>Что главное в моей профессии?:</a:t>
            </a:r>
            <a:endParaRPr lang="ru-RU" sz="2800" u="sng" dirty="0">
              <a:ln>
                <a:solidFill>
                  <a:srgbClr val="7030A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038600" cy="4792663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Основанием своей профессии я считаю именно Любовь и Доброту, так как жизнь большинство наших детей не балует. Лицо России для меня - это лицо ребенка. И в таком случае в моей работе на первый план выходит простое человеческое: помочь, увидеть прекрасное, приласкать, посочувствовать, поговорить по душам. Я считаю своим призванием найти и развить в каждом ребенке способности, которые обязательно есть в каждом маленьком человечке, ввести его в окружающий мир, дав знания о мире, о его природе, о человеке как главной составляющей этого мира.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8" name="Презентация Microsoft Of258-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63627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DSCN1476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000496" y="4000504"/>
            <a:ext cx="4038600" cy="2679968"/>
          </a:xfrm>
        </p:spPr>
      </p:pic>
      <p:pic>
        <p:nvPicPr>
          <p:cNvPr id="14" name="Рисунок 13" descr="IMG_39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714876" y="785794"/>
            <a:ext cx="4214842" cy="319921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>
            <a:prstTxWarp prst="textPlain">
              <a:avLst/>
            </a:prstTxWarp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000" b="1" dirty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Представление моего педагогического опыта </a:t>
            </a:r>
            <a:r>
              <a:rPr lang="ru-RU" sz="5000" b="1" dirty="0" smtClean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>работы</a:t>
            </a:r>
            <a:r>
              <a:rPr lang="ru-RU" sz="5000" b="1" dirty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5000" b="1" dirty="0">
                <a:ln>
                  <a:solidFill>
                    <a:srgbClr val="7030A0"/>
                  </a:solidFill>
                </a:ln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r>
              <a:rPr lang="ru-RU" sz="3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786314" y="1285860"/>
            <a:ext cx="4357686" cy="5572140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r>
              <a:rPr lang="ru-RU" sz="4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 хочу представить опыт моей работы по направлению </a:t>
            </a:r>
            <a:r>
              <a:rPr lang="ru-RU" sz="45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«Развитие социально-личностных качеств детей</a:t>
            </a:r>
          </a:p>
          <a:p>
            <a:r>
              <a:rPr lang="ru-RU" sz="45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 посредством ознакомления с народными промыслами России»</a:t>
            </a:r>
          </a:p>
          <a:p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lvl="0"/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профессиональную квалификацию по вопросу развития художественных способностей детей.</a:t>
            </a:r>
          </a:p>
          <a:p>
            <a:pPr lvl="0"/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Расширить знания о народных промыслах России</a:t>
            </a:r>
          </a:p>
          <a:p>
            <a:pPr lvl="0"/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умения детей при составлении декоративной композиции на основе того или иного народного искусства использовать характерные для него элементы узора и цветовую гамму.</a:t>
            </a:r>
          </a:p>
          <a:p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3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81128_1745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714356"/>
            <a:ext cx="4476612" cy="3356766"/>
          </a:xfrm>
          <a:prstGeom prst="rect">
            <a:avLst/>
          </a:prstGeom>
        </p:spPr>
      </p:pic>
      <p:pic>
        <p:nvPicPr>
          <p:cNvPr id="10" name="Рисунок 9" descr="20181128_1621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714752"/>
            <a:ext cx="4429156" cy="305395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4"/>
          <p:cNvSpPr>
            <a:spLocks noGrp="1"/>
          </p:cNvSpPr>
          <p:nvPr>
            <p:ph type="title"/>
          </p:nvPr>
        </p:nvSpPr>
        <p:spPr>
          <a:xfrm>
            <a:off x="6072198" y="642918"/>
            <a:ext cx="2428862" cy="928671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16387" name="Содержимое 6"/>
          <p:cNvSpPr>
            <a:spLocks noGrp="1"/>
          </p:cNvSpPr>
          <p:nvPr>
            <p:ph idx="1"/>
          </p:nvPr>
        </p:nvSpPr>
        <p:spPr>
          <a:xfrm>
            <a:off x="428624" y="1928813"/>
            <a:ext cx="8715376" cy="514352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Задачи:</a:t>
            </a:r>
            <a:endParaRPr lang="ru-RU" sz="4000" dirty="0" smtClean="0">
              <a:solidFill>
                <a:srgbClr val="FF0000"/>
              </a:solidFill>
            </a:endParaRP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Изучить учебную, справочную, научно-методическую литературу по вопросу народных промыслов России;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Учиться моделировать работу на основе изученных видов, приемов и методов;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Систематизировать изученную литературу.</a:t>
            </a: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 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Актуальность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Я считаю, что выбранная мною тема самообразования актуальна, т.к. предоставляет мне необходимую нравственно-эстетическую среду общения с миром ценностей, созданным русским народом, с учётом регионального компонента, позволит вам наследовать основы рукотворного мастерства на примере взаимодействия различных видов искусства.  Актуальность обусловлена большой значимостью развития социально-личностных качеств  у дошкольников в современном обществе, развитием познавательных интересов и творческих способностей детей.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1" algn="r">
              <a:buFontTx/>
              <a:buNone/>
            </a:pPr>
            <a:r>
              <a:rPr lang="ru-RU" sz="1800" b="1" dirty="0" smtClean="0">
                <a:solidFill>
                  <a:srgbClr val="9900CC"/>
                </a:solidFill>
              </a:rPr>
              <a:t>«.</a:t>
            </a:r>
            <a:endParaRPr lang="ru-RU" sz="1800" b="1" dirty="0" smtClean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SEMMAT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00760" y="0"/>
            <a:ext cx="2590550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095196_or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0"/>
            <a:ext cx="2643206" cy="1987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ymk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43306" y="0"/>
            <a:ext cx="1414466" cy="2112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329642" cy="575312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Формы и методы работы:</a:t>
            </a:r>
            <a:endParaRPr lang="ru-RU" sz="4000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Проведение тематических занятий,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Оформление серии выставок для детей по русским народным промыслам.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Изготовление  народных игрушек, поделок, рисунков.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Подбор наглядно-дидактических пособий, демонстрационного материала.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Составление перспективного плана, разработка конспектов, создание развивающей среды.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Проведение занятий, бесед (фронтальных, подгрупповых, индивидуальных).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Экскурсия в «Русскую избу».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Выставка детских рисунков по мотивам народных росписей, «Народные игрушки своими руками».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Заучивание стихов, загадок о народных промыслах.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Организация народных подвижных игр (ежедневно).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Изучение программы по возрастным группам детей.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Работа с методической литературой 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Помощь в проведении осенних утренников: изготовление костюмов, атрибутов, исполнение ролей.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Обработка анкетных данных. 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Подготовка и оформление документации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74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74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357166"/>
            <a:ext cx="5757874" cy="86752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Приемы работы с дошкольниками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85720" y="1142984"/>
            <a:ext cx="8472518" cy="535114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Словесный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Практический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Наглядный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Работа с книгой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Видеометод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Продуктивный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Проблемный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Частично-поисковый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Метод формирования сознания (рассказ, беседа)</a:t>
            </a:r>
          </a:p>
          <a:p>
            <a:pPr lvl="0"/>
            <a:r>
              <a:rPr lang="ru-RU" sz="3300" dirty="0" smtClean="0">
                <a:solidFill>
                  <a:srgbClr val="002060"/>
                </a:solidFill>
              </a:rPr>
              <a:t>Методы стимулирования и мотивации деятельности и поведения (одобрение, похвала, поощрение, игровые эмоциональные ситуации, пример)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FF0000"/>
                </a:solidFill>
              </a:rPr>
              <a:t>Результативность</a:t>
            </a:r>
            <a:endParaRPr lang="ru-RU" sz="7000" dirty="0" smtClean="0">
              <a:solidFill>
                <a:srgbClr val="FF0000"/>
              </a:solidFill>
            </a:endParaRPr>
          </a:p>
          <a:p>
            <a:r>
              <a:rPr lang="ru-RU" sz="3300" b="1" dirty="0" smtClean="0">
                <a:solidFill>
                  <a:schemeClr val="bg1"/>
                </a:solidFill>
              </a:rPr>
              <a:t>В результате проведения комплексной работы по приобщению детей к декоративно-прикладному искусству у них появилось желание больше узнать о творчестве русских мастеров. Знакомство с произведениями народных мастеров, с историей промыслов формирует у детей уважение и любовь к Родине, истории своего народа. </a:t>
            </a:r>
          </a:p>
          <a:p>
            <a:r>
              <a:rPr lang="ru-RU" sz="3300" b="1" dirty="0" smtClean="0">
                <a:solidFill>
                  <a:schemeClr val="bg1"/>
                </a:solidFill>
              </a:rPr>
              <a:t>Народное искусство способствует развитию эстетического воспитания, развивает творческие способности детей.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 </a:t>
            </a:r>
            <a:endParaRPr lang="ru-RU" sz="33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0181130_1344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7620" y="0"/>
            <a:ext cx="5143536" cy="3266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829312" cy="7960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Самореализация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5857916" cy="62865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</a:rPr>
              <a:t>Чтобы успешно проводить работу по привитию у детей любви к народному декоративно-прикладному искусству, необходимо самим знать и понимать его в совершенстве владеть способами декоративной лепки, знать народные промыслы, историю их возникновения, уметь увлекательно рассказывать о мастерах, об истории возникновения той или иной росписи.	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И поэтому, очередным этапом в работе явилось определение уровня моих знаний и умений по данной проблеме. Обработав данные, я пришла к выводу, что я не была в достаточной мере знакома с народными промыслами, не знала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историю возникновения, методику работы с детьми по ознакомлению их с народным декоративно-прикладным искусством. Исходя из этого и вариантов решения проблемы, я наметила следующую методическую работу:</a:t>
            </a:r>
          </a:p>
          <a:p>
            <a:pPr lvl="0"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Г.Н.Пателеев</a:t>
            </a:r>
            <a:r>
              <a:rPr lang="ru-RU" b="1" dirty="0" smtClean="0">
                <a:solidFill>
                  <a:srgbClr val="002060"/>
                </a:solidFill>
              </a:rPr>
              <a:t> «Декоративное искусство детям»;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Н.А.Ветлугина «Художественное творчество в детском саду»;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А.Н.Усова «Русское народное творчество в детском саду»;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Н.К.Шевчук «Дети и народное творчество».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SCN31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5979" y="4571984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317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215074" y="0"/>
            <a:ext cx="2602767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URo3M4GcQv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2643182"/>
            <a:ext cx="3143240" cy="2046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66800" y="1981200"/>
            <a:ext cx="7543800" cy="4400550"/>
          </a:xfrm>
          <a:prstGeom prst="rect">
            <a:avLst/>
          </a:prstGeom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endParaRPr lang="ru-RU" sz="2400" dirty="0">
              <a:solidFill>
                <a:srgbClr val="66FFFF"/>
              </a:solidFill>
              <a:latin typeface="+mn-lt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14282" y="142852"/>
            <a:ext cx="6643734" cy="650083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300" dirty="0" smtClean="0"/>
              <a:t>Знакомство с мастерством народных умельцев и с фольклором позволит нашим детям почувствовать себя частью народа, ощутить гордость за свою страну, богатую славными традициями</a:t>
            </a:r>
            <a:endParaRPr lang="ru-RU" sz="3300" dirty="0" smtClean="0">
              <a:solidFill>
                <a:srgbClr val="002060"/>
              </a:solidFill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Главными для осуществления данного знакомства являются задачи: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</a:rPr>
              <a:t>Формирование у детей эмоциональной отзывчивости и интереса к образцам народного декоративно-прикладного искусства, воспитание у детей желания заниматься подобной деятельностью.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</a:rPr>
              <a:t>Формирование обобщённых знаний и умений: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- умение различать стили наиболее известных видов декоративной живописи: хохломской, городецкой, дымковской, </a:t>
            </a:r>
            <a:r>
              <a:rPr lang="ru-RU" dirty="0" err="1" smtClean="0">
                <a:solidFill>
                  <a:srgbClr val="002060"/>
                </a:solidFill>
              </a:rPr>
              <a:t>жостовской</a:t>
            </a:r>
            <a:r>
              <a:rPr lang="ru-RU" dirty="0" smtClean="0">
                <a:solidFill>
                  <a:srgbClr val="002060"/>
                </a:solidFill>
              </a:rPr>
              <a:t> и др.;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- освоение детьми характерных элементов, колорита, композиции.</a:t>
            </a:r>
          </a:p>
          <a:p>
            <a:pPr lvl="0" algn="l"/>
            <a:r>
              <a:rPr lang="ru-RU" dirty="0" smtClean="0">
                <a:solidFill>
                  <a:srgbClr val="002060"/>
                </a:solidFill>
              </a:rPr>
              <a:t>Умение создавать выразительные узоры на бумаге и объемных предметах; воспитание при этом чувства формы, ритма, симметрии.</a:t>
            </a:r>
          </a:p>
          <a:p>
            <a:endParaRPr lang="ru-RU" dirty="0"/>
          </a:p>
        </p:txBody>
      </p:sp>
      <p:pic>
        <p:nvPicPr>
          <p:cNvPr id="9" name="Рисунок 8" descr="gorode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15074" y="2285992"/>
            <a:ext cx="2574269" cy="2476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c47abf431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72396" y="0"/>
            <a:ext cx="1391598" cy="2265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gzhel-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8015" y="4627895"/>
            <a:ext cx="2285985" cy="22301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endParaRPr lang="ru-RU" sz="2000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44" y="214290"/>
            <a:ext cx="4429156" cy="664371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Изделия народных промыслов помогают понять и почувствовать, что человек часть природы, а именно это является основой гармоничного развития ребенка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узорах декоративных росписей, характерных для различных народных промыслов, соблюдается определенный ритм, симметрия, соразмерность отдельных элементов, чёткость в исполнении орнамента. Это даёт материал для развития элементарных математических представлений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3850" y="333375"/>
            <a:ext cx="84963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>
              <a:defRPr/>
            </a:pPr>
            <a:endParaRPr lang="ru-RU" sz="5000" dirty="0">
              <a:solidFill>
                <a:srgbClr val="66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8" descr="Anj6LV3cSEE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4876" y="2643182"/>
            <a:ext cx="4214842" cy="4214842"/>
          </a:xfrm>
        </p:spPr>
      </p:pic>
      <p:pic>
        <p:nvPicPr>
          <p:cNvPr id="10" name="Рисунок 9" descr="pWLA6qqldY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142851"/>
            <a:ext cx="4143404" cy="238245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B12683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57752" y="500042"/>
            <a:ext cx="3832325" cy="2643206"/>
          </a:xfrm>
          <a:prstGeom prst="rect">
            <a:avLst/>
          </a:prstGeom>
        </p:spPr>
      </p:pic>
      <p:pic>
        <p:nvPicPr>
          <p:cNvPr id="5" name="Рисунок 4" descr="PB1268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3714752"/>
            <a:ext cx="3857652" cy="2714644"/>
          </a:xfrm>
          <a:prstGeom prst="rect">
            <a:avLst/>
          </a:prstGeom>
        </p:spPr>
      </p:pic>
      <p:pic>
        <p:nvPicPr>
          <p:cNvPr id="6" name="Рисунок 5" descr="20150911_10205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34" y="500042"/>
            <a:ext cx="3857620" cy="26431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3571876"/>
            <a:ext cx="44291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Народное декоративно-прикладное искусство тесно связано с фольклором, обычаями и обрядами, народными праздниками и народной музыкой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500034" y="4643446"/>
            <a:ext cx="4038600" cy="1828800"/>
          </a:xfrm>
        </p:spPr>
        <p:txBody>
          <a:bodyPr>
            <a:noAutofit/>
          </a:bodyPr>
          <a:lstStyle/>
          <a:p>
            <a:pPr algn="l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Соприкосновение с народным искусством и традициями, участие в народных праздниках духовно обогащают ребенка, воспитывают гордость за свой народ, поддерживают интерес к его истории и культуре. Народные традиции способствуют тому, чтобы дети хорошо знали и уважали свое прошлое, свои истоки, историю и культуру своего народа</a:t>
            </a:r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DSCN14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357686" y="214290"/>
            <a:ext cx="4320553" cy="3000396"/>
          </a:xfrm>
          <a:prstGeom prst="rect">
            <a:avLst/>
          </a:prstGeom>
        </p:spPr>
      </p:pic>
      <p:pic>
        <p:nvPicPr>
          <p:cNvPr id="7" name="Рисунок 6" descr="DSCN14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6248" y="3357562"/>
            <a:ext cx="4618337" cy="321471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2976" y="-285776"/>
            <a:ext cx="7773987" cy="2087563"/>
          </a:xfrm>
        </p:spPr>
        <p:txBody>
          <a:bodyPr>
            <a:prstTxWarp prst="textDeflat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Моя </a:t>
            </a:r>
            <a:b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</a:br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визитная карточка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5357826"/>
            <a:ext cx="4102100" cy="1150938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Алексеева Лариса Николаевна</a:t>
            </a:r>
            <a:endParaRPr lang="ru-RU" sz="3600" dirty="0" smtClean="0">
              <a:ln>
                <a:solidFill>
                  <a:srgbClr val="7030A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3857620" y="1357298"/>
            <a:ext cx="5286380" cy="483552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работы: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«Прогимназия «Созвездие»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Должность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воспитатель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категория: 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Образование: высшее</a:t>
            </a:r>
            <a:endParaRPr lang="ru-RU" sz="24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стаж- 25 лет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Общий стаж работы– 28 лет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имею благодарственные письма, почетные грамоты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400" u="sng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Увлечения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рисование, коллекционирование изделий народно-прикладного искусства, фотография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4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400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0546.JPG"/>
          <p:cNvPicPr>
            <a:picLocks noChangeAspect="1"/>
          </p:cNvPicPr>
          <p:nvPr/>
        </p:nvPicPr>
        <p:blipFill>
          <a:blip r:embed="rId2" cstate="print"/>
          <a:srcRect l="34375" t="14843" r="29687" b="21875"/>
          <a:stretch>
            <a:fillRect/>
          </a:stretch>
        </p:blipFill>
        <p:spPr>
          <a:xfrm>
            <a:off x="428596" y="1285860"/>
            <a:ext cx="3468712" cy="407196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1428760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ru-RU" dirty="0"/>
          </a:p>
        </p:txBody>
      </p:sp>
      <p:sp>
        <p:nvSpPr>
          <p:cNvPr id="2662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1643063"/>
            <a:ext cx="7854950" cy="4429125"/>
          </a:xfrm>
        </p:spPr>
        <p:txBody>
          <a:bodyPr>
            <a:normAutofit/>
          </a:bodyPr>
          <a:lstStyle/>
          <a:p>
            <a:pPr marR="0" algn="l">
              <a:spcBef>
                <a:spcPct val="0"/>
              </a:spcBef>
            </a:pPr>
            <a:endParaRPr lang="ru-RU" sz="1600" dirty="0" smtClean="0"/>
          </a:p>
        </p:txBody>
      </p:sp>
      <p:pic>
        <p:nvPicPr>
          <p:cNvPr id="6" name="Рисунок 5" descr="NL7ynG55vV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5" y="428604"/>
            <a:ext cx="4212535" cy="2857520"/>
          </a:xfrm>
          <a:prstGeom prst="rect">
            <a:avLst/>
          </a:prstGeom>
        </p:spPr>
      </p:pic>
      <p:pic>
        <p:nvPicPr>
          <p:cNvPr id="7" name="Рисунок 6" descr="3u8XdniWIu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643314"/>
            <a:ext cx="4500594" cy="3071834"/>
          </a:xfrm>
          <a:prstGeom prst="rect">
            <a:avLst/>
          </a:prstGeom>
        </p:spPr>
      </p:pic>
      <p:pic>
        <p:nvPicPr>
          <p:cNvPr id="8" name="Рисунок 7" descr="IMG_396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86314" y="3571876"/>
            <a:ext cx="4231745" cy="3128420"/>
          </a:xfrm>
          <a:prstGeom prst="rect">
            <a:avLst/>
          </a:prstGeom>
        </p:spPr>
      </p:pic>
      <p:pic>
        <p:nvPicPr>
          <p:cNvPr id="9" name="Рисунок 8" descr="20181128_1628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142852"/>
            <a:ext cx="4286280" cy="33544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115196" cy="134704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 –музей в группе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«Народные промыслы России»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DBdcTQErr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736"/>
            <a:ext cx="8800297" cy="521497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kHmZ-LmnH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44" y="500042"/>
            <a:ext cx="4286280" cy="2857520"/>
          </a:xfrm>
        </p:spPr>
      </p:pic>
      <p:pic>
        <p:nvPicPr>
          <p:cNvPr id="7" name="Рисунок 6" descr="-43OBqYOd0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85728"/>
            <a:ext cx="4250619" cy="3071834"/>
          </a:xfrm>
          <a:prstGeom prst="rect">
            <a:avLst/>
          </a:prstGeom>
        </p:spPr>
      </p:pic>
      <p:pic>
        <p:nvPicPr>
          <p:cNvPr id="8" name="Рисунок 7" descr="BmblhG9Lgx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714752"/>
            <a:ext cx="4305717" cy="2928958"/>
          </a:xfrm>
          <a:prstGeom prst="rect">
            <a:avLst/>
          </a:prstGeom>
        </p:spPr>
      </p:pic>
      <p:pic>
        <p:nvPicPr>
          <p:cNvPr id="9" name="Рисунок 8" descr="xm9-_1U5zCo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07027" y="3714752"/>
            <a:ext cx="4312509" cy="285752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в процессе работы с детьми по  развитию социально-личностных качеств через ознакомление с народными промыслами России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в процессе работы с детьми по  развитию социально-личностных качеств через ознакомление с народными промыслами России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sz="9600" dirty="0" smtClean="0"/>
          </a:p>
          <a:p>
            <a:r>
              <a:rPr lang="ru-RU" sz="9600" dirty="0" smtClean="0">
                <a:solidFill>
                  <a:srgbClr val="002060"/>
                </a:solidFill>
              </a:rPr>
              <a:t>-Устойчивый интерес к культуре русского народа</a:t>
            </a:r>
          </a:p>
          <a:p>
            <a:r>
              <a:rPr lang="ru-RU" sz="9600" dirty="0" smtClean="0">
                <a:solidFill>
                  <a:srgbClr val="002060"/>
                </a:solidFill>
              </a:rPr>
              <a:t>-Сформировано общее понятие о всех видах народных промыслов России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</a:rPr>
              <a:t>-   Компетентность в вопросах русской национальной культуры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</a:rPr>
              <a:t>-   Формирование чувств национального достоинства и гордости за свою родину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C00000"/>
                </a:solidFill>
              </a:rPr>
              <a:t> </a:t>
            </a:r>
            <a:r>
              <a:rPr lang="ru-RU" sz="9600" dirty="0" smtClean="0">
                <a:solidFill>
                  <a:srgbClr val="C00000"/>
                </a:solidFill>
              </a:rPr>
              <a:t> 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Знакомство  детей, старшего дошкольного возраста, с национальными промыслами России с русской народной  культурой, через участие  в народных календарных праздниках, участие в продуктивной деятельности, будет способствует формированию основ русской народной культуры, духовному, нравственному, патриотическому воспитанию дошкольников.</a:t>
            </a:r>
          </a:p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9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5-015-Spasibo-za-vnim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6432"/>
            <a:ext cx="8715436" cy="653657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sz="3300" b="1" dirty="0" smtClean="0">
                <a:solidFill>
                  <a:srgbClr val="C00000"/>
                </a:solidFill>
              </a:rPr>
              <a:t>Средне - специальное: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Тобольское</a:t>
            </a:r>
            <a:r>
              <a:rPr lang="ru-RU" b="1" dirty="0" smtClean="0">
                <a:solidFill>
                  <a:srgbClr val="002060"/>
                </a:solidFill>
              </a:rPr>
              <a:t> педагогическое  училище им. В.И.Ленина, квалификация «Воспитатель  дошкольных учреждений с правом обучения английскому языку» по специальности  «Дошкольное воспитание» диплом СТ № 240858, регистрационный №6998  от 28 июня 1992 года</a:t>
            </a:r>
          </a:p>
          <a:p>
            <a:pPr lvl="0">
              <a:buNone/>
            </a:pPr>
            <a:r>
              <a:rPr lang="ru-RU" sz="3300" b="1" dirty="0" smtClean="0">
                <a:solidFill>
                  <a:srgbClr val="C00000"/>
                </a:solidFill>
              </a:rPr>
              <a:t>Высшее: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г. Тюмень ГОУ ВПО Тюменский государственный университет, квалификация «Педагог-психолог», специальность "Педагогика и психология", диплом ВСВ  0165550 от 01 июля 2004 года, регистрационный номер 29-702-ф-7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ds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15074" y="0"/>
            <a:ext cx="2536953" cy="22136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Прошла профессиональную переподготовку в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Сургутском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государственном педагогическом университете по программе «Педагогическое образование. Профиль «Дополнительное образование»»,  диплом 862405659102. Документ о квалификации, регистрационный номер 1116, от 02 октября 2019 года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571744"/>
            <a:ext cx="8229600" cy="4389120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u="sng" dirty="0" smtClean="0">
                <a:solidFill>
                  <a:schemeClr val="accent5">
                    <a:lumMod val="50000"/>
                  </a:schemeClr>
                </a:solidFill>
              </a:rPr>
              <a:t>Сведения о повышения квалификации: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-Курсы повышения квалификации «Современные инновационные технологии в дошкольном образовательном пространстве в условиях введения ФГОС». БУ ВО «</a:t>
            </a:r>
            <a:r>
              <a:rPr lang="ru-RU" sz="2900" b="1" dirty="0" err="1" smtClean="0">
                <a:solidFill>
                  <a:srgbClr val="FFFF00"/>
                </a:solidFill>
              </a:rPr>
              <a:t>Сургутский</a:t>
            </a:r>
            <a:r>
              <a:rPr lang="ru-RU" sz="2900" b="1" dirty="0" smtClean="0">
                <a:solidFill>
                  <a:srgbClr val="FFFF00"/>
                </a:solidFill>
              </a:rPr>
              <a:t> государственный университет» г.Сургут. 29.11.2018г.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-Прослушала курс «Эффективное использование интерактивного оборудования в ДОУ», сертификат </a:t>
            </a:r>
            <a:r>
              <a:rPr lang="en-US" sz="2900" b="1" dirty="0" smtClean="0">
                <a:solidFill>
                  <a:srgbClr val="FFFF00"/>
                </a:solidFill>
              </a:rPr>
              <a:t>SKY Interactive</a:t>
            </a:r>
            <a:r>
              <a:rPr lang="ru-RU" sz="2900" b="1" dirty="0" smtClean="0">
                <a:solidFill>
                  <a:srgbClr val="FFFF00"/>
                </a:solidFill>
              </a:rPr>
              <a:t> - Интерактивные технологии в образовании, 30.08.2017 г.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-Курсы повышения квалификации по программе «Основы преподавания финансовой грамотности в дошкольных образовательных учреждениях» АНО ДПО «ОЦ Каменный город» .г. Пермь.11.12.2019г. 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-Курсы повышения квалификации по программе «Особенности организации образовательной деятельности с детьми с ОВЗ в дошкольных образовательных организациях в соответствии с ФГОС ДО». АНО ДПО «Каменный город» г. Пермь. 11.12.2019г. 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-Курсы повышения квалификации по программе «Применение информационно-коммуникационных технологий (ИКТ) в работе педагога ДОО в контексте ФГОС ДО», </a:t>
            </a:r>
            <a:r>
              <a:rPr lang="ru-RU" sz="2900" b="1" dirty="0" err="1" smtClean="0">
                <a:solidFill>
                  <a:srgbClr val="FFFF00"/>
                </a:solidFill>
              </a:rPr>
              <a:t>г.Пыть-Ях</a:t>
            </a:r>
            <a:r>
              <a:rPr lang="ru-RU" sz="2900" b="1" dirty="0" smtClean="0">
                <a:solidFill>
                  <a:srgbClr val="FFFF00"/>
                </a:solidFill>
              </a:rPr>
              <a:t>, 20 мая 2019г.</a:t>
            </a:r>
          </a:p>
          <a:p>
            <a:r>
              <a:rPr lang="ru-RU" sz="2900" b="1" dirty="0" smtClean="0">
                <a:solidFill>
                  <a:srgbClr val="FFFF00"/>
                </a:solidFill>
              </a:rPr>
              <a:t>-Курсы повышения квалификации по дополнительной профессиональной программе «Методика преподавания шахмат для дошкольников с применением </a:t>
            </a:r>
            <a:r>
              <a:rPr lang="ru-RU" sz="2900" b="1" dirty="0" err="1" smtClean="0">
                <a:solidFill>
                  <a:srgbClr val="FFFF00"/>
                </a:solidFill>
              </a:rPr>
              <a:t>интернет-технологий</a:t>
            </a:r>
            <a:r>
              <a:rPr lang="ru-RU" sz="2900" b="1" dirty="0" smtClean="0">
                <a:solidFill>
                  <a:srgbClr val="FFFF00"/>
                </a:solidFill>
              </a:rPr>
              <a:t>». БУ ВО «</a:t>
            </a:r>
            <a:r>
              <a:rPr lang="ru-RU" sz="2900" b="1" dirty="0" err="1" smtClean="0">
                <a:solidFill>
                  <a:srgbClr val="FFFF00"/>
                </a:solidFill>
              </a:rPr>
              <a:t>Сургутский</a:t>
            </a:r>
            <a:r>
              <a:rPr lang="ru-RU" sz="2900" b="1" dirty="0" smtClean="0">
                <a:solidFill>
                  <a:srgbClr val="FFFF00"/>
                </a:solidFill>
              </a:rPr>
              <a:t> государственный университет», 25.09.2020г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Опыт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9572660" cy="592935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500" b="1" u="sng" dirty="0" smtClean="0">
                <a:solidFill>
                  <a:srgbClr val="002060"/>
                </a:solidFill>
              </a:rPr>
              <a:t> </a:t>
            </a:r>
            <a:r>
              <a:rPr lang="ru-RU" sz="6200" b="1" u="sng" dirty="0" smtClean="0">
                <a:solidFill>
                  <a:srgbClr val="002060"/>
                </a:solidFill>
              </a:rPr>
              <a:t>Август 1993  – и по настоящее время  </a:t>
            </a:r>
            <a:r>
              <a:rPr lang="ru-RU" sz="6200" b="1" dirty="0" smtClean="0">
                <a:solidFill>
                  <a:srgbClr val="002060"/>
                </a:solidFill>
              </a:rPr>
              <a:t>работаю в  МДОАУ детский сад «УЛЫБКА» (МАОУ «Прогимназия «Созвездие»)</a:t>
            </a:r>
          </a:p>
          <a:p>
            <a:pPr>
              <a:buNone/>
            </a:pPr>
            <a:r>
              <a:rPr lang="ru-RU" sz="6200" b="1" dirty="0" smtClean="0">
                <a:solidFill>
                  <a:srgbClr val="002060"/>
                </a:solidFill>
              </a:rPr>
              <a:t>  </a:t>
            </a:r>
            <a:r>
              <a:rPr lang="ru-RU" sz="6200" b="1" u="sng" dirty="0" smtClean="0">
                <a:solidFill>
                  <a:srgbClr val="002060"/>
                </a:solidFill>
              </a:rPr>
              <a:t>Должность</a:t>
            </a:r>
            <a:r>
              <a:rPr lang="ru-RU" sz="6200" b="1" dirty="0" smtClean="0">
                <a:solidFill>
                  <a:srgbClr val="002060"/>
                </a:solidFill>
              </a:rPr>
              <a:t>:  Воспитатель </a:t>
            </a:r>
          </a:p>
          <a:p>
            <a:pPr>
              <a:buNone/>
            </a:pPr>
            <a:r>
              <a:rPr lang="ru-RU" sz="6200" b="1" dirty="0" smtClean="0">
                <a:solidFill>
                  <a:srgbClr val="002060"/>
                </a:solidFill>
              </a:rPr>
              <a:t>  </a:t>
            </a:r>
            <a:r>
              <a:rPr lang="ru-RU" sz="6200" b="1" u="sng" dirty="0" smtClean="0">
                <a:solidFill>
                  <a:srgbClr val="002060"/>
                </a:solidFill>
              </a:rPr>
              <a:t>Обязанности</a:t>
            </a:r>
            <a:r>
              <a:rPr lang="ru-RU" sz="6200" b="1" dirty="0" smtClean="0">
                <a:solidFill>
                  <a:srgbClr val="002060"/>
                </a:solidFill>
              </a:rPr>
              <a:t>: воспитание детей, планирование педагогической деятельности,  ведение документации</a:t>
            </a:r>
          </a:p>
          <a:p>
            <a:pPr>
              <a:buNone/>
            </a:pPr>
            <a:r>
              <a:rPr lang="ru-RU" sz="6200" b="1" u="sng" dirty="0" smtClean="0">
                <a:solidFill>
                  <a:srgbClr val="002060"/>
                </a:solidFill>
              </a:rPr>
              <a:t>Дополнительная информация:</a:t>
            </a:r>
            <a:endParaRPr lang="ru-RU" sz="6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6200" b="1" dirty="0" smtClean="0">
                <a:solidFill>
                  <a:srgbClr val="002060"/>
                </a:solidFill>
              </a:rPr>
              <a:t>Владею персональным компьютером как пользователь: </a:t>
            </a:r>
            <a:r>
              <a:rPr lang="ru-RU" sz="6200" b="1" dirty="0" err="1" smtClean="0">
                <a:solidFill>
                  <a:srgbClr val="002060"/>
                </a:solidFill>
              </a:rPr>
              <a:t>Word</a:t>
            </a:r>
            <a:r>
              <a:rPr lang="ru-RU" sz="6200" b="1" dirty="0" smtClean="0">
                <a:solidFill>
                  <a:srgbClr val="002060"/>
                </a:solidFill>
              </a:rPr>
              <a:t>,  </a:t>
            </a:r>
            <a:r>
              <a:rPr lang="ru-RU" sz="6200" b="1" dirty="0" err="1" smtClean="0">
                <a:solidFill>
                  <a:srgbClr val="002060"/>
                </a:solidFill>
              </a:rPr>
              <a:t>Excel</a:t>
            </a:r>
            <a:r>
              <a:rPr lang="ru-RU" sz="6200" b="1" dirty="0" smtClean="0">
                <a:solidFill>
                  <a:srgbClr val="002060"/>
                </a:solidFill>
              </a:rPr>
              <a:t>, </a:t>
            </a:r>
            <a:r>
              <a:rPr lang="ru-RU" sz="6200" b="1" dirty="0" err="1" smtClean="0">
                <a:solidFill>
                  <a:srgbClr val="002060"/>
                </a:solidFill>
              </a:rPr>
              <a:t>PowerPoint</a:t>
            </a:r>
            <a:r>
              <a:rPr lang="ru-RU" sz="6200" b="1" dirty="0" smtClean="0">
                <a:solidFill>
                  <a:srgbClr val="002060"/>
                </a:solidFill>
              </a:rPr>
              <a:t>,  </a:t>
            </a:r>
            <a:r>
              <a:rPr lang="ru-RU" sz="6200" b="1" dirty="0" err="1" smtClean="0">
                <a:solidFill>
                  <a:srgbClr val="002060"/>
                </a:solidFill>
              </a:rPr>
              <a:t>PhotoShop</a:t>
            </a:r>
            <a:r>
              <a:rPr lang="ru-RU" sz="6200" b="1" dirty="0" smtClean="0">
                <a:solidFill>
                  <a:srgbClr val="002060"/>
                </a:solidFill>
              </a:rPr>
              <a:t>,  </a:t>
            </a:r>
            <a:r>
              <a:rPr lang="ru-RU" sz="6200" b="1" dirty="0" err="1" smtClean="0">
                <a:solidFill>
                  <a:srgbClr val="002060"/>
                </a:solidFill>
              </a:rPr>
              <a:t>InternetЕхрlогег</a:t>
            </a:r>
            <a:r>
              <a:rPr lang="ru-RU" sz="6200" b="1" dirty="0" smtClean="0">
                <a:solidFill>
                  <a:srgbClr val="002060"/>
                </a:solidFill>
              </a:rPr>
              <a:t>, оргтехника</a:t>
            </a:r>
            <a:br>
              <a:rPr lang="ru-RU" sz="6200" b="1" dirty="0" smtClean="0">
                <a:solidFill>
                  <a:srgbClr val="002060"/>
                </a:solidFill>
              </a:rPr>
            </a:br>
            <a:r>
              <a:rPr lang="ru-RU" sz="6200" b="1" dirty="0" smtClean="0">
                <a:solidFill>
                  <a:srgbClr val="002060"/>
                </a:solidFill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                                                                                                     </a:t>
            </a:r>
          </a:p>
          <a:p>
            <a:pPr>
              <a:buNone/>
            </a:pPr>
            <a:r>
              <a:rPr lang="ru-RU" sz="6200" b="1" u="sng" dirty="0" smtClean="0">
                <a:solidFill>
                  <a:srgbClr val="002060"/>
                </a:solidFill>
              </a:rPr>
              <a:t>  Личные качества:</a:t>
            </a:r>
            <a:endParaRPr lang="ru-RU" sz="6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6200" b="1" dirty="0" smtClean="0">
                <a:solidFill>
                  <a:srgbClr val="002060"/>
                </a:solidFill>
              </a:rPr>
              <a:t>      Активность, жизнерадостность, аналитический склад ума, </a:t>
            </a:r>
            <a:r>
              <a:rPr lang="ru-RU" sz="6200" b="1" dirty="0" err="1" smtClean="0">
                <a:solidFill>
                  <a:srgbClr val="002060"/>
                </a:solidFill>
              </a:rPr>
              <a:t>креативность</a:t>
            </a:r>
            <a:r>
              <a:rPr lang="ru-RU" sz="6200" b="1" dirty="0" smtClean="0">
                <a:solidFill>
                  <a:srgbClr val="002060"/>
                </a:solidFill>
              </a:rPr>
              <a:t>, честность, работоспособность,  способность расширять свои знания, настойчивость, общительность</a:t>
            </a:r>
          </a:p>
          <a:p>
            <a:pPr>
              <a:buNone/>
            </a:pPr>
            <a:r>
              <a:rPr lang="ru-RU" sz="6200" dirty="0" smtClean="0">
                <a:solidFill>
                  <a:srgbClr val="00206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0"/>
            <a:ext cx="2857519" cy="18100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000240"/>
            <a:ext cx="4143404" cy="714380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/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Эссе  «Я и моя профессия»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«Работы в мире лучше нет,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Ведь мы детям дарим свет!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Добром и лаской нам в ответ,</a:t>
            </a:r>
            <a:br>
              <a:rPr lang="ru-RU" sz="40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Детишки дарят радости букет!»</a:t>
            </a:r>
            <a:endParaRPr lang="ru-RU" sz="40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    </a:t>
            </a:r>
            <a:r>
              <a:rPr lang="ru-RU" sz="4900" dirty="0" smtClean="0"/>
              <a:t>    </a:t>
            </a:r>
            <a:r>
              <a:rPr lang="ru-RU" sz="4900" b="1" dirty="0" smtClean="0">
                <a:solidFill>
                  <a:srgbClr val="002060"/>
                </a:solidFill>
              </a:rPr>
              <a:t> На свете очень много разных профессий. Все эти профессии важны и по своему интересны. Но для каждого из нас важно избрать ту, которая нам по душе, та, что будет соответствовать нашим умениям и способностям, заложенными природой-матушкой. Одним словом, найти профессию по призванию.</a:t>
            </a:r>
          </a:p>
          <a:p>
            <a:r>
              <a:rPr lang="ru-RU" sz="4900" b="1" dirty="0" smtClean="0">
                <a:solidFill>
                  <a:srgbClr val="002060"/>
                </a:solidFill>
              </a:rPr>
              <a:t>       Я работаю воспитателем детского сада «Улыбка»,  с 1992 года. И я не просто так выбрала эту профессию. Я очень люблю детей, их непосредственность. Я люблю с ними разговаривать, играть, чему-то учить их, да и просто проводить время. Эта профессия самая интересная и разнообразная.</a:t>
            </a:r>
          </a:p>
          <a:p>
            <a:r>
              <a:rPr lang="ru-RU" sz="4900" b="1" dirty="0" smtClean="0">
                <a:solidFill>
                  <a:srgbClr val="002060"/>
                </a:solidFill>
              </a:rPr>
              <a:t>Детский сад — это то место, где можно снова почувствовать ребенком даже себя самого, место искренних детских улыбок, маленькая страна чудес.</a:t>
            </a:r>
          </a:p>
          <a:p>
            <a:r>
              <a:rPr lang="ru-RU" sz="4900" b="1" dirty="0" smtClean="0">
                <a:solidFill>
                  <a:srgbClr val="002060"/>
                </a:solidFill>
              </a:rPr>
              <a:t>И вот и она – моя любимая  «Улыбка».  Я люблю сад в утренние часы. Отдохнувший от вчерашней суеты и забот он поблёскивает умытыми полами, приветливо распахивает двери. Каким он будет – мой новый день? Ну, конечно же, счастливым! Моё маленькое счастье умещается на детской ладошке. И в нём всё вперемешку – и смех, и рабочие хлопоты</a:t>
            </a:r>
          </a:p>
          <a:p>
            <a:pPr algn="ctr">
              <a:buFont typeface="Wingdings 2" pitchFamily="18" charset="2"/>
              <a:buNone/>
            </a:pPr>
            <a:endParaRPr lang="ru-RU" sz="4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M_09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14290"/>
            <a:ext cx="3286148" cy="246461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58204" cy="936104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«Почему я выбрала работу воспитателя?»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2952750" cy="52673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987675" y="836613"/>
            <a:ext cx="6156325" cy="5761037"/>
          </a:xfrm>
        </p:spPr>
        <p:txBody>
          <a:bodyPr>
            <a:noAutofit/>
          </a:bodyPr>
          <a:lstStyle/>
          <a:p>
            <a:r>
              <a:rPr lang="ru-RU" sz="1400" dirty="0" smtClean="0"/>
              <a:t> Дети — самая большая ценность на земле, это то, во имя кого мы живем. Да, дети разные, и все стремятся показать свой характер. Но ведь это и хорошо. В современном мире нужно уметь отстаивать свое мнение, быть активным и настойчивым, уметь добиваться поставленной цели. В детях нужно воспитывать чувство собственного достоинства и ответственности за себя и свои поступки, учить доброте, заботе о ближнем, уважению к другим людям. Чтобы вырастить из малыша хорошего человека, патриота своей страны, творческую и всесторонне развитую личность, нужно верить в возможности ребенка и создавать специальные условия для его развития. Целью моей работы является формирование у детей социально-личностных качеств. Анализируя проделанную работу, хочется отметить, что у детей повысился интерес к общению . У детей сформировались навыки совместной деятельности, установились дружеские контакты, взаимопонимание, взаимовыручка. Необходимо хвалить детей, поощрять, одобрять, создавать игровые ситуации, из которых дети извлекут полезные уроки, поймут, что такое хорошо, а что такое плохо. Дети не марионетки, они живые, каждый индивидуален, непредсказуем, и не подчиняются написанному плану.</a:t>
            </a:r>
            <a:br>
              <a:rPr lang="ru-RU" sz="1400" dirty="0" smtClean="0"/>
            </a:br>
            <a:r>
              <a:rPr lang="ru-RU" sz="1400" dirty="0" smtClean="0"/>
              <a:t>  Детский сад — это такое место, где никогда не бывает скучно. Каждый день происходит что-то  интересное. Мы, воспитатели проводим здесь   много времени и детки привыкают к нам. Мы для них вторые мамы, наставники, учителя, предмет для  восхищения и подражания.</a:t>
            </a:r>
          </a:p>
          <a:p>
            <a:pPr>
              <a:buFont typeface="Wingdings 2" pitchFamily="18" charset="2"/>
              <a:buNone/>
              <a:defRPr/>
            </a:pP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3)КЦУУ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000108"/>
            <a:ext cx="3026098" cy="457200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29642" cy="4922520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Воспитателем быть, значит уметь терпеть, иметь сострадание, любовь и  понимание к ребенку! Принимать его таким, какой он есть, не подавляя его. Уважать ребенка, радоваться вместе с ним его победам и поддерживать в «не удачах». Мы называем их «свои дети», даже не задумываясь. На каком-то подсознательном уровне. Ведь так и есть, каждый ребенок для нас, как родной. За каждого переживаем и любим каждого, без исключений. Каждый ребенок, хоть еще и маленький, личность, и очень интересно наблюдать, как он растет, учится и знать, что в этом и твоя заслуга. Приятно видеть беззаботные глазенки, полные радости. И когда маленькие головки ложатся на плечи со словами «я тебя люблю», это же так здорово! Только за эти моменты можно любить свою профессию, а сколько еще разных, приятных моментов и ситуаций!</a:t>
            </a:r>
          </a:p>
          <a:p>
            <a:endParaRPr lang="ru-RU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86116" y="214290"/>
            <a:ext cx="2248110" cy="1714512"/>
          </a:xfrm>
          <a:prstGeom prst="rect">
            <a:avLst/>
          </a:prstGeom>
        </p:spPr>
      </p:pic>
      <p:pic>
        <p:nvPicPr>
          <p:cNvPr id="6" name="Рисунок 5" descr="4063531-thum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84437" y="0"/>
            <a:ext cx="2193615" cy="2171678"/>
          </a:xfrm>
          <a:prstGeom prst="rect">
            <a:avLst/>
          </a:prstGeom>
        </p:spPr>
      </p:pic>
      <p:pic>
        <p:nvPicPr>
          <p:cNvPr id="7" name="Рисунок 6" descr="072121_138552608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0"/>
            <a:ext cx="1857404" cy="1857404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09600" y="714356"/>
            <a:ext cx="2212975" cy="9287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Мой девиз по работе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09600" y="1571624"/>
            <a:ext cx="2462202" cy="4643457"/>
          </a:xfrm>
        </p:spPr>
        <p:txBody>
          <a:bodyPr>
            <a:normAutofit fontScale="92500" lnSpcReduction="10000"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«… Как прошло детство, кто вел ребенка за руку в детские годы, что вошло в разум и сердце из окружающего мира – от этого в решающей степени зависит, каким человеком станет сегодняшний малыш» (Сухомлинский В.А)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</a:t>
            </a:r>
          </a:p>
        </p:txBody>
      </p:sp>
      <p:pic>
        <p:nvPicPr>
          <p:cNvPr id="6" name="Picture 2" descr="D:\Desktop\20150925_1048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420000">
            <a:off x="3638193" y="1351917"/>
            <a:ext cx="4617720" cy="3931920"/>
          </a:xfrm>
          <a:noFill/>
        </p:spPr>
      </p:pic>
      <p:pic>
        <p:nvPicPr>
          <p:cNvPr id="7" name="Рисунок 6" descr="DSCN14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49245">
            <a:off x="2998636" y="1148657"/>
            <a:ext cx="5954176" cy="4073069"/>
          </a:xfrm>
          <a:prstGeom prst="rect">
            <a:avLst/>
          </a:prstGeom>
        </p:spPr>
      </p:pic>
      <p:pic>
        <p:nvPicPr>
          <p:cNvPr id="9" name="Рисунок 8" descr="getImag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58016" y="0"/>
            <a:ext cx="2054049" cy="19288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1792</TotalTime>
  <Words>984</Words>
  <Application>Microsoft Office PowerPoint</Application>
  <PresentationFormat>Экран (4:3)</PresentationFormat>
  <Paragraphs>144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Муниципальное  автономное общеобразовательное учреждение «Прогимназия «Созвездие» (МАОУ «Прогимназия «Созвездие»</vt:lpstr>
      <vt:lpstr> Моя  визитная карточка </vt:lpstr>
      <vt:lpstr>Образование:  </vt:lpstr>
      <vt:lpstr>Прошла профессиональную переподготовку в Сургутском государственном педагогическом университете по программе «Педагогическое образование. Профиль «Дополнительное образование»»,  диплом 862405659102. Документ о квалификации, регистрационный номер 1116, от 02 октября 2019 года </vt:lpstr>
      <vt:lpstr>Опыт работы:</vt:lpstr>
      <vt:lpstr>  Эссе  «Я и моя профессия»   </vt:lpstr>
      <vt:lpstr>«Почему я выбрала работу воспитателя?» </vt:lpstr>
      <vt:lpstr>Слайд 8</vt:lpstr>
      <vt:lpstr>Мой девиз по работе </vt:lpstr>
      <vt:lpstr>Что главное в моей профессии?:</vt:lpstr>
      <vt:lpstr>Слайд 11</vt:lpstr>
      <vt:lpstr>Слайд 12</vt:lpstr>
      <vt:lpstr> </vt:lpstr>
      <vt:lpstr>Приемы работы с дошкольниками</vt:lpstr>
      <vt:lpstr>Самореализация</vt:lpstr>
      <vt:lpstr>Слайд 16</vt:lpstr>
      <vt:lpstr> </vt:lpstr>
      <vt:lpstr>Слайд 18</vt:lpstr>
      <vt:lpstr>Соприкосновение с народным искусством и традициями, участие в народных праздниках духовно обогащают ребенка, воспитывают гордость за свой народ, поддерживают интерес к его истории и культуре. Народные традиции способствуют тому, чтобы дети хорошо знали и уважали свое прошлое, свои истоки, историю и культуру своего народа</vt:lpstr>
      <vt:lpstr>Слайд 20</vt:lpstr>
      <vt:lpstr>Мини –музей в группе  «Народные промыслы России»</vt:lpstr>
      <vt:lpstr>Слайд 22</vt:lpstr>
      <vt:lpstr>Ожидаемые результаты в процессе работы с детьми по  развитию социально-личностных качеств через ознакомление с народными промыслами России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Светлана</dc:creator>
  <cp:lastModifiedBy>1klinika</cp:lastModifiedBy>
  <cp:revision>206</cp:revision>
  <dcterms:modified xsi:type="dcterms:W3CDTF">2021-10-19T03:51:01Z</dcterms:modified>
</cp:coreProperties>
</file>