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5" r:id="rId5"/>
    <p:sldId id="259" r:id="rId6"/>
    <p:sldId id="266" r:id="rId7"/>
    <p:sldId id="260" r:id="rId8"/>
    <p:sldId id="267" r:id="rId9"/>
    <p:sldId id="261" r:id="rId10"/>
    <p:sldId id="268" r:id="rId11"/>
    <p:sldId id="262" r:id="rId12"/>
    <p:sldId id="269" r:id="rId13"/>
    <p:sldId id="264" r:id="rId14"/>
    <p:sldId id="270" r:id="rId15"/>
    <p:sldId id="263" r:id="rId16"/>
    <p:sldId id="271" r:id="rId17"/>
    <p:sldId id="284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385520" cy="2119331"/>
          </a:xfrm>
        </p:spPr>
        <p:txBody>
          <a:bodyPr/>
          <a:lstStyle/>
          <a:p>
            <a:r>
              <a:rPr lang="ru-RU" dirty="0" smtClean="0"/>
              <a:t>Профессиональной деятельности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Мотивация</a:t>
            </a:r>
            <a:endParaRPr lang="ru-RU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83152" cy="5125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«Изумрудная книга» - этот талисман даст вам возможность на любой работе получать наиболее полезное обучение.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kel_3-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39136" cy="51971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«Сапфировый факел» - этот талисман даст вам возможность всегда получать и делать творческую работу.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7.970x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24744"/>
            <a:ext cx="6629371" cy="46405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427168" cy="54852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«Платиновые часы» - этот талисман даст вам возможность, делать свою работу в наиболее удобное время.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54983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-459432"/>
            <a:ext cx="5935588" cy="791411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11144" cy="5845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«Золотая стрела» - этот талисман даст вам возможность всегда получать работу, которая будет воплощать все новые творческие идеи в жизнь.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81-podveska-ladon-metallicheskaya-35-24mm-ant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2906985" cy="2906985"/>
          </a:xfrm>
          <a:prstGeom prst="rect">
            <a:avLst/>
          </a:prstGeom>
        </p:spPr>
      </p:pic>
      <p:pic>
        <p:nvPicPr>
          <p:cNvPr id="3" name="Рисунок 2" descr="solnce-na-oborote-znakov-zodiaka-kvadra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717032"/>
            <a:ext cx="2232248" cy="2232248"/>
          </a:xfrm>
          <a:prstGeom prst="rect">
            <a:avLst/>
          </a:prstGeom>
        </p:spPr>
      </p:pic>
      <p:pic>
        <p:nvPicPr>
          <p:cNvPr id="4" name="Рисунок 3" descr="697.970x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6184175" y="476056"/>
            <a:ext cx="3173713" cy="2221600"/>
          </a:xfrm>
          <a:prstGeom prst="rect">
            <a:avLst/>
          </a:prstGeom>
        </p:spPr>
      </p:pic>
      <p:pic>
        <p:nvPicPr>
          <p:cNvPr id="5" name="Рисунок 4" descr="2154983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900608" y="2708920"/>
            <a:ext cx="3111810" cy="4149080"/>
          </a:xfrm>
          <a:prstGeom prst="rect">
            <a:avLst/>
          </a:prstGeom>
        </p:spPr>
      </p:pic>
      <p:pic>
        <p:nvPicPr>
          <p:cNvPr id="6" name="Рисунок 5" descr="1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6229704" y="3701312"/>
            <a:ext cx="3330624" cy="2497968"/>
          </a:xfrm>
          <a:prstGeom prst="rect">
            <a:avLst/>
          </a:prstGeom>
        </p:spPr>
      </p:pic>
      <p:pic>
        <p:nvPicPr>
          <p:cNvPr id="8" name="Рисунок 7" descr="1480243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5576" y="1628800"/>
            <a:ext cx="4050794" cy="4723810"/>
          </a:xfrm>
          <a:prstGeom prst="rect">
            <a:avLst/>
          </a:prstGeom>
        </p:spPr>
      </p:pic>
      <p:pic>
        <p:nvPicPr>
          <p:cNvPr id="9" name="Рисунок 8" descr="fakel_3-mi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0"/>
            <a:ext cx="3024336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7848872" cy="418908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Современный педагог</a:t>
            </a:r>
            <a:endParaRPr lang="ru-RU" sz="8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83152" cy="53412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Мотивация есть внутреннее состояние, которое побуждает, направляет и сохраняет у человека стремление достичь определенной цели.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773_volshebnaya-lav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607540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244408" cy="447711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Цель профессиональной деятельности</a:t>
            </a:r>
            <a:endParaRPr lang="ru-RU" sz="6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0"/>
            <a:ext cx="9073008" cy="19888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Мотивы: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7704856" cy="577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*мотив </a:t>
            </a:r>
            <a:r>
              <a:rPr lang="ru-RU" sz="4000" dirty="0" err="1" smtClean="0"/>
              <a:t>социальности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*</a:t>
            </a:r>
            <a:r>
              <a:rPr lang="ru-RU" sz="4000" dirty="0" err="1" smtClean="0"/>
              <a:t>мотив</a:t>
            </a:r>
            <a:r>
              <a:rPr lang="ru-RU" sz="4000" dirty="0" smtClean="0"/>
              <a:t> самоутверждения </a:t>
            </a:r>
            <a:br>
              <a:rPr lang="ru-RU" sz="4000" dirty="0" smtClean="0"/>
            </a:br>
            <a:r>
              <a:rPr lang="ru-RU" sz="4000" dirty="0" smtClean="0"/>
              <a:t>*мотив самостоятельности </a:t>
            </a:r>
            <a:br>
              <a:rPr lang="ru-RU" sz="4000" dirty="0" smtClean="0"/>
            </a:br>
            <a:r>
              <a:rPr lang="ru-RU" sz="4000" dirty="0" smtClean="0"/>
              <a:t>*мотив надёжности (стабильности) </a:t>
            </a:r>
            <a:br>
              <a:rPr lang="ru-RU" sz="4000" dirty="0" smtClean="0"/>
            </a:br>
            <a:r>
              <a:rPr lang="ru-RU" sz="4000" dirty="0" smtClean="0"/>
              <a:t>*мотив приобретения нового (знаний, вещей и т.д.)</a:t>
            </a:r>
            <a:br>
              <a:rPr lang="ru-RU" sz="4000" dirty="0" smtClean="0"/>
            </a:br>
            <a:r>
              <a:rPr lang="ru-RU" sz="4000" dirty="0" smtClean="0"/>
              <a:t>*мотив справедливости</a:t>
            </a:r>
            <a:br>
              <a:rPr lang="ru-RU" sz="4000" dirty="0" smtClean="0"/>
            </a:br>
            <a:r>
              <a:rPr lang="ru-RU" sz="4000" dirty="0" smtClean="0"/>
              <a:t>*мотив состязательности </a:t>
            </a:r>
            <a:endParaRPr lang="ru-RU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99176" cy="606128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Факторы повышающие и снижающие желание работать в детском дошкольном учреждении</a:t>
            </a:r>
            <a:endParaRPr lang="ru-RU" sz="5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8676456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>Например: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79208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-</a:t>
            </a:r>
            <a:r>
              <a:rPr lang="ru-RU" sz="2800" dirty="0" smtClean="0"/>
              <a:t>Заработная плата</a:t>
            </a:r>
            <a:br>
              <a:rPr lang="ru-RU" sz="2800" dirty="0" smtClean="0"/>
            </a:br>
            <a:r>
              <a:rPr lang="ru-RU" sz="2800" dirty="0" smtClean="0"/>
              <a:t>-льготы</a:t>
            </a:r>
            <a:br>
              <a:rPr lang="ru-RU" sz="2800" dirty="0" smtClean="0"/>
            </a:br>
            <a:r>
              <a:rPr lang="ru-RU" sz="2800" dirty="0" smtClean="0"/>
              <a:t>-общение с коллегами (профессиональное)</a:t>
            </a:r>
            <a:br>
              <a:rPr lang="ru-RU" sz="2800" dirty="0" smtClean="0"/>
            </a:br>
            <a:r>
              <a:rPr lang="ru-RU" sz="2800" dirty="0" smtClean="0"/>
              <a:t>-отношение в коллективе</a:t>
            </a:r>
            <a:br>
              <a:rPr lang="ru-RU" sz="2800" dirty="0" smtClean="0"/>
            </a:br>
            <a:r>
              <a:rPr lang="ru-RU" sz="2800" dirty="0" smtClean="0"/>
              <a:t>-признание труда</a:t>
            </a:r>
            <a:br>
              <a:rPr lang="ru-RU" sz="2800" dirty="0" smtClean="0"/>
            </a:br>
            <a:r>
              <a:rPr lang="ru-RU" sz="2800" dirty="0" smtClean="0"/>
              <a:t>-достижение успехов в работе</a:t>
            </a:r>
            <a:br>
              <a:rPr lang="ru-RU" sz="2800" dirty="0" smtClean="0"/>
            </a:br>
            <a:r>
              <a:rPr lang="ru-RU" sz="2800" dirty="0" smtClean="0"/>
              <a:t>-система контроля</a:t>
            </a:r>
            <a:br>
              <a:rPr lang="ru-RU" sz="2800" dirty="0" smtClean="0"/>
            </a:br>
            <a:r>
              <a:rPr lang="ru-RU" sz="2800" dirty="0" smtClean="0"/>
              <a:t>-разработка и внедрение инноваций</a:t>
            </a:r>
            <a:br>
              <a:rPr lang="ru-RU" sz="2800" dirty="0" smtClean="0"/>
            </a:br>
            <a:r>
              <a:rPr lang="ru-RU" sz="2800" dirty="0" smtClean="0"/>
              <a:t>-статус</a:t>
            </a:r>
            <a:br>
              <a:rPr lang="ru-RU" sz="2800" dirty="0" smtClean="0"/>
            </a:br>
            <a:r>
              <a:rPr lang="ru-RU" sz="2800" dirty="0" smtClean="0"/>
              <a:t>-возможность учиться</a:t>
            </a:r>
            <a:br>
              <a:rPr lang="ru-RU" sz="2800" dirty="0" smtClean="0"/>
            </a:br>
            <a:r>
              <a:rPr lang="ru-RU" sz="2800" dirty="0" smtClean="0"/>
              <a:t>-соревнование с другими</a:t>
            </a:r>
            <a:br>
              <a:rPr lang="ru-RU" sz="2800" dirty="0" smtClean="0"/>
            </a:br>
            <a:r>
              <a:rPr lang="ru-RU" sz="2800" dirty="0" smtClean="0"/>
              <a:t>-критика со стороны коллег и администрации</a:t>
            </a:r>
            <a:br>
              <a:rPr lang="ru-RU" sz="2800" dirty="0" smtClean="0"/>
            </a:br>
            <a:r>
              <a:rPr lang="ru-RU" sz="2800" dirty="0" err="1" smtClean="0"/>
              <a:t>итд</a:t>
            </a: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27731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Способы мотивации: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</a:t>
            </a:r>
            <a:r>
              <a:rPr lang="ru-RU" i="1" dirty="0" smtClean="0"/>
              <a:t>Экономические способы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</a:t>
            </a:r>
            <a:r>
              <a:rPr lang="ru-RU" i="1" dirty="0" smtClean="0"/>
              <a:t>Интеллектуально-творческие способы</a:t>
            </a:r>
            <a:br>
              <a:rPr lang="ru-RU" i="1" dirty="0" smtClean="0"/>
            </a:br>
            <a:r>
              <a:rPr lang="ru-RU" i="1" dirty="0" smtClean="0"/>
              <a:t>*Ресурсные способы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</a:t>
            </a:r>
            <a:r>
              <a:rPr lang="ru-RU" i="1" dirty="0" smtClean="0"/>
              <a:t>Статусные способы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8748464" cy="660688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Экономические способы - финансовая поддержка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764704"/>
            <a:ext cx="831641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К </a:t>
            </a:r>
            <a:r>
              <a:rPr lang="ru-RU" sz="2800" dirty="0" smtClean="0"/>
              <a:t>таким вариантам относят:</a:t>
            </a:r>
            <a:br>
              <a:rPr lang="ru-RU" sz="2800" dirty="0" smtClean="0"/>
            </a:br>
            <a:r>
              <a:rPr lang="ru-RU" sz="2800" dirty="0" smtClean="0"/>
              <a:t>·         премию по итогам работы </a:t>
            </a:r>
            <a:br>
              <a:rPr lang="ru-RU" sz="2800" dirty="0" smtClean="0"/>
            </a:br>
            <a:r>
              <a:rPr lang="ru-RU" sz="2800" dirty="0" smtClean="0"/>
              <a:t>·         подарок (на день рождения, юбилей, семейное торжество, праздник);</a:t>
            </a:r>
            <a:br>
              <a:rPr lang="ru-RU" sz="2800" dirty="0" smtClean="0"/>
            </a:br>
            <a:r>
              <a:rPr lang="ru-RU" sz="2800" dirty="0" smtClean="0"/>
              <a:t>·         экскурсии и другие виды досуга </a:t>
            </a:r>
            <a:br>
              <a:rPr lang="ru-RU" sz="2800" dirty="0" smtClean="0"/>
            </a:br>
            <a:r>
              <a:rPr lang="ru-RU" sz="2800" dirty="0" smtClean="0"/>
              <a:t>·         корпоративные празднества. ·         аттестацию на более высокую категорию;</a:t>
            </a:r>
            <a:br>
              <a:rPr lang="ru-RU" sz="2800" dirty="0" smtClean="0"/>
            </a:br>
            <a:r>
              <a:rPr lang="ru-RU" sz="2800" dirty="0" smtClean="0"/>
              <a:t>·         содействие в получении гранта на реализацию значимого педагогического проекта;</a:t>
            </a:r>
            <a:br>
              <a:rPr lang="ru-RU" sz="2800" dirty="0" smtClean="0"/>
            </a:br>
            <a:r>
              <a:rPr lang="ru-RU" sz="2800" dirty="0" smtClean="0"/>
              <a:t>·         предоставление возможности вести дополнительные часы кружковой деятельности (при условии предоставления интересной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787208" cy="2232248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>Интеллектуально-творческие </a:t>
            </a:r>
            <a:r>
              <a:rPr lang="ru-RU" sz="2700" i="1" dirty="0" err="1" smtClean="0"/>
              <a:t>способы-способствуют</a:t>
            </a:r>
            <a:r>
              <a:rPr lang="ru-RU" sz="2700" i="1" dirty="0" smtClean="0"/>
              <a:t> профессиональному и образовательному росту</a:t>
            </a:r>
            <a:br>
              <a:rPr lang="ru-RU" sz="2700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78843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Среди таких приемов выделяют:</a:t>
            </a:r>
            <a:br>
              <a:rPr lang="ru-RU" sz="2400" dirty="0" smtClean="0"/>
            </a:br>
            <a:r>
              <a:rPr lang="ru-RU" sz="2400" dirty="0" smtClean="0"/>
              <a:t>·         доброжелательный разговор с позитивной оценкой выполненной работы,;</a:t>
            </a:r>
            <a:br>
              <a:rPr lang="ru-RU" sz="2400" dirty="0" smtClean="0"/>
            </a:br>
            <a:r>
              <a:rPr lang="ru-RU" sz="2400" dirty="0" smtClean="0"/>
              <a:t>·         содействие в выдвижении на престижный конкурс;</a:t>
            </a:r>
            <a:br>
              <a:rPr lang="ru-RU" sz="2400" dirty="0" smtClean="0"/>
            </a:br>
            <a:r>
              <a:rPr lang="ru-RU" sz="2400" dirty="0" smtClean="0"/>
              <a:t>·         возможность представлять свою организацию на значимых мероприятиях (форумах, конференциях), в том числе международных;</a:t>
            </a:r>
            <a:br>
              <a:rPr lang="ru-RU" sz="2400" dirty="0" smtClean="0"/>
            </a:br>
            <a:r>
              <a:rPr lang="ru-RU" sz="2400" dirty="0" smtClean="0"/>
              <a:t>·         помощь в обобщении опыта, подготовке авторских учебников и пособий, публикаций к печати;</a:t>
            </a:r>
            <a:br>
              <a:rPr lang="ru-RU" sz="2400" dirty="0" smtClean="0"/>
            </a:br>
            <a:r>
              <a:rPr lang="ru-RU" sz="2400" dirty="0" smtClean="0"/>
              <a:t>·         содействие в разработке и утверждении авторской программы и т. д.</a:t>
            </a: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967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/>
              <a:t>Ресурсные способы- экономия и распределение время, организация рабочей обстановки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44824"/>
            <a:ext cx="7632848" cy="455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*дополнительные отгулы (в течение года или к отпуску);</a:t>
            </a:r>
            <a:br>
              <a:rPr lang="ru-RU" sz="2800" dirty="0" smtClean="0"/>
            </a:br>
            <a:r>
              <a:rPr lang="ru-RU" sz="2800" dirty="0" smtClean="0"/>
              <a:t>    *удобный график отпуска, а также его непрерывность;</a:t>
            </a:r>
            <a:br>
              <a:rPr lang="ru-RU" sz="2800" dirty="0" smtClean="0"/>
            </a:br>
            <a:r>
              <a:rPr lang="ru-RU" sz="2800" dirty="0" smtClean="0"/>
              <a:t>       * возможность выбора нагрузки  </a:t>
            </a:r>
            <a:br>
              <a:rPr lang="ru-RU" sz="2800" dirty="0" smtClean="0"/>
            </a:br>
            <a:r>
              <a:rPr lang="ru-RU" sz="2800" dirty="0" smtClean="0"/>
              <a:t>*       методические часы и дни;</a:t>
            </a:r>
            <a:br>
              <a:rPr lang="ru-RU" sz="2800" dirty="0" smtClean="0"/>
            </a:br>
            <a:r>
              <a:rPr lang="ru-RU" sz="2800" dirty="0" smtClean="0"/>
              <a:t>предоставление постоянного кабинета, дополнительного оборудования или новой мебели, создание комфортной рабочей обстановки </a:t>
            </a:r>
            <a:endParaRPr lang="ru-RU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776864" cy="108012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/>
              <a:t>Статусные способы- повышение роли педагога в коллективе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24744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·    </a:t>
            </a:r>
            <a:r>
              <a:rPr lang="ru-RU" sz="2800" dirty="0" smtClean="0"/>
              <a:t>     оказание административной помощи в разрешении конфликтных ситуаций (между педагогами или родителями учащихся);</a:t>
            </a:r>
            <a:br>
              <a:rPr lang="ru-RU" sz="2800" dirty="0" smtClean="0"/>
            </a:br>
            <a:r>
              <a:rPr lang="ru-RU" sz="2800" dirty="0" smtClean="0"/>
              <a:t>·         публичная похвала на совещании или педсовете;</a:t>
            </a:r>
            <a:br>
              <a:rPr lang="ru-RU" sz="2800" dirty="0" smtClean="0"/>
            </a:br>
            <a:r>
              <a:rPr lang="ru-RU" sz="2800" dirty="0" smtClean="0"/>
              <a:t>·         вынесение благодарности в приказе;</a:t>
            </a:r>
            <a:br>
              <a:rPr lang="ru-RU" sz="2800" dirty="0" smtClean="0"/>
            </a:br>
            <a:r>
              <a:rPr lang="ru-RU" sz="2800" dirty="0" smtClean="0"/>
              <a:t>·         представление к грамоте или званию;</a:t>
            </a:r>
            <a:br>
              <a:rPr lang="ru-RU" sz="2800" dirty="0" smtClean="0"/>
            </a:br>
            <a:r>
              <a:rPr lang="ru-RU" sz="2800" dirty="0" smtClean="0"/>
              <a:t>·         помещение фотографии на стенд</a:t>
            </a:r>
            <a:br>
              <a:rPr lang="ru-RU" sz="2800" dirty="0" smtClean="0"/>
            </a:br>
            <a:r>
              <a:rPr lang="ru-RU" sz="2800" dirty="0" smtClean="0"/>
              <a:t>·         признание успехов детей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olnce-na-oborote-znakov-zodiaka-kvadra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88640"/>
            <a:ext cx="6480720" cy="64807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11144" cy="5773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«Золотая монета с изображением солнца» - этот талисман даст вам возможность всегда получать за свою работу наиболее высокое вознаграждение.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81-podveska-ladon-metallicheskaya-35-24mm-anti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-315416"/>
            <a:ext cx="7173416" cy="71734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39136" cy="5269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«Серебряная ладонь» - этот талисман даст вам возможность всегда получать работу в комфортном, дружеском коллективе.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80243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821" y="-819472"/>
            <a:ext cx="6583639" cy="76774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39136" cy="5557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«Алмазная лестница» - этот талисман даст вам возможность всегда получать работу, которая будет содействовать карьерному росту.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178" y="620688"/>
            <a:ext cx="7392821" cy="55446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124</TotalTime>
  <Words>129</Words>
  <Application>Microsoft Office PowerPoint</Application>
  <PresentationFormat>Экран (4:3)</PresentationFormat>
  <Paragraphs>26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Изящная</vt:lpstr>
      <vt:lpstr>Профессиональной деятельности</vt:lpstr>
      <vt:lpstr>Слайд 2</vt:lpstr>
      <vt:lpstr>Слайд 3</vt:lpstr>
      <vt:lpstr>«Золотая монета с изображением солнца» - этот талисман даст вам возможность всегда получать за свою работу наиболее высокое вознаграждение. </vt:lpstr>
      <vt:lpstr>Слайд 5</vt:lpstr>
      <vt:lpstr>«Серебряная ладонь» - этот талисман даст вам возможность всегда получать работу в комфортном, дружеском коллективе. </vt:lpstr>
      <vt:lpstr>Слайд 7</vt:lpstr>
      <vt:lpstr>«Алмазная лестница» - этот талисман даст вам возможность всегда получать работу, которая будет содействовать карьерному росту. </vt:lpstr>
      <vt:lpstr>Слайд 9</vt:lpstr>
      <vt:lpstr>«Изумрудная книга» - этот талисман даст вам возможность на любой работе получать наиболее полезное обучение. </vt:lpstr>
      <vt:lpstr>Слайд 11</vt:lpstr>
      <vt:lpstr>«Сапфировый факел» - этот талисман даст вам возможность всегда получать и делать творческую работу. </vt:lpstr>
      <vt:lpstr>Слайд 13</vt:lpstr>
      <vt:lpstr>«Платиновые часы» - этот талисман даст вам возможность, делать свою работу в наиболее удобное время. </vt:lpstr>
      <vt:lpstr>Слайд 15</vt:lpstr>
      <vt:lpstr>«Золотая стрела» - этот талисман даст вам возможность всегда получать работу, которая будет воплощать все новые творческие идеи в жизнь. </vt:lpstr>
      <vt:lpstr>Слайд 17</vt:lpstr>
      <vt:lpstr>Современный педагог</vt:lpstr>
      <vt:lpstr>Мотивация есть внутреннее состояние, которое побуждает, направляет и сохраняет у человека стремление достичь определенной цели. </vt:lpstr>
      <vt:lpstr>Цель профессиональной деятельности</vt:lpstr>
      <vt:lpstr> Мотивы:  </vt:lpstr>
      <vt:lpstr>Факторы повышающие и снижающие желание работать в детском дошкольном учреждении</vt:lpstr>
      <vt:lpstr>Например:   </vt:lpstr>
      <vt:lpstr>Способы мотивации: *Экономические способы *Интеллектуально-творческие способы *Ресурсные способы *Статусные способы  </vt:lpstr>
      <vt:lpstr>Экономические способы - финансовая поддержка </vt:lpstr>
      <vt:lpstr>Интеллектуально-творческие способы-способствуют профессиональному и образовательному росту   </vt:lpstr>
      <vt:lpstr>Ресурсные способы- экономия и распределение время, организация рабочей обстановки </vt:lpstr>
      <vt:lpstr>Статусные способы- повышение роли педагога в коллективе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Профессиональной деятельности</dc:title>
  <dc:creator>Елена</dc:creator>
  <cp:lastModifiedBy>Большакова</cp:lastModifiedBy>
  <cp:revision>16</cp:revision>
  <dcterms:created xsi:type="dcterms:W3CDTF">2017-11-22T15:16:18Z</dcterms:created>
  <dcterms:modified xsi:type="dcterms:W3CDTF">2017-11-23T08:30:42Z</dcterms:modified>
</cp:coreProperties>
</file>