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88" r:id="rId3"/>
    <p:sldId id="256" r:id="rId4"/>
    <p:sldId id="289" r:id="rId5"/>
    <p:sldId id="291" r:id="rId6"/>
    <p:sldId id="257" r:id="rId7"/>
    <p:sldId id="270" r:id="rId8"/>
    <p:sldId id="271" r:id="rId9"/>
    <p:sldId id="272" r:id="rId10"/>
    <p:sldId id="274" r:id="rId11"/>
    <p:sldId id="275" r:id="rId12"/>
    <p:sldId id="273" r:id="rId13"/>
    <p:sldId id="277" r:id="rId14"/>
    <p:sldId id="278" r:id="rId15"/>
    <p:sldId id="279" r:id="rId16"/>
    <p:sldId id="29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3">
              <a:lumMod val="40000"/>
              <a:lumOff val="60000"/>
            </a:schemeClr>
          </a:fgClr>
          <a:bgClr>
            <a:schemeClr val="accent3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andex.ru/video/preview/?filmId=8691105970204902890&amp;from=tabbar&amp;text=&#1092;&#1080;&#1079;&#1084;&#1080;&#1085;&#1091;&#1090;&#1082;&#1080;+&#1076;&#1083;&#1103;+&#1076;&#1086;&#1096;&#1082;&#1086;&#1083;&#1100;&#1085;&#1080;&#1082;&#1086;&#1074;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4408" y="476672"/>
            <a:ext cx="4501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МКДОУ детский сад №54 УКМО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700808"/>
            <a:ext cx="6120680" cy="1077218"/>
          </a:xfrm>
          <a:prstGeom prst="rect">
            <a:avLst/>
          </a:prstGeom>
          <a:ln/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Развитие речи. Подготовка к обучению грамоте.     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309320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Составила Ляпунова М.П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.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Picture 6" descr="Картинка 130 из 12048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3140968"/>
            <a:ext cx="453548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55576" y="692696"/>
            <a:ext cx="7632848" cy="57606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868334"/>
            <a:ext cx="1896715" cy="12691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024031"/>
            <a:ext cx="6121601" cy="40960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03933" y="1556792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дом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50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548680"/>
            <a:ext cx="7992888" cy="56886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797152"/>
            <a:ext cx="1828800" cy="1152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1628800"/>
            <a:ext cx="708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сани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2408" y="1268760"/>
            <a:ext cx="5700184" cy="359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556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93086" y="795003"/>
            <a:ext cx="7992888" cy="561662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>
                <a:solidFill>
                  <a:prstClr val="black"/>
                </a:solidFill>
              </a:rPr>
              <a:t>Если это рыбка – у нее улыбка.</a:t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sz="1200" dirty="0">
                <a:solidFill>
                  <a:prstClr val="black"/>
                </a:solidFill>
              </a:rPr>
              <a:t>Если это </a:t>
            </a:r>
            <a:r>
              <a:rPr lang="ru-RU" sz="1200" dirty="0" err="1">
                <a:solidFill>
                  <a:prstClr val="black"/>
                </a:solidFill>
              </a:rPr>
              <a:t>рыбочка</a:t>
            </a:r>
            <a:r>
              <a:rPr lang="ru-RU" sz="1200" dirty="0">
                <a:solidFill>
                  <a:prstClr val="black"/>
                </a:solidFill>
              </a:rPr>
              <a:t> – у нее … (улыбочка).</a:t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sz="1200" dirty="0">
                <a:solidFill>
                  <a:prstClr val="black"/>
                </a:solidFill>
              </a:rPr>
              <a:t>Если это рыба – у нее … (улыба).</a:t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sz="1200" dirty="0">
                <a:solidFill>
                  <a:prstClr val="black"/>
                </a:solidFill>
              </a:rPr>
              <a:t>Если это рыбина – у нее … (</a:t>
            </a:r>
            <a:r>
              <a:rPr lang="ru-RU" sz="1200" dirty="0" err="1">
                <a:solidFill>
                  <a:prstClr val="black"/>
                </a:solidFill>
              </a:rPr>
              <a:t>улыбина</a:t>
            </a:r>
            <a:r>
              <a:rPr lang="ru-RU" sz="1200" dirty="0">
                <a:solidFill>
                  <a:prstClr val="black"/>
                </a:solidFill>
              </a:rPr>
              <a:t>).</a:t>
            </a:r>
            <a:br>
              <a:rPr lang="ru-RU" sz="1200" dirty="0">
                <a:solidFill>
                  <a:prstClr val="black"/>
                </a:solidFill>
              </a:rPr>
            </a:br>
            <a:r>
              <a:rPr lang="ru-RU" sz="1200" dirty="0">
                <a:solidFill>
                  <a:prstClr val="black"/>
                </a:solidFill>
              </a:rPr>
              <a:t>Если это рыбища – у нее … (</a:t>
            </a:r>
            <a:r>
              <a:rPr lang="ru-RU" sz="1200" dirty="0" err="1">
                <a:solidFill>
                  <a:prstClr val="black"/>
                </a:solidFill>
              </a:rPr>
              <a:t>улыбища</a:t>
            </a:r>
            <a:r>
              <a:rPr lang="ru-RU" sz="1200" dirty="0">
                <a:solidFill>
                  <a:prstClr val="black"/>
                </a:solidFill>
              </a:rPr>
              <a:t>).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4632" y="4653136"/>
            <a:ext cx="1512168" cy="8430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0701" y="632779"/>
            <a:ext cx="5933256" cy="33077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95995" y="1140766"/>
            <a:ext cx="85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рыбка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140968"/>
            <a:ext cx="2592288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89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916832"/>
            <a:ext cx="8856984" cy="37444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++==д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8983" y="2577333"/>
            <a:ext cx="3033935" cy="26294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098"/>
          <a:stretch/>
        </p:blipFill>
        <p:spPr>
          <a:xfrm>
            <a:off x="211075" y="2852936"/>
            <a:ext cx="1872208" cy="19685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49900" y="3111930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+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124744"/>
            <a:ext cx="1636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ролики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9443" y="3111929"/>
            <a:ext cx="577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omic Sans MS" pitchFamily="66" charset="0"/>
              </a:rPr>
              <a:t>=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927" r="12814"/>
          <a:stretch/>
        </p:blipFill>
        <p:spPr>
          <a:xfrm>
            <a:off x="6516216" y="2390565"/>
            <a:ext cx="2170632" cy="2796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39752" y="332656"/>
            <a:ext cx="4665060" cy="707886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>«Разгадай ребус»</a:t>
            </a:r>
            <a:endParaRPr lang="ru-RU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96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916832"/>
            <a:ext cx="8856984" cy="37444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++==д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098"/>
          <a:stretch/>
        </p:blipFill>
        <p:spPr>
          <a:xfrm>
            <a:off x="211075" y="2852936"/>
            <a:ext cx="1872208" cy="19685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49900" y="3111930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+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124744"/>
            <a:ext cx="840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рот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9443" y="3111929"/>
            <a:ext cx="577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omic Sans MS" pitchFamily="66" charset="0"/>
              </a:rPr>
              <a:t>=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7759" y="1976289"/>
            <a:ext cx="2950345" cy="34689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156843" y="2193615"/>
            <a:ext cx="2663627" cy="31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252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916832"/>
            <a:ext cx="8856984" cy="37444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++==д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098"/>
          <a:stretch/>
        </p:blipFill>
        <p:spPr>
          <a:xfrm>
            <a:off x="211075" y="2852936"/>
            <a:ext cx="1872208" cy="19685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49900" y="3111930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+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124744"/>
            <a:ext cx="1167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раны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61055" y="3065763"/>
            <a:ext cx="577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omic Sans MS" pitchFamily="66" charset="0"/>
              </a:rPr>
              <a:t>=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038"/>
          <a:stretch/>
        </p:blipFill>
        <p:spPr>
          <a:xfrm>
            <a:off x="1949900" y="2072948"/>
            <a:ext cx="2649496" cy="18303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964"/>
          <a:stretch/>
        </p:blipFill>
        <p:spPr>
          <a:xfrm>
            <a:off x="2339752" y="3170100"/>
            <a:ext cx="1533481" cy="23812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825072"/>
            <a:ext cx="2645664" cy="36941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0832" y="1417131"/>
            <a:ext cx="2645664" cy="369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368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916832"/>
            <a:ext cx="57935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МОЛОДЦЫ!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5995552" cy="86177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Игра « Кто внимательный»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052736"/>
            <a:ext cx="83529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Послушайте звуки и определите как они называются. «П», «Т», «К», «МЬ»- согласные 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Почему так решили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Какие бывают согласные звуки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(твердые, мягкие) 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Возьмите три квадрата: синий, красный, зеленый, положите их перед собой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Если я назову гласный звук, вы поднимите красный квадрат, если мягкий согласный звук, поднимите какой квадрат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(зеленый)</a:t>
            </a:r>
          </a:p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А если я назову твердый согласный звук, вы поднимите, какой квадрат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(синий)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725144"/>
            <a:ext cx="1576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«А»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4149080"/>
            <a:ext cx="1486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«З»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6256" y="4725144"/>
            <a:ext cx="20986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«МЬ»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221088"/>
            <a:ext cx="1622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«О»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5733256"/>
            <a:ext cx="1906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«БЬ»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5661248"/>
            <a:ext cx="1923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«ВЬ»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yt3.ggpht.com/a/AATXAJwS3HLrKIxMxVw3XZKmIxDGcFEBZHkcuTjg3BWe=s900-c-k-c0xffffffff-no-rj-m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67536" y="2681536"/>
            <a:ext cx="4176464" cy="41764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67744" y="5517232"/>
            <a:ext cx="1080120" cy="108012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517232"/>
            <a:ext cx="1080120" cy="10801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5517232"/>
            <a:ext cx="1080120" cy="108012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9512" y="332656"/>
            <a:ext cx="765145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Отгадайте загадку </a:t>
            </a:r>
          </a:p>
          <a:p>
            <a:r>
              <a:rPr lang="ru-RU" sz="2000" b="1" dirty="0" smtClean="0">
                <a:latin typeface="Comic Sans MS" pitchFamily="66" charset="0"/>
              </a:rPr>
              <a:t>Крылатый, горластый – красные ласты,</a:t>
            </a:r>
          </a:p>
          <a:p>
            <a:r>
              <a:rPr lang="ru-RU" sz="2000" b="1" dirty="0" smtClean="0">
                <a:latin typeface="Comic Sans MS" pitchFamily="66" charset="0"/>
              </a:rPr>
              <a:t>В воде купался, сухим остался.(кликни кнопкой мыши)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Какой первый звук в слове гусь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Расскажите, какой это звук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Это гласный или согласный звук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(согласный, он не поется)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Какой это согласный звук, твердый или мягкий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(твердый)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Каким квадратом мы обозначим твердый согласный звук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(синим)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Выполните звуковой анализ .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Назовите второй звук в слове «гусь» (У)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Кокой это звук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(гласный) Почему он гласный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Каким квадратом обозначим звук «У»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(красным)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Назовите третий звук в слове.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Это гласный или согласный звук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(согласный)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Звук «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» твердый или мягкий согласный звук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(мягкий согласный звук)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Каким квадратом его обозначим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(зеленым)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967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www.maam.ru/upload/blogs/52226e9669ba89f8c538495ee4d6f1d8.jpg.jpg"/>
          <p:cNvPicPr>
            <a:picLocks noChangeAspect="1" noChangeArrowheads="1"/>
          </p:cNvPicPr>
          <p:nvPr/>
        </p:nvPicPr>
        <p:blipFill>
          <a:blip r:embed="rId2" cstate="print"/>
          <a:srcRect l="23115" r="25217" b="5728"/>
          <a:stretch>
            <a:fillRect/>
          </a:stretch>
        </p:blipFill>
        <p:spPr bwMode="auto">
          <a:xfrm>
            <a:off x="5436096" y="476672"/>
            <a:ext cx="3563888" cy="4876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692696"/>
            <a:ext cx="5400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Рассмотрите иллюстрацию.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Послушайте пожалуйста предложение, попробуйте повторить его, добавив последнее слово: «Саша надел…».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Назовите 1-е, 2-е,3-е слово в предложении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Следующее предложение «Саша играет…».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Сколько слов в предложении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Назовите второе слово.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Какое слово после слова «….»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Сделайте предложение вопросительным, восклицательным.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Давайте выложим слова в предложении с помощью полосок  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5445224"/>
            <a:ext cx="4104456" cy="9361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15616" y="6093296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15616" y="5661248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47864" y="6093296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95736" y="6093296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427984" y="6021288"/>
            <a:ext cx="144016" cy="1223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115616" y="188640"/>
            <a:ext cx="4217821" cy="4616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над предложением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20688"/>
            <a:ext cx="5080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ФИЗМИНУТКА</a:t>
            </a:r>
            <a:endParaRPr lang="ru-RU" sz="5400" b="1" cap="none" spc="0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Рисунок 2" descr="deti.pn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060848"/>
            <a:ext cx="7524328" cy="3016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5528" y="1358589"/>
            <a:ext cx="4248472" cy="54994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18" y="332656"/>
            <a:ext cx="9054082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Comic Sans MS" pitchFamily="66" charset="0"/>
              </a:rPr>
              <a:t>Игра «Карлики </a:t>
            </a:r>
            <a:r>
              <a:rPr lang="ru-RU" sz="4800" b="1" dirty="0" smtClean="0">
                <a:solidFill>
                  <a:schemeClr val="bg1"/>
                </a:solidFill>
                <a:latin typeface="Comic Sans MS" pitchFamily="66" charset="0"/>
              </a:rPr>
              <a:t>и великаны»</a:t>
            </a:r>
            <a:endParaRPr lang="ru-RU" sz="4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40768"/>
            <a:ext cx="630019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Кто такие карлики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ы назовем их уменьшительно- ласкательно, например, снеговик –снеговичок.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 кто такие великаны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 великанов мы назовем так, чтобы слышался звук «Щ».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Например, про сугроб мы скажем «сугробище»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4365104"/>
            <a:ext cx="1656184" cy="222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88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827584" y="404664"/>
            <a:ext cx="7704856" cy="60486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9" y="3878172"/>
            <a:ext cx="1656184" cy="2222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-99392"/>
            <a:ext cx="5006565" cy="64807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727461"/>
            <a:ext cx="1513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снеговик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12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33410" y="208936"/>
            <a:ext cx="7992888" cy="61926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5576" y="4458210"/>
            <a:ext cx="1995928" cy="17484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692696"/>
            <a:ext cx="5514002" cy="55140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03503" y="980728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волк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495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55576" y="538396"/>
            <a:ext cx="8064896" cy="61206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8140" y="4894242"/>
            <a:ext cx="1152128" cy="13293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1052736"/>
            <a:ext cx="1239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снежинка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1237402"/>
            <a:ext cx="4392488" cy="506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51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428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Администратар</cp:lastModifiedBy>
  <cp:revision>18</cp:revision>
  <dcterms:created xsi:type="dcterms:W3CDTF">2016-12-20T11:10:55Z</dcterms:created>
  <dcterms:modified xsi:type="dcterms:W3CDTF">2020-12-08T06:26:05Z</dcterms:modified>
</cp:coreProperties>
</file>