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55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01.11.2021</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725C68B6-61C2-468F-89AB-4B9F7531AA68}"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01.11.2021</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01.11.2021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01.11.2021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01.11.2021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01.11.2021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01.11.2021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01.11.2021</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B106E36-FD25-4E2D-B0AA-010F637433A0}" type="datetimeFigureOut">
              <a:rPr lang="ru-RU" smtClean="0"/>
              <a:pPr/>
              <a:t>01.11.2021</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295400" y="3200400"/>
            <a:ext cx="6400800" cy="3108920"/>
          </a:xfrm>
        </p:spPr>
        <p:txBody>
          <a:bodyPr>
            <a:normAutofit fontScale="77500" lnSpcReduction="20000"/>
          </a:bodyPr>
          <a:lstStyle/>
          <a:p>
            <a:r>
              <a:rPr lang="ru-RU" sz="4000" b="1" dirty="0" smtClean="0">
                <a:solidFill>
                  <a:srgbClr val="FF0000"/>
                </a:solidFill>
                <a:latin typeface="Times New Roman" pitchFamily="18" charset="0"/>
                <a:cs typeface="Times New Roman" pitchFamily="18" charset="0"/>
              </a:rPr>
              <a:t>Организация и проведение прогулки в детском саду</a:t>
            </a:r>
          </a:p>
          <a:p>
            <a:endParaRPr lang="ru-RU" sz="4000" b="1" dirty="0" smtClean="0">
              <a:solidFill>
                <a:srgbClr val="FF0000"/>
              </a:solidFill>
              <a:latin typeface="Times New Roman" pitchFamily="18" charset="0"/>
              <a:cs typeface="Times New Roman" pitchFamily="18" charset="0"/>
            </a:endParaRPr>
          </a:p>
          <a:p>
            <a:pPr algn="r"/>
            <a:r>
              <a:rPr lang="ru-RU" sz="1400" b="1" dirty="0">
                <a:solidFill>
                  <a:schemeClr val="accent3">
                    <a:lumMod val="75000"/>
                  </a:schemeClr>
                </a:solidFill>
                <a:latin typeface="Times New Roman" pitchFamily="18" charset="0"/>
                <a:cs typeface="Times New Roman" pitchFamily="18" charset="0"/>
              </a:rPr>
              <a:t>Подготовила: </a:t>
            </a:r>
          </a:p>
          <a:p>
            <a:pPr algn="r"/>
            <a:r>
              <a:rPr lang="ru-RU" sz="1400" dirty="0">
                <a:solidFill>
                  <a:schemeClr val="accent3">
                    <a:lumMod val="75000"/>
                  </a:schemeClr>
                </a:solidFill>
                <a:latin typeface="Times New Roman" pitchFamily="18" charset="0"/>
                <a:cs typeface="Times New Roman" pitchFamily="18" charset="0"/>
              </a:rPr>
              <a:t>в</a:t>
            </a:r>
            <a:r>
              <a:rPr lang="ru-RU" sz="1400" b="1" dirty="0" smtClean="0">
                <a:solidFill>
                  <a:schemeClr val="accent3">
                    <a:lumMod val="75000"/>
                  </a:schemeClr>
                </a:solidFill>
                <a:latin typeface="Times New Roman" pitchFamily="18" charset="0"/>
                <a:cs typeface="Times New Roman" pitchFamily="18" charset="0"/>
              </a:rPr>
              <a:t>оспитатель ГДО </a:t>
            </a:r>
            <a:endParaRPr lang="ru-RU" sz="1400" b="1" dirty="0">
              <a:solidFill>
                <a:schemeClr val="accent3">
                  <a:lumMod val="75000"/>
                </a:schemeClr>
              </a:solidFill>
              <a:latin typeface="Times New Roman" pitchFamily="18" charset="0"/>
              <a:cs typeface="Times New Roman" pitchFamily="18" charset="0"/>
            </a:endParaRPr>
          </a:p>
          <a:p>
            <a:pPr algn="r"/>
            <a:r>
              <a:rPr lang="ru-RU" sz="1400" b="1" dirty="0">
                <a:solidFill>
                  <a:schemeClr val="accent3">
                    <a:lumMod val="75000"/>
                  </a:schemeClr>
                </a:solidFill>
                <a:latin typeface="Times New Roman" pitchFamily="18" charset="0"/>
                <a:cs typeface="Times New Roman" pitchFamily="18" charset="0"/>
              </a:rPr>
              <a:t>1 квалификационной</a:t>
            </a:r>
          </a:p>
          <a:p>
            <a:pPr algn="r"/>
            <a:r>
              <a:rPr lang="ru-RU" sz="1400" b="1" dirty="0">
                <a:solidFill>
                  <a:schemeClr val="accent3">
                    <a:lumMod val="75000"/>
                  </a:schemeClr>
                </a:solidFill>
                <a:latin typeface="Times New Roman" pitchFamily="18" charset="0"/>
                <a:cs typeface="Times New Roman" pitchFamily="18" charset="0"/>
              </a:rPr>
              <a:t> </a:t>
            </a:r>
            <a:r>
              <a:rPr lang="ru-RU" sz="1400" b="1" dirty="0" smtClean="0">
                <a:solidFill>
                  <a:schemeClr val="accent3">
                    <a:lumMod val="75000"/>
                  </a:schemeClr>
                </a:solidFill>
                <a:latin typeface="Times New Roman" pitchFamily="18" charset="0"/>
                <a:cs typeface="Times New Roman" pitchFamily="18" charset="0"/>
              </a:rPr>
              <a:t>категории</a:t>
            </a:r>
          </a:p>
          <a:p>
            <a:pPr algn="r"/>
            <a:r>
              <a:rPr lang="ru-RU" sz="1400" b="1" dirty="0" smtClean="0">
                <a:solidFill>
                  <a:schemeClr val="accent3">
                    <a:lumMod val="75000"/>
                  </a:schemeClr>
                </a:solidFill>
                <a:latin typeface="Times New Roman" pitchFamily="18" charset="0"/>
                <a:cs typeface="Times New Roman" pitchFamily="18" charset="0"/>
              </a:rPr>
              <a:t> </a:t>
            </a:r>
            <a:r>
              <a:rPr lang="ru-RU" sz="1400" b="1" dirty="0">
                <a:solidFill>
                  <a:schemeClr val="accent3">
                    <a:lumMod val="75000"/>
                  </a:schemeClr>
                </a:solidFill>
                <a:latin typeface="Times New Roman" pitchFamily="18" charset="0"/>
                <a:cs typeface="Times New Roman" pitchFamily="18" charset="0"/>
              </a:rPr>
              <a:t>Ивановская Л.М</a:t>
            </a:r>
          </a:p>
          <a:p>
            <a:endParaRPr lang="ru-RU" sz="1400" dirty="0">
              <a:solidFill>
                <a:schemeClr val="accent3">
                  <a:lumMod val="75000"/>
                </a:schemeClr>
              </a:solidFill>
              <a:latin typeface="Times New Roman" pitchFamily="18" charset="0"/>
              <a:cs typeface="Times New Roman" pitchFamily="18" charset="0"/>
            </a:endParaRPr>
          </a:p>
          <a:p>
            <a:endParaRPr lang="ru-RU" sz="1400" dirty="0">
              <a:solidFill>
                <a:schemeClr val="accent3">
                  <a:lumMod val="75000"/>
                </a:schemeClr>
              </a:solidFill>
              <a:latin typeface="Times New Roman" pitchFamily="18" charset="0"/>
              <a:cs typeface="Times New Roman" pitchFamily="18" charset="0"/>
            </a:endParaRPr>
          </a:p>
          <a:p>
            <a:r>
              <a:rPr lang="ru-RU" sz="1400" dirty="0">
                <a:solidFill>
                  <a:schemeClr val="accent3">
                    <a:lumMod val="75000"/>
                  </a:schemeClr>
                </a:solidFill>
                <a:latin typeface="Times New Roman" pitchFamily="18" charset="0"/>
                <a:cs typeface="Times New Roman" pitchFamily="18" charset="0"/>
              </a:rPr>
              <a:t>с</a:t>
            </a:r>
            <a:r>
              <a:rPr lang="ru-RU" sz="1400" b="1" dirty="0">
                <a:solidFill>
                  <a:schemeClr val="accent3">
                    <a:lumMod val="75000"/>
                  </a:schemeClr>
                </a:solidFill>
                <a:latin typeface="Times New Roman" pitchFamily="18" charset="0"/>
                <a:cs typeface="Times New Roman" pitchFamily="18" charset="0"/>
              </a:rPr>
              <a:t>ело Приречное, </a:t>
            </a:r>
            <a:r>
              <a:rPr lang="ru-RU" sz="1400" b="1" dirty="0" smtClean="0">
                <a:solidFill>
                  <a:schemeClr val="accent3">
                    <a:lumMod val="75000"/>
                  </a:schemeClr>
                </a:solidFill>
                <a:latin typeface="Times New Roman" pitchFamily="18" charset="0"/>
                <a:cs typeface="Times New Roman" pitchFamily="18" charset="0"/>
              </a:rPr>
              <a:t>2021 г</a:t>
            </a:r>
            <a:endParaRPr lang="ru-RU" sz="1400" b="1" dirty="0">
              <a:solidFill>
                <a:schemeClr val="accent3">
                  <a:lumMod val="75000"/>
                </a:schemeClr>
              </a:solidFill>
              <a:latin typeface="Times New Roman" pitchFamily="18" charset="0"/>
              <a:cs typeface="Times New Roman" pitchFamily="18" charset="0"/>
            </a:endParaRPr>
          </a:p>
          <a:p>
            <a:pPr algn="r"/>
            <a:endParaRPr lang="ru-RU" sz="1050" b="1" dirty="0">
              <a:solidFill>
                <a:srgbClr val="C00000"/>
              </a:solidFill>
              <a:latin typeface="Times New Roman" pitchFamily="18" charset="0"/>
              <a:cs typeface="Times New Roman" pitchFamily="18" charset="0"/>
            </a:endParaRPr>
          </a:p>
        </p:txBody>
      </p:sp>
      <p:sp>
        <p:nvSpPr>
          <p:cNvPr id="2" name="Заголовок 1"/>
          <p:cNvSpPr>
            <a:spLocks noGrp="1"/>
          </p:cNvSpPr>
          <p:nvPr>
            <p:ph type="ctrTitle"/>
          </p:nvPr>
        </p:nvSpPr>
        <p:spPr/>
        <p:txBody>
          <a:bodyPr>
            <a:normAutofit/>
          </a:bodyPr>
          <a:lstStyle/>
          <a:p>
            <a:r>
              <a:rPr lang="ru-RU" sz="2000" b="1" dirty="0" smtClean="0">
                <a:solidFill>
                  <a:srgbClr val="00B050"/>
                </a:solidFill>
                <a:latin typeface="Times New Roman" pitchFamily="18" charset="0"/>
                <a:cs typeface="Times New Roman" pitchFamily="18" charset="0"/>
              </a:rPr>
              <a:t>Муниципальное казенное общеобразовательное учреждение «Приреченская основная общеобразовательная школа</a:t>
            </a:r>
            <a:br>
              <a:rPr lang="ru-RU" sz="2000" b="1" dirty="0" smtClean="0">
                <a:solidFill>
                  <a:srgbClr val="00B050"/>
                </a:solidFill>
                <a:latin typeface="Times New Roman" pitchFamily="18" charset="0"/>
                <a:cs typeface="Times New Roman" pitchFamily="18" charset="0"/>
              </a:rPr>
            </a:br>
            <a:r>
              <a:rPr lang="ru-RU" sz="2000" b="1" dirty="0" smtClean="0">
                <a:solidFill>
                  <a:srgbClr val="00B050"/>
                </a:solidFill>
                <a:latin typeface="Times New Roman" pitchFamily="18" charset="0"/>
                <a:cs typeface="Times New Roman" pitchFamily="18" charset="0"/>
              </a:rPr>
              <a:t>Верхнемамонского муниципального района Воронежской области»</a:t>
            </a:r>
            <a:endParaRPr lang="ru-RU" sz="2000" b="1"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2204864"/>
            <a:ext cx="7992888" cy="707886"/>
          </a:xfrm>
          <a:prstGeom prst="rect">
            <a:avLst/>
          </a:prstGeom>
        </p:spPr>
        <p:txBody>
          <a:bodyPr wrap="square">
            <a:spAutoFit/>
          </a:bodyPr>
          <a:lstStyle/>
          <a:p>
            <a:pPr algn="ctr"/>
            <a:r>
              <a:rPr lang="ru-RU" sz="4000" b="1" dirty="0" smtClean="0">
                <a:solidFill>
                  <a:srgbClr val="00B050"/>
                </a:solidFill>
              </a:rPr>
              <a:t>Спасибо за внимание!!!</a:t>
            </a:r>
            <a:endParaRPr lang="ru-RU" sz="4000" dirty="0">
              <a:solidFill>
                <a:srgbClr val="00B050"/>
              </a:solidFill>
            </a:endParaRPr>
          </a:p>
        </p:txBody>
      </p:sp>
      <p:pic>
        <p:nvPicPr>
          <p:cNvPr id="1026" name="Picture 2" descr="C:\Users\Людмила\Desktop\pasted image 0.png"/>
          <p:cNvPicPr>
            <a:picLocks noChangeAspect="1" noChangeArrowheads="1"/>
          </p:cNvPicPr>
          <p:nvPr/>
        </p:nvPicPr>
        <p:blipFill>
          <a:blip r:embed="rId2" cstate="print"/>
          <a:srcRect/>
          <a:stretch>
            <a:fillRect/>
          </a:stretch>
        </p:blipFill>
        <p:spPr bwMode="auto">
          <a:xfrm>
            <a:off x="3059832" y="2996952"/>
            <a:ext cx="2989015" cy="298901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286000" y="548680"/>
            <a:ext cx="4572000" cy="3046988"/>
          </a:xfrm>
          <a:prstGeom prst="rect">
            <a:avLst/>
          </a:prstGeom>
        </p:spPr>
        <p:txBody>
          <a:bodyPr wrap="square">
            <a:spAutoFit/>
          </a:bodyPr>
          <a:lstStyle/>
          <a:p>
            <a:pPr algn="ctr"/>
            <a:r>
              <a:rPr lang="ru-RU" sz="3200" b="1" dirty="0" smtClean="0">
                <a:solidFill>
                  <a:srgbClr val="00B050"/>
                </a:solidFill>
                <a:latin typeface="Times New Roman" pitchFamily="18" charset="0"/>
                <a:cs typeface="Times New Roman" pitchFamily="18" charset="0"/>
              </a:rPr>
              <a:t>Г.А. Сперанский писал:</a:t>
            </a:r>
          </a:p>
          <a:p>
            <a:pPr algn="ctr"/>
            <a:r>
              <a:rPr lang="ru-RU" sz="3200" b="1" dirty="0" smtClean="0">
                <a:solidFill>
                  <a:srgbClr val="00B050"/>
                </a:solidFill>
                <a:latin typeface="Times New Roman" pitchFamily="18" charset="0"/>
                <a:cs typeface="Times New Roman" pitchFamily="18" charset="0"/>
              </a:rPr>
              <a:t>«День, проведенный ребенком без прогулки, потерян для его здоровья»</a:t>
            </a:r>
          </a:p>
        </p:txBody>
      </p:sp>
      <p:pic>
        <p:nvPicPr>
          <p:cNvPr id="4" name="Рисунок 3" descr="I:\ФОТО  ВСЕ САДИК\ФОТО\Детский сад осень 2015\Осень 2015\IMG_1680.JPG"/>
          <p:cNvPicPr/>
          <p:nvPr/>
        </p:nvPicPr>
        <p:blipFill>
          <a:blip r:embed="rId2" cstate="print"/>
          <a:srcRect/>
          <a:stretch>
            <a:fillRect/>
          </a:stretch>
        </p:blipFill>
        <p:spPr bwMode="auto">
          <a:xfrm>
            <a:off x="2771800" y="3717032"/>
            <a:ext cx="3600400" cy="2162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260649"/>
            <a:ext cx="4572000" cy="707886"/>
          </a:xfrm>
          <a:prstGeom prst="rect">
            <a:avLst/>
          </a:prstGeom>
        </p:spPr>
        <p:txBody>
          <a:bodyPr wrap="square">
            <a:spAutoFit/>
          </a:bodyPr>
          <a:lstStyle/>
          <a:p>
            <a:pPr algn="ctr"/>
            <a:r>
              <a:rPr lang="ru-RU" sz="2000" b="1" dirty="0" smtClean="0">
                <a:solidFill>
                  <a:srgbClr val="00B050"/>
                </a:solidFill>
              </a:rPr>
              <a:t>Цели и задачи прогулки в дошкольном учреждении</a:t>
            </a:r>
            <a:endParaRPr lang="ru-RU" sz="2000" dirty="0">
              <a:solidFill>
                <a:srgbClr val="00B050"/>
              </a:solidFill>
            </a:endParaRPr>
          </a:p>
        </p:txBody>
      </p:sp>
      <p:sp>
        <p:nvSpPr>
          <p:cNvPr id="3" name="Прямоугольник 2"/>
          <p:cNvSpPr/>
          <p:nvPr/>
        </p:nvSpPr>
        <p:spPr>
          <a:xfrm>
            <a:off x="1547664" y="1052736"/>
            <a:ext cx="5310336" cy="4770537"/>
          </a:xfrm>
          <a:prstGeom prst="rect">
            <a:avLst/>
          </a:prstGeom>
        </p:spPr>
        <p:txBody>
          <a:bodyPr wrap="square">
            <a:spAutoFit/>
          </a:bodyPr>
          <a:lstStyle/>
          <a:p>
            <a:pPr lvl="1">
              <a:buNone/>
            </a:pPr>
            <a:r>
              <a:rPr lang="ru-RU" sz="1600" b="1" dirty="0" smtClean="0">
                <a:solidFill>
                  <a:srgbClr val="00B050"/>
                </a:solidFill>
                <a:latin typeface="Times New Roman" pitchFamily="18" charset="0"/>
                <a:cs typeface="Times New Roman" pitchFamily="18" charset="0"/>
              </a:rPr>
              <a:t>Прогулка</a:t>
            </a:r>
            <a:r>
              <a:rPr lang="ru-RU" sz="1600" dirty="0" smtClean="0">
                <a:latin typeface="Times New Roman" pitchFamily="18" charset="0"/>
                <a:cs typeface="Times New Roman" pitchFamily="18" charset="0"/>
              </a:rPr>
              <a:t> – очень важный режимный момент жизнедеятельности детей в ГДО</a:t>
            </a:r>
          </a:p>
          <a:p>
            <a:pPr lvl="1">
              <a:buNone/>
            </a:pPr>
            <a:r>
              <a:rPr lang="ru-RU" sz="1600" b="1" dirty="0" smtClean="0">
                <a:solidFill>
                  <a:srgbClr val="00B050"/>
                </a:solidFill>
                <a:latin typeface="Times New Roman" pitchFamily="18" charset="0"/>
                <a:cs typeface="Times New Roman" pitchFamily="18" charset="0"/>
              </a:rPr>
              <a:t>Цель прогулки</a:t>
            </a:r>
            <a:r>
              <a:rPr lang="ru-RU" sz="1600" b="1" dirty="0" smtClean="0">
                <a:solidFill>
                  <a:srgbClr val="FF0000"/>
                </a:solidFill>
                <a:latin typeface="Times New Roman" pitchFamily="18" charset="0"/>
                <a:cs typeface="Times New Roman" pitchFamily="18" charset="0"/>
              </a:rPr>
              <a:t> </a:t>
            </a:r>
            <a:r>
              <a:rPr lang="ru-RU" sz="1600" dirty="0" smtClean="0">
                <a:latin typeface="Times New Roman" pitchFamily="18" charset="0"/>
                <a:cs typeface="Times New Roman" pitchFamily="18" charset="0"/>
              </a:rPr>
              <a:t>– укрепление здоровья, профилактика утомления, физическое и  умственное развитие детей, восстановление сниженных в процессе деятельности  функциональных ресурсов организма.</a:t>
            </a:r>
          </a:p>
          <a:p>
            <a:pPr lvl="1">
              <a:buNone/>
            </a:pPr>
            <a:r>
              <a:rPr lang="ru-RU" sz="1600" b="1" dirty="0" smtClean="0">
                <a:solidFill>
                  <a:srgbClr val="00B050"/>
                </a:solidFill>
                <a:latin typeface="Times New Roman" pitchFamily="18" charset="0"/>
                <a:cs typeface="Times New Roman" pitchFamily="18" charset="0"/>
              </a:rPr>
              <a:t>Задачи прогулки</a:t>
            </a:r>
            <a:r>
              <a:rPr lang="ru-RU" sz="1600" dirty="0" smtClean="0">
                <a:solidFill>
                  <a:srgbClr val="00B050"/>
                </a:solidFill>
                <a:latin typeface="Times New Roman" pitchFamily="18" charset="0"/>
                <a:cs typeface="Times New Roman" pitchFamily="18" charset="0"/>
              </a:rPr>
              <a:t>: </a:t>
            </a:r>
          </a:p>
          <a:p>
            <a:pPr lvl="0"/>
            <a:r>
              <a:rPr lang="ru-RU" sz="1600" dirty="0" smtClean="0">
                <a:latin typeface="Times New Roman" pitchFamily="18" charset="0"/>
                <a:cs typeface="Times New Roman" pitchFamily="18" charset="0"/>
              </a:rPr>
              <a:t>оказывать закаливающее воздействие на организм в естественных условиях;</a:t>
            </a:r>
          </a:p>
          <a:p>
            <a:pPr lvl="0"/>
            <a:r>
              <a:rPr lang="ru-RU" sz="1600" dirty="0" smtClean="0">
                <a:latin typeface="Times New Roman" pitchFamily="18" charset="0"/>
                <a:cs typeface="Times New Roman" pitchFamily="18" charset="0"/>
              </a:rPr>
              <a:t>способствовать повышению уровня физической подготовленности детей дошкольного возраста; </a:t>
            </a:r>
          </a:p>
          <a:p>
            <a:pPr lvl="0"/>
            <a:r>
              <a:rPr lang="ru-RU" sz="1600" dirty="0" smtClean="0">
                <a:latin typeface="Times New Roman" pitchFamily="18" charset="0"/>
                <a:cs typeface="Times New Roman" pitchFamily="18" charset="0"/>
              </a:rPr>
              <a:t>оптимизировать двигательную активность детей;</a:t>
            </a:r>
          </a:p>
          <a:p>
            <a:pPr lvl="0"/>
            <a:r>
              <a:rPr lang="ru-RU" sz="1600" dirty="0" smtClean="0">
                <a:latin typeface="Times New Roman" pitchFamily="18" charset="0"/>
                <a:cs typeface="Times New Roman" pitchFamily="18" charset="0"/>
              </a:rPr>
              <a:t>способствовать  познавательно-речевому, художественно-эстетическому, социально-личностному развитию детей.</a:t>
            </a:r>
          </a:p>
          <a:p>
            <a:pPr lvl="0">
              <a:buNone/>
            </a:pPr>
            <a:r>
              <a:rPr lang="ru-RU" sz="1600" dirty="0" smtClean="0">
                <a:solidFill>
                  <a:srgbClr val="FF0000"/>
                </a:solidFill>
                <a:latin typeface="Times New Roman" pitchFamily="18" charset="0"/>
                <a:cs typeface="Times New Roman" pitchFamily="18" charset="0"/>
              </a:rPr>
              <a:t>           </a:t>
            </a:r>
            <a:r>
              <a:rPr lang="ru-RU" sz="1600" b="1" dirty="0" smtClean="0">
                <a:solidFill>
                  <a:srgbClr val="00B050"/>
                </a:solidFill>
                <a:latin typeface="Times New Roman" pitchFamily="18" charset="0"/>
                <a:cs typeface="Times New Roman" pitchFamily="18" charset="0"/>
              </a:rPr>
              <a:t>Виды  прогулки (по месту проведения):</a:t>
            </a:r>
          </a:p>
          <a:p>
            <a:pPr lvl="0"/>
            <a:r>
              <a:rPr lang="ru-RU" sz="1600" dirty="0" smtClean="0">
                <a:latin typeface="Times New Roman" pitchFamily="18" charset="0"/>
                <a:cs typeface="Times New Roman" pitchFamily="18" charset="0"/>
              </a:rPr>
              <a:t>на участке Учреждения;</a:t>
            </a:r>
          </a:p>
          <a:p>
            <a:pPr lvl="0"/>
            <a:r>
              <a:rPr lang="ru-RU" sz="1600" dirty="0" smtClean="0">
                <a:latin typeface="Times New Roman" pitchFamily="18" charset="0"/>
                <a:cs typeface="Times New Roman" pitchFamily="18" charset="0"/>
              </a:rPr>
              <a:t>пешеходные прогулки за пределы участка ГДО(старший дошкольный возраст на расстояние до двух километров).</a:t>
            </a:r>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620689"/>
            <a:ext cx="4572000" cy="6124754"/>
          </a:xfrm>
          <a:prstGeom prst="rect">
            <a:avLst/>
          </a:prstGeom>
        </p:spPr>
        <p:txBody>
          <a:bodyPr wrap="square">
            <a:spAutoFit/>
          </a:bodyPr>
          <a:lstStyle/>
          <a:p>
            <a:pPr algn="ctr"/>
            <a:r>
              <a:rPr lang="ru-RU" altLang="ru-RU" sz="2800" dirty="0" smtClean="0">
                <a:solidFill>
                  <a:srgbClr val="00B050"/>
                </a:solidFill>
                <a:latin typeface="Times New Roman" pitchFamily="18" charset="0"/>
                <a:cs typeface="Times New Roman" pitchFamily="18" charset="0"/>
              </a:rPr>
              <a:t>В режиме дня детского сада выделяется достаточное время для пребывания детей на свежем воздухе. </a:t>
            </a:r>
            <a:br>
              <a:rPr lang="ru-RU" altLang="ru-RU" sz="2800" dirty="0" smtClean="0">
                <a:solidFill>
                  <a:srgbClr val="00B050"/>
                </a:solidFill>
                <a:latin typeface="Times New Roman" pitchFamily="18" charset="0"/>
                <a:cs typeface="Times New Roman" pitchFamily="18" charset="0"/>
              </a:rPr>
            </a:br>
            <a:r>
              <a:rPr lang="ru-RU" altLang="ru-RU" sz="2800" dirty="0" smtClean="0">
                <a:solidFill>
                  <a:srgbClr val="00B050"/>
                </a:solidFill>
                <a:latin typeface="Times New Roman" pitchFamily="18" charset="0"/>
                <a:cs typeface="Times New Roman" pitchFamily="18" charset="0"/>
              </a:rPr>
              <a:t>Ежедневная продолжительность прогулки детей составляет не менее 4-4,5 часов.</a:t>
            </a:r>
            <a:br>
              <a:rPr lang="ru-RU" altLang="ru-RU" sz="2800" dirty="0" smtClean="0">
                <a:solidFill>
                  <a:srgbClr val="00B050"/>
                </a:solidFill>
                <a:latin typeface="Times New Roman" pitchFamily="18" charset="0"/>
                <a:cs typeface="Times New Roman" pitchFamily="18" charset="0"/>
              </a:rPr>
            </a:br>
            <a:r>
              <a:rPr lang="ru-RU" altLang="ru-RU" sz="2800" dirty="0" smtClean="0">
                <a:solidFill>
                  <a:srgbClr val="00B050"/>
                </a:solidFill>
                <a:latin typeface="Times New Roman" pitchFamily="18" charset="0"/>
                <a:cs typeface="Times New Roman" pitchFamily="18" charset="0"/>
              </a:rPr>
              <a:t> Прогулку организуют 2 раза в день:  в первую половину дня – до обеда и во вторую половину дня – после дневного сна или перед уходом детей домой</a:t>
            </a:r>
            <a:endParaRPr lang="ru-RU" altLang="ru-RU" sz="2800"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27784" y="332656"/>
            <a:ext cx="4076564" cy="830997"/>
          </a:xfrm>
          <a:prstGeom prst="rect">
            <a:avLst/>
          </a:prstGeom>
        </p:spPr>
        <p:txBody>
          <a:bodyPr wrap="square">
            <a:spAutoFit/>
          </a:bodyPr>
          <a:lstStyle/>
          <a:p>
            <a:pPr algn="ctr">
              <a:defRPr/>
            </a:pPr>
            <a:r>
              <a:rPr lang="ru-RU" sz="2400" b="1" dirty="0" smtClean="0">
                <a:solidFill>
                  <a:srgbClr val="00B050"/>
                </a:solidFill>
                <a:latin typeface="Times New Roman" pitchFamily="18" charset="0"/>
                <a:cs typeface="Arial" charset="0"/>
              </a:rPr>
              <a:t>Структурные компоненты прогулки</a:t>
            </a:r>
            <a:r>
              <a:rPr lang="ru-RU" sz="2400" b="1" dirty="0" smtClean="0">
                <a:latin typeface="Times New Roman" pitchFamily="18" charset="0"/>
                <a:cs typeface="Arial" charset="0"/>
              </a:rPr>
              <a:t> </a:t>
            </a:r>
            <a:endParaRPr lang="ru-RU" sz="2400" b="1" dirty="0">
              <a:latin typeface="Times New Roman" pitchFamily="18" charset="0"/>
              <a:cs typeface="Arial" charset="0"/>
            </a:endParaRPr>
          </a:p>
        </p:txBody>
      </p:sp>
      <p:sp>
        <p:nvSpPr>
          <p:cNvPr id="3" name="Прямоугольник 2"/>
          <p:cNvSpPr/>
          <p:nvPr/>
        </p:nvSpPr>
        <p:spPr>
          <a:xfrm>
            <a:off x="323528" y="1412776"/>
            <a:ext cx="1800201" cy="4108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nSpc>
                <a:spcPct val="115000"/>
              </a:lnSpc>
              <a:defRPr/>
            </a:pPr>
            <a:r>
              <a:rPr lang="ru-RU" b="1" dirty="0" smtClean="0">
                <a:latin typeface="Times New Roman" pitchFamily="18" charset="0"/>
                <a:ea typeface="Calibri" pitchFamily="34" charset="0"/>
                <a:cs typeface="Times New Roman" pitchFamily="18" charset="0"/>
              </a:rPr>
              <a:t>Наблюдение</a:t>
            </a:r>
            <a:endParaRPr lang="ru-RU" b="1" dirty="0">
              <a:latin typeface="Calibri" pitchFamily="34" charset="0"/>
              <a:ea typeface="Calibri" pitchFamily="34" charset="0"/>
              <a:cs typeface="Times New Roman" pitchFamily="18" charset="0"/>
            </a:endParaRPr>
          </a:p>
        </p:txBody>
      </p:sp>
      <p:sp>
        <p:nvSpPr>
          <p:cNvPr id="4" name="Прямоугольник 3"/>
          <p:cNvSpPr/>
          <p:nvPr/>
        </p:nvSpPr>
        <p:spPr>
          <a:xfrm>
            <a:off x="2699793" y="1412776"/>
            <a:ext cx="2664295" cy="4108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lnSpc>
                <a:spcPct val="115000"/>
              </a:lnSpc>
              <a:defRPr/>
            </a:pPr>
            <a:r>
              <a:rPr lang="ru-RU" b="1" dirty="0" smtClean="0">
                <a:latin typeface="Times New Roman" pitchFamily="18" charset="0"/>
                <a:ea typeface="Calibri" pitchFamily="34" charset="0"/>
                <a:cs typeface="Times New Roman" pitchFamily="18" charset="0"/>
              </a:rPr>
              <a:t>Дидактические игры</a:t>
            </a:r>
            <a:endParaRPr lang="ru-RU" b="1" dirty="0">
              <a:latin typeface="Calibri" pitchFamily="34" charset="0"/>
              <a:ea typeface="Calibri" pitchFamily="34" charset="0"/>
              <a:cs typeface="Times New Roman" pitchFamily="18" charset="0"/>
            </a:endParaRPr>
          </a:p>
        </p:txBody>
      </p:sp>
      <p:sp>
        <p:nvSpPr>
          <p:cNvPr id="5" name="Прямоугольник 4"/>
          <p:cNvSpPr/>
          <p:nvPr/>
        </p:nvSpPr>
        <p:spPr>
          <a:xfrm>
            <a:off x="5940152" y="1484784"/>
            <a:ext cx="2664296" cy="4108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lnSpc>
                <a:spcPct val="115000"/>
              </a:lnSpc>
              <a:defRPr/>
            </a:pPr>
            <a:r>
              <a:rPr lang="ru-RU" b="1" dirty="0" smtClean="0">
                <a:latin typeface="Times New Roman" pitchFamily="18" charset="0"/>
                <a:ea typeface="Calibri" pitchFamily="34" charset="0"/>
                <a:cs typeface="Times New Roman" pitchFamily="18" charset="0"/>
              </a:rPr>
              <a:t>Трудовая деятельность</a:t>
            </a:r>
            <a:endParaRPr lang="ru-RU" b="1" dirty="0">
              <a:latin typeface="Calibri" pitchFamily="34" charset="0"/>
              <a:ea typeface="Calibri" pitchFamily="34" charset="0"/>
              <a:cs typeface="Times New Roman" pitchFamily="18" charset="0"/>
            </a:endParaRPr>
          </a:p>
        </p:txBody>
      </p:sp>
      <p:sp>
        <p:nvSpPr>
          <p:cNvPr id="6" name="Прямоугольник 5"/>
          <p:cNvSpPr/>
          <p:nvPr/>
        </p:nvSpPr>
        <p:spPr>
          <a:xfrm>
            <a:off x="179512" y="2348880"/>
            <a:ext cx="2304256" cy="10479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lnSpc>
                <a:spcPct val="115000"/>
              </a:lnSpc>
              <a:defRPr/>
            </a:pPr>
            <a:r>
              <a:rPr lang="ru-RU" b="1" dirty="0" smtClean="0">
                <a:latin typeface="Times New Roman" pitchFamily="18" charset="0"/>
                <a:ea typeface="Calibri" pitchFamily="34" charset="0"/>
                <a:cs typeface="Times New Roman" pitchFamily="18" charset="0"/>
              </a:rPr>
              <a:t>Основные движения и подвижные игры</a:t>
            </a:r>
            <a:endParaRPr lang="ru-RU" sz="1600" b="1" dirty="0">
              <a:latin typeface="Calibri" pitchFamily="34" charset="0"/>
              <a:ea typeface="Calibri" pitchFamily="34" charset="0"/>
              <a:cs typeface="Times New Roman" pitchFamily="18" charset="0"/>
            </a:endParaRPr>
          </a:p>
        </p:txBody>
      </p:sp>
      <p:sp>
        <p:nvSpPr>
          <p:cNvPr id="7" name="Прямоугольник 6"/>
          <p:cNvSpPr/>
          <p:nvPr/>
        </p:nvSpPr>
        <p:spPr>
          <a:xfrm>
            <a:off x="3204158" y="2636912"/>
            <a:ext cx="273568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defRPr/>
            </a:pPr>
            <a:r>
              <a:rPr lang="ru-RU" b="1" dirty="0" smtClean="0">
                <a:latin typeface="Times New Roman" pitchFamily="18" charset="0"/>
                <a:cs typeface="Times New Roman" pitchFamily="18" charset="0"/>
              </a:rPr>
              <a:t>Индивидуальная работа</a:t>
            </a:r>
            <a:endParaRPr lang="ru-RU" b="1" dirty="0">
              <a:latin typeface="Times New Roman" pitchFamily="18" charset="0"/>
              <a:cs typeface="Times New Roman" pitchFamily="18" charset="0"/>
            </a:endParaRPr>
          </a:p>
        </p:txBody>
      </p:sp>
      <p:sp>
        <p:nvSpPr>
          <p:cNvPr id="8" name="Прямоугольник 7"/>
          <p:cNvSpPr/>
          <p:nvPr/>
        </p:nvSpPr>
        <p:spPr>
          <a:xfrm>
            <a:off x="6156176" y="2564905"/>
            <a:ext cx="2520280" cy="10479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lnSpc>
                <a:spcPct val="115000"/>
              </a:lnSpc>
              <a:defRPr/>
            </a:pPr>
            <a:r>
              <a:rPr lang="ru-RU" b="1" dirty="0" smtClean="0">
                <a:latin typeface="Times New Roman" pitchFamily="18" charset="0"/>
                <a:ea typeface="Calibri" pitchFamily="34" charset="0"/>
                <a:cs typeface="Times New Roman" pitchFamily="18" charset="0"/>
              </a:rPr>
              <a:t>Самостоятельная игровая деятельность детей</a:t>
            </a:r>
            <a:endParaRPr lang="ru-RU" b="1" dirty="0">
              <a:latin typeface="Calibri" pitchFamily="34" charset="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476672"/>
            <a:ext cx="4572000" cy="1631216"/>
          </a:xfrm>
          <a:prstGeom prst="rect">
            <a:avLst/>
          </a:prstGeom>
        </p:spPr>
        <p:txBody>
          <a:bodyPr wrap="square">
            <a:spAutoFit/>
          </a:bodyPr>
          <a:lstStyle/>
          <a:p>
            <a:pPr algn="ctr"/>
            <a:r>
              <a:rPr lang="ru-RU" altLang="ru-RU" sz="2000" b="1" dirty="0" smtClean="0">
                <a:solidFill>
                  <a:srgbClr val="00B050"/>
                </a:solidFill>
                <a:latin typeface="Times New Roman" pitchFamily="18" charset="0"/>
                <a:cs typeface="Times New Roman" pitchFamily="18" charset="0"/>
              </a:rPr>
              <a:t>В зависимости от предыдущего занятия и погодных условий изменяется и последовательность разных видов деятельности детей на прогулке</a:t>
            </a:r>
            <a:endParaRPr lang="ru-RU" sz="2000" dirty="0">
              <a:solidFill>
                <a:srgbClr val="00B050"/>
              </a:solidFill>
            </a:endParaRPr>
          </a:p>
        </p:txBody>
      </p:sp>
      <p:pic>
        <p:nvPicPr>
          <p:cNvPr id="3" name="Рисунок 2" descr="I:\ФОТО  ВСЕ САДИК\ФОТО\Детский сад осень 2015\Осень 2015\IMG_1707.JPG"/>
          <p:cNvPicPr/>
          <p:nvPr/>
        </p:nvPicPr>
        <p:blipFill>
          <a:blip r:embed="rId2" cstate="print"/>
          <a:srcRect/>
          <a:stretch>
            <a:fillRect/>
          </a:stretch>
        </p:blipFill>
        <p:spPr bwMode="auto">
          <a:xfrm>
            <a:off x="683568" y="2636912"/>
            <a:ext cx="3888432" cy="3528392"/>
          </a:xfrm>
          <a:prstGeom prst="rect">
            <a:avLst/>
          </a:prstGeom>
          <a:noFill/>
          <a:ln w="9525">
            <a:noFill/>
            <a:miter lim="800000"/>
            <a:headEnd/>
            <a:tailEnd/>
          </a:ln>
        </p:spPr>
      </p:pic>
      <p:pic>
        <p:nvPicPr>
          <p:cNvPr id="4" name="Рисунок 3" descr="I:\ФОТО  ВСЕ САДИК\ФОТО\Акция белый цветок, с. площадка\IMG_4664.JPG"/>
          <p:cNvPicPr/>
          <p:nvPr/>
        </p:nvPicPr>
        <p:blipFill>
          <a:blip r:embed="rId3" cstate="print"/>
          <a:srcRect/>
          <a:stretch>
            <a:fillRect/>
          </a:stretch>
        </p:blipFill>
        <p:spPr bwMode="auto">
          <a:xfrm>
            <a:off x="4860032" y="2564904"/>
            <a:ext cx="3600400" cy="37154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548680"/>
            <a:ext cx="4572000" cy="2215991"/>
          </a:xfrm>
          <a:prstGeom prst="rect">
            <a:avLst/>
          </a:prstGeom>
        </p:spPr>
        <p:txBody>
          <a:bodyPr wrap="square">
            <a:spAutoFit/>
          </a:bodyPr>
          <a:lstStyle/>
          <a:p>
            <a:pPr algn="ctr"/>
            <a:r>
              <a:rPr lang="ru-RU" sz="2000" dirty="0" smtClean="0">
                <a:solidFill>
                  <a:srgbClr val="00B050"/>
                </a:solidFill>
                <a:latin typeface="Times New Roman" pitchFamily="18" charset="0"/>
                <a:ea typeface="Calibri" pitchFamily="34" charset="0"/>
                <a:cs typeface="Times New Roman" pitchFamily="18" charset="0"/>
              </a:rPr>
              <a:t>Каждый из обязательных компонентов прогулки занимает по времени</a:t>
            </a:r>
          </a:p>
          <a:p>
            <a:pPr algn="ctr"/>
            <a:r>
              <a:rPr lang="ru-RU" sz="2000" dirty="0" smtClean="0">
                <a:solidFill>
                  <a:srgbClr val="00B050"/>
                </a:solidFill>
                <a:latin typeface="Times New Roman" pitchFamily="18" charset="0"/>
                <a:ea typeface="Calibri" pitchFamily="34" charset="0"/>
                <a:cs typeface="Times New Roman" pitchFamily="18" charset="0"/>
              </a:rPr>
              <a:t> </a:t>
            </a:r>
            <a:r>
              <a:rPr lang="ru-RU" sz="2000" b="1" u="sng" dirty="0" smtClean="0">
                <a:solidFill>
                  <a:srgbClr val="00B05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от 7 до 15 минут </a:t>
            </a:r>
            <a:r>
              <a:rPr lang="ru-RU" sz="2000" dirty="0" smtClean="0">
                <a:solidFill>
                  <a:srgbClr val="00B050"/>
                </a:solidFill>
                <a:latin typeface="Times New Roman" pitchFamily="18" charset="0"/>
                <a:ea typeface="Calibri" pitchFamily="34" charset="0"/>
                <a:cs typeface="Times New Roman" pitchFamily="18" charset="0"/>
              </a:rPr>
              <a:t>в младшем возрасте и             </a:t>
            </a:r>
            <a:r>
              <a:rPr lang="ru-RU" sz="2000" b="1" u="sng" dirty="0" smtClean="0">
                <a:solidFill>
                  <a:srgbClr val="00B05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от 20 до 25 минут </a:t>
            </a:r>
            <a:r>
              <a:rPr lang="ru-RU" sz="2000" dirty="0" smtClean="0">
                <a:solidFill>
                  <a:srgbClr val="00B050"/>
                </a:solidFill>
                <a:latin typeface="Times New Roman" pitchFamily="18" charset="0"/>
                <a:ea typeface="Calibri" pitchFamily="34" charset="0"/>
                <a:cs typeface="Times New Roman" pitchFamily="18" charset="0"/>
              </a:rPr>
              <a:t>в старшем и осуществляется на фоне </a:t>
            </a:r>
          </a:p>
          <a:p>
            <a:pPr algn="ctr"/>
            <a:r>
              <a:rPr lang="ru-RU" sz="2000" dirty="0" smtClean="0">
                <a:solidFill>
                  <a:srgbClr val="00B050"/>
                </a:solidFill>
                <a:latin typeface="Times New Roman" pitchFamily="18" charset="0"/>
                <a:ea typeface="Calibri" pitchFamily="34" charset="0"/>
                <a:cs typeface="Times New Roman" pitchFamily="18" charset="0"/>
              </a:rPr>
              <a:t>самостоятельной деятельности детей</a:t>
            </a:r>
            <a:r>
              <a:rPr lang="ru-RU" dirty="0" smtClean="0">
                <a:latin typeface="Times New Roman" pitchFamily="18" charset="0"/>
                <a:ea typeface="Calibri" pitchFamily="34" charset="0"/>
                <a:cs typeface="Times New Roman" pitchFamily="18" charset="0"/>
              </a:rPr>
              <a:t>.</a:t>
            </a:r>
            <a:r>
              <a:rPr lang="ru-RU" dirty="0" smtClean="0">
                <a:latin typeface="Calibri" pitchFamily="34" charset="0"/>
                <a:ea typeface="Calibri" pitchFamily="34" charset="0"/>
                <a:cs typeface="Times New Roman" pitchFamily="18" charset="0"/>
              </a:rPr>
              <a:t/>
            </a:r>
            <a:br>
              <a:rPr lang="ru-RU" dirty="0" smtClean="0">
                <a:latin typeface="Calibri" pitchFamily="34" charset="0"/>
                <a:ea typeface="Calibri" pitchFamily="34" charset="0"/>
                <a:cs typeface="Times New Roman" pitchFamily="18" charset="0"/>
              </a:rPr>
            </a:br>
            <a:endParaRPr lang="ru-RU" dirty="0"/>
          </a:p>
        </p:txBody>
      </p:sp>
      <p:pic>
        <p:nvPicPr>
          <p:cNvPr id="3" name="Рисунок 2" descr="I:\ФОТО  ВСЕ САДИК\ФОТО\Детский сад осень 2015\Осень 2015\IMG_1715.JPG"/>
          <p:cNvPicPr/>
          <p:nvPr/>
        </p:nvPicPr>
        <p:blipFill>
          <a:blip r:embed="rId2" cstate="print"/>
          <a:srcRect/>
          <a:stretch>
            <a:fillRect/>
          </a:stretch>
        </p:blipFill>
        <p:spPr bwMode="auto">
          <a:xfrm>
            <a:off x="2411760" y="2636912"/>
            <a:ext cx="4320480" cy="30963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260648"/>
            <a:ext cx="7200800" cy="3970318"/>
          </a:xfrm>
          <a:prstGeom prst="rect">
            <a:avLst/>
          </a:prstGeom>
        </p:spPr>
        <p:txBody>
          <a:bodyPr wrap="square">
            <a:spAutoFit/>
          </a:bodyPr>
          <a:lstStyle/>
          <a:p>
            <a:pPr lvl="0" algn="ctr">
              <a:buNone/>
            </a:pPr>
            <a:r>
              <a:rPr lang="ru-RU" sz="2000" b="1" dirty="0" smtClean="0">
                <a:solidFill>
                  <a:srgbClr val="00B050"/>
                </a:solidFill>
                <a:latin typeface="Times New Roman" pitchFamily="18" charset="0"/>
                <a:cs typeface="Times New Roman" pitchFamily="18" charset="0"/>
              </a:rPr>
              <a:t>Самостоятельная двигательная активност</a:t>
            </a:r>
            <a:r>
              <a:rPr lang="ru-RU" sz="2800" b="1" dirty="0" smtClean="0">
                <a:solidFill>
                  <a:srgbClr val="00B050"/>
                </a:solidFill>
                <a:latin typeface="Times New Roman" pitchFamily="18" charset="0"/>
                <a:cs typeface="Times New Roman" pitchFamily="18" charset="0"/>
              </a:rPr>
              <a:t>ь. </a:t>
            </a:r>
          </a:p>
          <a:p>
            <a:pPr lvl="0" algn="ctr">
              <a:buNone/>
            </a:pPr>
            <a:r>
              <a:rPr lang="ru-RU" sz="1400" dirty="0" smtClean="0">
                <a:solidFill>
                  <a:srgbClr val="00B050"/>
                </a:solidFill>
              </a:rPr>
              <a:t>Характер и продолжительность зависят от индивидуальных потребностей и интересов детей, развивающей среды;</a:t>
            </a:r>
          </a:p>
          <a:p>
            <a:pPr lvl="0" algn="ctr"/>
            <a:r>
              <a:rPr lang="ru-RU" sz="1400" dirty="0" smtClean="0">
                <a:solidFill>
                  <a:srgbClr val="00B050"/>
                </a:solidFill>
              </a:rPr>
              <a:t>индивидуальные задания (в соответствие с календарным планированием).</a:t>
            </a:r>
          </a:p>
          <a:p>
            <a:pPr lvl="2" algn="ctr"/>
            <a:r>
              <a:rPr lang="ru-RU" sz="1400" dirty="0" smtClean="0">
                <a:solidFill>
                  <a:srgbClr val="00B050"/>
                </a:solidFill>
              </a:rPr>
              <a:t>В зависимости от погодных условий двигательная деятельность детей на воздухе может быть различной интенсивности, чтобы дети не переохлаждались или не перегревались. Организацию двигательной активности  воспитатель продумывает перед выходом на прогулку, ориентируясь на конкретные метеоусловия. </a:t>
            </a:r>
          </a:p>
          <a:p>
            <a:pPr lvl="2" algn="ctr"/>
            <a:r>
              <a:rPr lang="ru-RU" sz="1400" dirty="0" smtClean="0">
                <a:solidFill>
                  <a:srgbClr val="00B050"/>
                </a:solidFill>
              </a:rPr>
              <a:t>Не допускается длительное нахождение детей на прогулке без движений. Особого внимания требуют дети со сниженной подвижностью, малоинициативные, которых следует вовлекать в подвижные игры.</a:t>
            </a:r>
          </a:p>
          <a:p>
            <a:pPr algn="ctr"/>
            <a:r>
              <a:rPr lang="ru-RU" sz="1400" dirty="0" smtClean="0">
                <a:solidFill>
                  <a:srgbClr val="00B050"/>
                </a:solidFill>
              </a:rPr>
              <a:t>Игры с высоким уровнем интенсивности движений не следует проводить в конце утренней прогулки перед уходом с участка, так как дети в этом случае становятся перевозбуждёнными, что отрицательно сказывается на характере дневного сна, увеличивает длительность периода засыпания, может быть причиной снижения аппетита</a:t>
            </a:r>
            <a:endParaRPr lang="ru-RU" sz="1400" dirty="0">
              <a:solidFill>
                <a:srgbClr val="00B050"/>
              </a:solidFill>
            </a:endParaRPr>
          </a:p>
        </p:txBody>
      </p:sp>
      <p:pic>
        <p:nvPicPr>
          <p:cNvPr id="3" name="Рисунок 2" descr="I:\ФОТО  ВСЕ САДИК\ФОТО\Лето садик 16г\IMG_2941.JPG"/>
          <p:cNvPicPr/>
          <p:nvPr/>
        </p:nvPicPr>
        <p:blipFill>
          <a:blip r:embed="rId2" cstate="print"/>
          <a:srcRect/>
          <a:stretch>
            <a:fillRect/>
          </a:stretch>
        </p:blipFill>
        <p:spPr bwMode="auto">
          <a:xfrm>
            <a:off x="2771800" y="4221088"/>
            <a:ext cx="3495664" cy="2352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32656"/>
            <a:ext cx="8352928" cy="2862322"/>
          </a:xfrm>
          <a:prstGeom prst="rect">
            <a:avLst/>
          </a:prstGeom>
        </p:spPr>
        <p:txBody>
          <a:bodyPr wrap="square">
            <a:spAutoFit/>
          </a:bodyPr>
          <a:lstStyle/>
          <a:p>
            <a:pPr lvl="1" algn="ctr">
              <a:buNone/>
            </a:pPr>
            <a:r>
              <a:rPr lang="ru-RU" sz="2000" b="1" dirty="0" smtClean="0">
                <a:solidFill>
                  <a:srgbClr val="00B050"/>
                </a:solidFill>
                <a:latin typeface="Times New Roman" pitchFamily="18" charset="0"/>
                <a:cs typeface="Times New Roman" pitchFamily="18" charset="0"/>
              </a:rPr>
              <a:t>В зависимости от целей и задач прогулки воспитатель готовит необходимый выносной материал, пособия для различных видов детской деятельности, соответствующей санитарно-гигиеническим требованиям.</a:t>
            </a:r>
          </a:p>
          <a:p>
            <a:pPr algn="ctr">
              <a:buNone/>
            </a:pPr>
            <a:r>
              <a:rPr lang="ru-RU" sz="2000" b="1" dirty="0" smtClean="0">
                <a:solidFill>
                  <a:srgbClr val="00B050"/>
                </a:solidFill>
                <a:latin typeface="Times New Roman" pitchFamily="18" charset="0"/>
                <a:cs typeface="Times New Roman" pitchFamily="18" charset="0"/>
              </a:rPr>
              <a:t>            Воспитатель должен руководить самостоятельной деятельностью детей: обеспечить им полную безопасность, научить использовать пособия в соответствии с их предназначением, осуществлять постоянный контроль деятельности детей на протяжении всей прогулки</a:t>
            </a:r>
            <a:endParaRPr lang="ru-RU" sz="2000" b="1"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63</TotalTime>
  <Words>432</Words>
  <Application>Microsoft Office PowerPoint</Application>
  <PresentationFormat>Экран (4:3)</PresentationFormat>
  <Paragraphs>45</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Справедливость</vt:lpstr>
      <vt:lpstr>Муниципальное казенное общеобразовательное учреждение «Приреченская основная общеобразовательная школа Верхнемамонского муниципального района Воронежской области»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казенное общеобразовательное учреждение «Приреченская основная общеобразовательная школа Верхнемамонского муниципального района Воронежской области»</dc:title>
  <dc:creator>Людмила</dc:creator>
  <cp:lastModifiedBy>user</cp:lastModifiedBy>
  <cp:revision>10</cp:revision>
  <dcterms:created xsi:type="dcterms:W3CDTF">2021-10-27T20:06:09Z</dcterms:created>
  <dcterms:modified xsi:type="dcterms:W3CDTF">2021-11-01T08:15:32Z</dcterms:modified>
</cp:coreProperties>
</file>