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2E682-88DB-4819-965F-4931F3C60E51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71CD6-60F3-4C44-812E-4D15648677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9118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BAC60-7823-41FA-8AFD-74338EDD8C92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7A13C-7413-4467-B634-40955607BE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337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7A13C-7413-4467-B634-40955607BE7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019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hyperlink" Target="https://vk.com/wall-162877634_281" TargetMode="External"/><Relationship Id="rId7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k.com/wall-162877634_193" TargetMode="External"/><Relationship Id="rId5" Type="http://schemas.openxmlformats.org/officeDocument/2006/relationships/hyperlink" Target="https://vk.com/wall-162877634_220" TargetMode="External"/><Relationship Id="rId10" Type="http://schemas.openxmlformats.org/officeDocument/2006/relationships/image" Target="../media/image49.jpeg"/><Relationship Id="rId4" Type="http://schemas.openxmlformats.org/officeDocument/2006/relationships/hyperlink" Target="https://vk.com/wall-162877634_228" TargetMode="External"/><Relationship Id="rId9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dom\Desktop\tumblr_static_tumblr_static__focused_v3 - копия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5681" y="1268760"/>
            <a:ext cx="5065713" cy="134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73" y="2644635"/>
            <a:ext cx="8587057" cy="908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007" y="243446"/>
            <a:ext cx="7895888" cy="466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27984" y="3901698"/>
            <a:ext cx="4278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Выполнила: воспитатель Голубенко Н.Ю.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19514" y="5968086"/>
            <a:ext cx="2481577" cy="297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560"/>
              </a:lnSpc>
              <a:spcBef>
                <a:spcPts val="375"/>
              </a:spcBef>
              <a:spcAft>
                <a:spcPts val="750"/>
              </a:spcAft>
            </a:pPr>
            <a:r>
              <a:rPr lang="ru-RU" kern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п. Сентябрьский 2021 г</a:t>
            </a:r>
            <a:endParaRPr lang="ru-RU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88209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74026"/>
            <a:ext cx="4572000" cy="8079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Проект.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«Математика и сказки». </a:t>
            </a:r>
          </a:p>
        </p:txBody>
      </p:sp>
      <p:pic>
        <p:nvPicPr>
          <p:cNvPr id="8194" name="Picture 2" descr="C:\Users\dom\Desktop\фото самообразовыание проекты\ср гр математика в сказке\wy4ttzxpjO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588" y="881939"/>
            <a:ext cx="3728474" cy="2744289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dom\Desktop\фото самообразовыание проекты\ср гр математика в сказке\50khL_URHCQ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4688" y="841273"/>
            <a:ext cx="3792153" cy="284411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dom\Desktop\фото самообразовыание проекты\ср гр математика в сказке\32BVoHvEgV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193" y="3819228"/>
            <a:ext cx="3747265" cy="2810449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dom\Desktop\фото самообразовыание проекты\ср гр математика в сказке\GsK-I7Jiau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4688" y="3819228"/>
            <a:ext cx="3806720" cy="2855039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924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74026"/>
            <a:ext cx="4572000" cy="8079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Проект.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«Математика и сказки». </a:t>
            </a:r>
          </a:p>
        </p:txBody>
      </p:sp>
      <p:pic>
        <p:nvPicPr>
          <p:cNvPr id="9218" name="Picture 2" descr="C:\Users\dom\Desktop\фото самообразовыание проекты\ср гр математика в сказке\h1LIg4JCyn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519" y="962042"/>
            <a:ext cx="3583303" cy="2687478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dom\Desktop\фото самообразовыание проекты\ср гр математика в сказке\Nv0k9vE5Ix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668" y="913561"/>
            <a:ext cx="3618245" cy="2713684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dom\Desktop\фото самообразовыание проекты\ср гр математика в сказке\TS4nbDrnLGU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519" y="3875209"/>
            <a:ext cx="3583303" cy="2687477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dom\Desktop\фото самообразовыание проекты\ср гр математика в сказке\7RtBkrwO5wM (1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899226"/>
            <a:ext cx="3659534" cy="2744651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399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sz="quarter" idx="13"/>
          </p:nvPr>
        </p:nvSpPr>
        <p:spPr>
          <a:xfrm>
            <a:off x="153050" y="260648"/>
            <a:ext cx="8886746" cy="6408712"/>
          </a:xfrm>
        </p:spPr>
        <p:txBody>
          <a:bodyPr>
            <a:normAutofit/>
          </a:bodyPr>
          <a:lstStyle/>
          <a:p>
            <a:pPr marL="4572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для детей 4- 5 лет.</a:t>
            </a:r>
          </a:p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«Мир геометрических фигур»</a:t>
            </a:r>
          </a:p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endParaRPr lang="ru-RU" sz="1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В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о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с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пита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н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ники,</a:t>
            </a:r>
            <a:r>
              <a:rPr lang="ru-RU" sz="1800" spc="77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свобо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д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но</a:t>
            </a:r>
            <a:r>
              <a:rPr lang="ru-RU" sz="1800" spc="78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вла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д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еющие</a:t>
            </a:r>
            <a:r>
              <a:rPr lang="ru-RU" sz="1800" spc="76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знания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м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и</a:t>
            </a:r>
            <a:r>
              <a:rPr lang="ru-RU" sz="1800" spc="78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о</a:t>
            </a:r>
            <a:r>
              <a:rPr lang="ru-RU" sz="1800" spc="78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ге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о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мет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р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иче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с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ких</a:t>
            </a:r>
            <a:r>
              <a:rPr lang="ru-RU" sz="1800" spc="78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ф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игур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а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х</a:t>
            </a:r>
            <a:r>
              <a:rPr lang="ru-RU" sz="1800" spc="78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в</a:t>
            </a:r>
            <a:r>
              <a:rPr lang="ru-RU" sz="1800" spc="775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р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амках</a:t>
            </a:r>
            <a:r>
              <a:rPr lang="ru-RU" sz="1800" spc="775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с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в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ои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х воз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р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аст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н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ых</a:t>
            </a:r>
            <a:r>
              <a:rPr lang="ru-RU" sz="1800" spc="105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с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п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особ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н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ост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е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й</a:t>
            </a:r>
            <a:r>
              <a:rPr lang="ru-RU" sz="1800" spc="115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и</a:t>
            </a:r>
            <a:r>
              <a:rPr lang="ru-RU" sz="1800" spc="12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а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ктивно</a:t>
            </a:r>
            <a:r>
              <a:rPr lang="ru-RU" sz="1800" spc="11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п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рименяющ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и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е</a:t>
            </a:r>
            <a:r>
              <a:rPr lang="ru-RU" sz="1800" spc="15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св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о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и</a:t>
            </a:r>
            <a:r>
              <a:rPr lang="ru-RU" sz="1800" spc="12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з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н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ания</a:t>
            </a:r>
            <a:r>
              <a:rPr lang="ru-RU" sz="1800" spc="115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в</a:t>
            </a:r>
            <a:r>
              <a:rPr lang="ru-RU" sz="1800" spc="115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р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аз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л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ичн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ы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х</a:t>
            </a:r>
            <a:r>
              <a:rPr lang="ru-RU" sz="1800" spc="12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в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и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д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а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х</a:t>
            </a:r>
            <a:r>
              <a:rPr lang="ru-RU" sz="1800" spc="11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п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о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з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навате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л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ь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н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о</a:t>
            </a:r>
            <a:r>
              <a:rPr lang="ru-RU" sz="1800" spc="145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- творчес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к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ой д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е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ятел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ь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н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о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с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т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и.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45720" indent="0" algn="just"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1.Прод</a:t>
            </a:r>
            <a:r>
              <a:rPr lang="ru-RU" sz="1800" spc="5" dirty="0" smtClean="0">
                <a:solidFill>
                  <a:schemeClr val="tx1"/>
                </a:solidFill>
                <a:latin typeface="Times New Roman"/>
                <a:ea typeface="Times New Roman"/>
              </a:rPr>
              <a:t>о</a:t>
            </a:r>
            <a:r>
              <a:rPr lang="ru-RU" sz="1800" spc="-5" dirty="0" smtClean="0">
                <a:solidFill>
                  <a:schemeClr val="tx1"/>
                </a:solidFill>
                <a:latin typeface="Times New Roman"/>
                <a:ea typeface="Times New Roman"/>
              </a:rPr>
              <a:t>л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жать</a:t>
            </a:r>
            <a:r>
              <a:rPr lang="ru-RU" sz="1800" spc="115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зак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р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е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п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лять</a:t>
            </a:r>
            <a:r>
              <a:rPr lang="ru-RU" sz="1800" spc="11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зна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н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ия</a:t>
            </a:r>
            <a:r>
              <a:rPr lang="ru-RU" sz="1800" spc="115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д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ет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е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й</a:t>
            </a:r>
            <a:r>
              <a:rPr lang="ru-RU" sz="1800" spc="115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о</a:t>
            </a:r>
            <a:r>
              <a:rPr lang="ru-RU" sz="1800" spc="11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ге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о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ме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т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ричес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к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их</a:t>
            </a:r>
            <a:r>
              <a:rPr lang="ru-RU" sz="1800" spc="115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фиг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у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рах</a:t>
            </a:r>
            <a:r>
              <a:rPr lang="ru-RU" sz="1800" spc="12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(к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р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у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г,</a:t>
            </a:r>
            <a:r>
              <a:rPr lang="ru-RU" sz="1800" spc="115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квадрат,</a:t>
            </a:r>
            <a:r>
              <a:rPr lang="ru-RU" sz="1800" spc="11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т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ре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у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г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о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л</a:t>
            </a:r>
            <a:r>
              <a:rPr lang="ru-RU" sz="1800" spc="40" dirty="0">
                <a:solidFill>
                  <a:schemeClr val="tx1"/>
                </a:solidFill>
                <a:latin typeface="Times New Roman"/>
                <a:ea typeface="Times New Roman"/>
              </a:rPr>
              <a:t>ь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ник,</a:t>
            </a:r>
            <a:r>
              <a:rPr lang="ru-RU" sz="1800" spc="115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ов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ал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, прям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о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у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гольник, ро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м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б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).</a:t>
            </a:r>
            <a:endParaRPr lang="ru-RU" sz="16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 algn="just"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2.Развивать</a:t>
            </a:r>
            <a:r>
              <a:rPr lang="ru-RU" sz="1800" spc="335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у</a:t>
            </a:r>
            <a:r>
              <a:rPr lang="ru-RU" sz="1800" spc="33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дете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й</a:t>
            </a:r>
            <a:r>
              <a:rPr lang="ru-RU" sz="1800" spc="345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творческие</a:t>
            </a:r>
            <a:r>
              <a:rPr lang="ru-RU" sz="1800" spc="345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спо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с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о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бности,</a:t>
            </a:r>
            <a:r>
              <a:rPr lang="ru-RU" sz="1800" spc="345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с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пос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о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б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н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о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сть</a:t>
            </a:r>
            <a:r>
              <a:rPr lang="ru-RU" sz="1800" spc="36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к</a:t>
            </a:r>
            <a:r>
              <a:rPr lang="ru-RU" sz="1800" spc="35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аналитич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е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с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к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ой</a:t>
            </a:r>
            <a:r>
              <a:rPr lang="ru-RU" sz="1800" spc="35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деятельности,</a:t>
            </a:r>
            <a:r>
              <a:rPr lang="ru-RU" sz="1800" spc="345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у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мение класс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и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фиц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ир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ова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т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ь.</a:t>
            </a:r>
            <a:endParaRPr lang="ru-RU" sz="16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 algn="just"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3.Развивать 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и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нте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р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ес </a:t>
            </a:r>
            <a:r>
              <a:rPr lang="ru-RU" sz="1800" spc="-15" dirty="0">
                <a:solidFill>
                  <a:schemeClr val="tx1"/>
                </a:solidFill>
                <a:latin typeface="Times New Roman"/>
                <a:ea typeface="Times New Roman"/>
              </a:rPr>
              <a:t>в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ос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п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ит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а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нни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к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о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в к апп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л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икац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и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и.</a:t>
            </a:r>
            <a:endParaRPr lang="ru-RU" sz="16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4.Развивать</a:t>
            </a:r>
            <a:r>
              <a:rPr lang="ru-RU" sz="1800" spc="-5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комм</a:t>
            </a:r>
            <a:r>
              <a:rPr lang="ru-RU" sz="1800" spc="-10" dirty="0">
                <a:solidFill>
                  <a:schemeClr val="tx1"/>
                </a:solidFill>
                <a:latin typeface="Times New Roman"/>
                <a:ea typeface="Times New Roman"/>
              </a:rPr>
              <a:t>у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ни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к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ативные 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н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ав</a:t>
            </a:r>
            <a:r>
              <a:rPr lang="ru-RU" sz="1800" spc="-5" dirty="0">
                <a:solidFill>
                  <a:schemeClr val="tx1"/>
                </a:solidFill>
                <a:latin typeface="Times New Roman"/>
                <a:ea typeface="Times New Roman"/>
              </a:rPr>
              <a:t>ы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ки</a:t>
            </a:r>
            <a:r>
              <a:rPr lang="ru-RU" sz="1800" spc="5" dirty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463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188640"/>
            <a:ext cx="4572000" cy="8079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Проект.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«Мир геометрических фигур»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933056"/>
            <a:ext cx="2580037" cy="2757828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463845"/>
            <a:ext cx="2778575" cy="3296543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 descr="C:\Users\dom\Desktop\фото работа 2000-2021 г\фото самообразовыание проекты\мир геомет фигур ср гр\IMG_20210429_09272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996553"/>
            <a:ext cx="2592288" cy="2631973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dom\Desktop\фото работа 2000-2021 г\фото самообразовыание проекты\мир геомет фигур ср гр\IMG_20210429_09193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9379" y="1463846"/>
            <a:ext cx="2526757" cy="3296543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5086183"/>
            <a:ext cx="2194397" cy="1595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3260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8531"/>
            <a:ext cx="4572000" cy="8079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Проект.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«Мир геометрических фигур»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39607"/>
            <a:ext cx="3510136" cy="245835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3340" y="3817258"/>
            <a:ext cx="3836705" cy="283458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312" y="3553962"/>
            <a:ext cx="2584543" cy="309787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9430" y="807138"/>
            <a:ext cx="3139273" cy="293953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628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16632"/>
            <a:ext cx="4572000" cy="74020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Проект.</a:t>
            </a: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«Мир геометрических фигур»</a:t>
            </a:r>
          </a:p>
        </p:txBody>
      </p:sp>
      <p:pic>
        <p:nvPicPr>
          <p:cNvPr id="5122" name="Picture 2" descr="C:\Users\dom\Desktop\фото работа 2000-2021 г\фото самообразовыание проекты\мир геомет фигур ср гр\IMG_20210430_0925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391" y="3520103"/>
            <a:ext cx="2403138" cy="3204184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dom\Desktop\фото работа 2000-2021 г\фото самообразовыание проекты\мир геомет фигур ср гр\IMG_20210430_09424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2855" y="1340768"/>
            <a:ext cx="2592288" cy="3456384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dom\Desktop\фото работа 2000-2021 г\фото самообразовыание проекты\мир геомет фигур ср гр\IMG_20210430_0932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2726" y="332656"/>
            <a:ext cx="2566606" cy="3422141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7878" y="3878128"/>
            <a:ext cx="2656302" cy="284615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6" name="Picture 6" descr="C:\Users\dom\Desktop\фото работа 2000-2021 г\фото самообразовыание проекты\мир геомет фигур ср гр\IMG_20210430_09394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552" y="128340"/>
            <a:ext cx="2403138" cy="3204184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6416" y="5265766"/>
            <a:ext cx="2025166" cy="1472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1327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1663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«Мои достижения»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Голубенко Н.Ю. дипломы. грамоты и т. д\мои достижения после аттестации ноярь 2018\2021 г\Golubenko-Nadeghda-Yuryevna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6921" y="3717032"/>
            <a:ext cx="2025345" cy="286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441057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u="sng" dirty="0">
                <a:solidFill>
                  <a:schemeClr val="tx2"/>
                </a:solidFill>
                <a:hlinkClick r:id="rId3"/>
              </a:rPr>
              <a:t>https://vk.com/wall-162877634_281</a:t>
            </a: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u="sng" dirty="0">
                <a:solidFill>
                  <a:schemeClr val="tx2"/>
                </a:solidFill>
                <a:hlinkClick r:id="rId4"/>
              </a:rPr>
              <a:t>https://vk.com/wall-162877634_228</a:t>
            </a: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  <a:hlinkClick r:id="rId5"/>
              </a:rPr>
              <a:t>https://vk.com/wall-162877634_220</a:t>
            </a: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u="sng" dirty="0">
                <a:solidFill>
                  <a:schemeClr val="tx2"/>
                </a:solidFill>
                <a:hlinkClick r:id="rId6"/>
              </a:rPr>
              <a:t>https://vk.com/wall-162877634_193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027" name="Picture 3" descr="C:\Users\dom\Downloads\Screenshot_20210504_121424_com.vkontakte.android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8549" y="476672"/>
            <a:ext cx="1573717" cy="314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om\Downloads\Screenshot_20210504_121740_com.vkontakte.android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0101" y="1124744"/>
            <a:ext cx="1544156" cy="308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om\Downloads\Screenshot_20210504_121826_com.vkontakte.android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5243" y="765680"/>
            <a:ext cx="1520673" cy="304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dom\Downloads\Screenshot_20210504_121658_com.vkontakte.android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514" y="1556792"/>
            <a:ext cx="1506739" cy="301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439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992888" cy="4425672"/>
          </a:xfrm>
        </p:spPr>
        <p:txBody>
          <a:bodyPr>
            <a:normAutofit fontScale="92500" lnSpcReduction="10000"/>
          </a:bodyPr>
          <a:lstStyle/>
          <a:p>
            <a:pPr marL="45720"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Цель: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повышение 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профессиональной компетентности, активному взаимодействию со всеми специалистами учреждения, родителями воспитанников и организации социума,  что положительно сказывается на качестве образовательного процесса.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45720" indent="0" algn="just"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Задачи:</a:t>
            </a:r>
            <a:endParaRPr lang="ru-RU" sz="2400" b="1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Arial"/>
              <a:buChar char="•"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Повысить собственный уровень знаний путём изучения статей в журналах;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Arial"/>
              <a:buChar char="•"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Изучить методики и технологии педагогов в Интернете;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Arial"/>
              <a:buChar char="•"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Применить полученные знания на практике;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Arial"/>
              <a:buChar char="•"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Привлечь родителей к организации </a:t>
            </a:r>
            <a:r>
              <a:rPr lang="ru-RU" sz="2400" dirty="0" err="1">
                <a:latin typeface="Times New Roman"/>
                <a:ea typeface="Times New Roman"/>
                <a:cs typeface="Times New Roman"/>
              </a:rPr>
              <a:t>воспитательно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 - образовательной работы с детьми.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7925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sz="quarter" idx="13"/>
          </p:nvPr>
        </p:nvSpPr>
        <p:spPr>
          <a:xfrm>
            <a:off x="153050" y="260648"/>
            <a:ext cx="8886746" cy="6408712"/>
          </a:xfrm>
        </p:spPr>
        <p:txBody>
          <a:bodyPr>
            <a:normAutofit/>
          </a:bodyPr>
          <a:lstStyle/>
          <a:p>
            <a:pPr marL="4572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для детей 3-4 лет.</a:t>
            </a:r>
          </a:p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«Первые шаги в математику». 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endParaRPr lang="ru-RU" sz="1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активизировать получение математических знаний ребенка в дошкольном учреждении.</a:t>
            </a:r>
          </a:p>
          <a:p>
            <a:pPr marL="45720" indent="0">
              <a:buNone/>
            </a:pP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4572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1.Учить составлять группы из однородных предметов и выделять из них отдельные предметы; </a:t>
            </a:r>
          </a:p>
          <a:p>
            <a:pPr marL="4572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2.Учить различать понятия «много», «один», «ни одного»;</a:t>
            </a:r>
          </a:p>
          <a:p>
            <a:pPr marL="4572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3.Продолжать знакомить детей с геометрическими фигурами: кругом, квадратом,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треугольником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5436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188640"/>
            <a:ext cx="6048672" cy="94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«Первые шаги в математику». </a:t>
            </a:r>
          </a:p>
        </p:txBody>
      </p:sp>
      <p:pic>
        <p:nvPicPr>
          <p:cNvPr id="3080" name="Picture 8" descr="C:\Users\dom\Desktop\фото самообразовыание проекты\2 мл Первые шаги в математику\4Ft26Thgrg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09171"/>
            <a:ext cx="3650390" cy="2737792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dom\Desktop\фото самообразовыание проекты\2 мл Первые шаги в математику\b9-z4eVqbP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137974"/>
            <a:ext cx="3882907" cy="2737792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dom\Desktop\фото самообразовыание проекты\2 мл Первые шаги в математику\Bh1PobfWTWo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655" y="3977550"/>
            <a:ext cx="3635288" cy="2726466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dom\Desktop\фото самообразовыание проекты\2 мл Первые шаги в математику\I66Cj1CrI-g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977551"/>
            <a:ext cx="3882907" cy="2726466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476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:\Users\dom\Desktop\фото самообразовыание проекты\2 мл Первые шаги в математику\3htSUrMsBM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005064"/>
            <a:ext cx="3648406" cy="2736305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dom\Desktop\фото самообразовыание проекты\2 мл Первые шаги в математику\sZ482fuS0Q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968" y="4005064"/>
            <a:ext cx="3618955" cy="2714216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dom\Desktop\фото самообразовыание проекты\2 мл Первые шаги в математику\TjZ3SY45Og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1184"/>
            <a:ext cx="2564466" cy="3419287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dom\Desktop\фото самообразовыание проекты\2 мл Первые шаги в математику\WVD1EBKRXWQ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7295" y="1015731"/>
            <a:ext cx="3648406" cy="2736304"/>
          </a:xfrm>
          <a:prstGeom prst="rect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91880" y="177311"/>
            <a:ext cx="4968552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Проект.</a:t>
            </a: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«Первые шаги в математику». </a:t>
            </a:r>
          </a:p>
        </p:txBody>
      </p:sp>
      <p:pic>
        <p:nvPicPr>
          <p:cNvPr id="2050" name="Picture 2" descr="C:\Users\dom\Desktop\37fdbec7673350a8b7b3c53c22c307fb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1594" y="2165872"/>
            <a:ext cx="1684658" cy="122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777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sz="quarter" idx="13"/>
          </p:nvPr>
        </p:nvSpPr>
        <p:spPr>
          <a:xfrm>
            <a:off x="153050" y="260648"/>
            <a:ext cx="8886746" cy="6408712"/>
          </a:xfrm>
        </p:spPr>
        <p:txBody>
          <a:bodyPr>
            <a:normAutofit/>
          </a:bodyPr>
          <a:lstStyle/>
          <a:p>
            <a:pPr marL="4572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для детей 3-4 лет.</a:t>
            </a:r>
          </a:p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«Путешествие в страну геометрических фигур». 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endParaRPr lang="ru-RU" sz="2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Систематизировать знания детей о геометрических фигурах.</a:t>
            </a:r>
          </a:p>
          <a:p>
            <a:pPr marL="4572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 условия для реализации математических и творческих способностей детей в процессе реализации проекта.</a:t>
            </a:r>
          </a:p>
          <a:p>
            <a:pPr marL="45720" indent="0">
              <a:buNone/>
            </a:pP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 marL="4572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1.Познакомить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 с геометрическими фигурами: кругом, квадратом, треугольником.</a:t>
            </a:r>
          </a:p>
          <a:p>
            <a:pPr marL="4572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2.Закреплять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обследовать форму, различать и называть круг, квадрат, треугольник.</a:t>
            </a:r>
          </a:p>
          <a:p>
            <a:pPr marL="4572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3.Совершенствовать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умения детей сравнивать две фигуры по цвету и форме.</a:t>
            </a:r>
          </a:p>
          <a:p>
            <a:pPr marL="4572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4.Развивать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находить геометрические фигуры в окружающей обстановке.</a:t>
            </a:r>
          </a:p>
        </p:txBody>
      </p:sp>
    </p:spTree>
    <p:extLst>
      <p:ext uri="{BB962C8B-B14F-4D97-AF65-F5344CB8AC3E}">
        <p14:creationId xmlns:p14="http://schemas.microsoft.com/office/powerpoint/2010/main" val="1744937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156740"/>
            <a:ext cx="6480720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«Путешествие в страну геометрических фигур». </a:t>
            </a:r>
            <a:endParaRPr lang="ru-RU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C:\Users\dom\Desktop\фото самообразовыание проекты\2 мл гр путешествие ва страну геометрических фигур\_vF5DjJnqtQ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048" y="3920127"/>
            <a:ext cx="3706300" cy="2779726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dom\Desktop\фото самообразовыание проекты\2 мл гр путешествие ва страну геометрических фигур\HYRk-4foEsM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7310" y="3960828"/>
            <a:ext cx="3672407" cy="2754305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dom\Desktop\фото самообразовыание проекты\2 мл гр путешествие ва страну геометрических фигур\LMOmpIsbU3M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7310" y="1124744"/>
            <a:ext cx="3672408" cy="2754306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dom\Desktop\фото самообразовыание проекты\2 мл гр путешествие ва страну геометрических фигур\OXnJUEJXMtk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940" y="1124744"/>
            <a:ext cx="3672408" cy="275430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21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om\Desktop\фото самообразовыание проекты\2 мл гр путешествие ва страну геометрических фигур\iCjkaLEFoc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851" y="2237136"/>
            <a:ext cx="2664296" cy="3640136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dom\Desktop\фото самообразовыание проекты\2 мл гр путешествие ва страну геометрических фигур\ClcvZEKWXX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5075" y="2237136"/>
            <a:ext cx="2842642" cy="3790189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899592" y="197466"/>
            <a:ext cx="7272808" cy="94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«Путешествие в страну геометрических фигур».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0465" y="5093823"/>
            <a:ext cx="1907257" cy="1389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 descr="C:\Users\dom\Desktop\фото самообразовыание проекты\2 мл гр путешествие ва страну геометрических фигур\PTdb_nAeH0g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226883"/>
            <a:ext cx="2736304" cy="3648406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719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sz="quarter" idx="13"/>
          </p:nvPr>
        </p:nvSpPr>
        <p:spPr>
          <a:xfrm>
            <a:off x="153050" y="260648"/>
            <a:ext cx="8886746" cy="6408712"/>
          </a:xfrm>
        </p:spPr>
        <p:txBody>
          <a:bodyPr>
            <a:normAutofit/>
          </a:bodyPr>
          <a:lstStyle/>
          <a:p>
            <a:pPr marL="4572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для детей 4- 5 лет.</a:t>
            </a:r>
          </a:p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«Математика и сказки». </a:t>
            </a:r>
          </a:p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endParaRPr lang="ru-RU" sz="1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 представлений у детей в совместной игровой деятельности, через чтение художественной литературы.</a:t>
            </a:r>
          </a:p>
          <a:p>
            <a:pPr marL="45720" indent="0">
              <a:buNone/>
            </a:pP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4572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1.Формировать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представления о порядковом счете, учить правильно пользоваться количественными и порядковыми числительными, отвечать на вопросы «Сколько?», «Который по счету», «На котором месте?».</a:t>
            </a:r>
          </a:p>
          <a:p>
            <a:pPr marL="4572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2.Развивать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представление детей о геометрических фигурах: круге, квадрате, треугольнике, прямоугольнике, а также овале.</a:t>
            </a:r>
          </a:p>
          <a:p>
            <a:pPr marL="4572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3.Учить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считать до 5 (на основе наглядности, пользуясь правильными приемами счета: называть числительные по порядку.</a:t>
            </a:r>
          </a:p>
          <a:p>
            <a:pPr marL="4572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4.Развивать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умения определять пространственные направления от себя, двигаться в заданном направлении, определять положение предметов относительно себя.</a:t>
            </a:r>
          </a:p>
        </p:txBody>
      </p:sp>
    </p:spTree>
    <p:extLst>
      <p:ext uri="{BB962C8B-B14F-4D97-AF65-F5344CB8AC3E}">
        <p14:creationId xmlns:p14="http://schemas.microsoft.com/office/powerpoint/2010/main" val="37212062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401</TotalTime>
  <Words>504</Words>
  <Application>Microsoft Office PowerPoint</Application>
  <PresentationFormat>Экран (4:3)</PresentationFormat>
  <Paragraphs>69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dom</cp:lastModifiedBy>
  <cp:revision>26</cp:revision>
  <dcterms:created xsi:type="dcterms:W3CDTF">2021-04-27T15:54:53Z</dcterms:created>
  <dcterms:modified xsi:type="dcterms:W3CDTF">2021-11-01T15:06:50Z</dcterms:modified>
</cp:coreProperties>
</file>