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66" r:id="rId5"/>
    <p:sldId id="267" r:id="rId6"/>
    <p:sldId id="270" r:id="rId7"/>
    <p:sldId id="271" r:id="rId8"/>
    <p:sldId id="269" r:id="rId9"/>
    <p:sldId id="272" r:id="rId10"/>
    <p:sldId id="274" r:id="rId11"/>
    <p:sldId id="275" r:id="rId12"/>
    <p:sldId id="265" r:id="rId13"/>
    <p:sldId id="276" r:id="rId14"/>
    <p:sldId id="260" r:id="rId15"/>
    <p:sldId id="278" r:id="rId16"/>
    <p:sldId id="277" r:id="rId17"/>
    <p:sldId id="279" r:id="rId18"/>
    <p:sldId id="263" r:id="rId19"/>
    <p:sldId id="280" r:id="rId20"/>
    <p:sldId id="281" r:id="rId21"/>
    <p:sldId id="282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1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6C5DD-41DA-416D-A79E-1B2B0D78C727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1DCFF-BC14-4DC2-8F47-9B6C5B15CB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14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DCFF-BC14-4DC2-8F47-9B6C5B15CBDD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285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05.10.2017 г.  Краткий обзор и отзыв о конференции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9604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8630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260648"/>
            <a:ext cx="8260672" cy="1187151"/>
          </a:xfrm>
        </p:spPr>
        <p:txBody>
          <a:bodyPr>
            <a:no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521" y="1752600"/>
            <a:ext cx="6084957" cy="4373563"/>
          </a:xfrm>
        </p:spPr>
      </p:pic>
    </p:spTree>
    <p:extLst>
      <p:ext uri="{BB962C8B-B14F-4D97-AF65-F5344CB8AC3E}">
        <p14:creationId xmlns:p14="http://schemas.microsoft.com/office/powerpoint/2010/main" val="33584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496855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На конференции особое внимание было уделено вопросам использования  продукции на основе козьего молока  для беременных и кормящих женщин, обеспечения полноценного грудного вскармливания и при искусственном вскармливании.</a:t>
            </a:r>
            <a:endParaRPr lang="ru-RU" b="1" dirty="0"/>
          </a:p>
        </p:txBody>
      </p:sp>
      <p:pic>
        <p:nvPicPr>
          <p:cNvPr id="4098" name="Picture 2" descr="C:\Users\Гость\Desktop\ЦМК№4\ЦК 4 кружок\9 НПКонференция_2017 пед\DSC_03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1484784"/>
            <a:ext cx="429056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154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504056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Преимущества козьего молока</a:t>
            </a:r>
            <a:endParaRPr lang="ru-RU" b="1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источник легкоусвояемого кальция;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/>
              <a:t> </a:t>
            </a:r>
            <a:r>
              <a:rPr lang="ru-RU" b="1" dirty="0" smtClean="0"/>
              <a:t>для стимуляции лактации;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/>
              <a:t> </a:t>
            </a:r>
            <a:r>
              <a:rPr lang="ru-RU" b="1" dirty="0" smtClean="0"/>
              <a:t>купирование симптомов диспепсии в период беременности;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/>
              <a:t> </a:t>
            </a:r>
            <a:r>
              <a:rPr lang="ru-RU" b="1" dirty="0" smtClean="0"/>
              <a:t>поддержание здоровой микрофлоры кишечника;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/>
              <a:t> </a:t>
            </a:r>
            <a:r>
              <a:rPr lang="ru-RU" b="1" dirty="0" smtClean="0"/>
              <a:t>плохая переносимость молочной продукции на коровьем молоке;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/>
              <a:t> </a:t>
            </a:r>
            <a:r>
              <a:rPr lang="ru-RU" b="1" dirty="0" smtClean="0"/>
              <a:t>снижение риска развития пищевой аллергии у ребёнка на грудном вскармливании</a:t>
            </a:r>
            <a:endParaRPr lang="ru-RU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3816424" cy="4608512"/>
          </a:xfrm>
        </p:spPr>
      </p:pic>
    </p:spTree>
    <p:extLst>
      <p:ext uri="{BB962C8B-B14F-4D97-AF65-F5344CB8AC3E}">
        <p14:creationId xmlns:p14="http://schemas.microsoft.com/office/powerpoint/2010/main" val="3897800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</a:t>
            </a:r>
            <a:r>
              <a:rPr lang="ru-RU" sz="2000" b="1" dirty="0" smtClean="0"/>
              <a:t>детей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4461472" cy="482453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628800"/>
            <a:ext cx="3970784" cy="496855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Смеси на основе козьего молока рекомендуются всем детям при невозможности или недостаточности грудного вскармливания, а также по специальным показаниям: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dirty="0"/>
              <a:t> </a:t>
            </a:r>
            <a:r>
              <a:rPr lang="ru-RU" sz="1600" b="1" dirty="0" smtClean="0"/>
              <a:t>профилактика пищевых аллергических реакций;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dirty="0"/>
              <a:t> </a:t>
            </a:r>
            <a:r>
              <a:rPr lang="ru-RU" sz="1600" b="1" dirty="0" smtClean="0"/>
              <a:t>непереносимости смесей на основе белков коровьего молока;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dirty="0"/>
              <a:t> </a:t>
            </a:r>
            <a:r>
              <a:rPr lang="ru-RU" sz="1600" b="1" dirty="0" smtClean="0"/>
              <a:t>функциональные нарушения пищеварения (запор, диарея);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dirty="0"/>
              <a:t> </a:t>
            </a:r>
            <a:r>
              <a:rPr lang="ru-RU" sz="1600" b="1" dirty="0" smtClean="0"/>
              <a:t>плохой набор веса и отставание в физическом развитии;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dirty="0"/>
              <a:t> </a:t>
            </a:r>
            <a:r>
              <a:rPr lang="ru-RU" sz="1600" b="1" dirty="0" smtClean="0"/>
              <a:t>профилактика рахита и гипотрофии.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78950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/>
              <a:t>9 –я Научно практическая конференция «Образовательная роль патронажных сестёр в укреплении здоровья новорожденных детей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64904"/>
            <a:ext cx="2034950" cy="30572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365104"/>
            <a:ext cx="1039115" cy="20254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28260"/>
            <a:ext cx="1889787" cy="26369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1789487"/>
            <a:ext cx="1615179" cy="23745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1" y="1613876"/>
            <a:ext cx="1820847" cy="241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2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2872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ВОЗ рекомендует  исключительно грудное вскармливание в первые 6 месяцев и последующее введение прикорма при продолжении грудного вскармливания.</a:t>
            </a:r>
          </a:p>
          <a:p>
            <a:r>
              <a:rPr lang="ru-RU" sz="2800" b="1" dirty="0" smtClean="0"/>
              <a:t>Однако на конференции акцентировалось внимание на том, что детям находящимся на искусственном вскармливании рекомендуется </a:t>
            </a:r>
            <a:r>
              <a:rPr lang="ru-RU" sz="2800" b="1" dirty="0" err="1" smtClean="0"/>
              <a:t>ввдение</a:t>
            </a:r>
            <a:r>
              <a:rPr lang="ru-RU" sz="2800" b="1" dirty="0" smtClean="0"/>
              <a:t> прикорма с 4- 4,5 месяцев.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951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4320480" cy="4608512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Гость\Desktop\ЦМК№4\ЦК 4 кружок\9 НПКонференция_2017 пед\DSC_03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410445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80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</a:t>
            </a:r>
            <a:r>
              <a:rPr lang="ru-RU" sz="2000" b="1" dirty="0" smtClean="0"/>
              <a:t>новорожденных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070"/>
            <a:ext cx="4038600" cy="4518241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На конференции поднимались значимы вопросы, касающиеся разницы в становлении кишечной </a:t>
            </a:r>
            <a:r>
              <a:rPr lang="ru-RU" b="1" dirty="0" err="1" smtClean="0"/>
              <a:t>микробиоты</a:t>
            </a:r>
            <a:r>
              <a:rPr lang="ru-RU" b="1" dirty="0" smtClean="0"/>
              <a:t> у детей родившихся естественным путём и в результате кесарева сечения.</a:t>
            </a:r>
          </a:p>
          <a:p>
            <a:r>
              <a:rPr lang="ru-RU" b="1" dirty="0"/>
              <a:t> </a:t>
            </a:r>
            <a:r>
              <a:rPr lang="ru-RU" b="1" dirty="0" smtClean="0"/>
              <a:t>Термин «дисбактериоз» признан устаревшим.</a:t>
            </a:r>
          </a:p>
          <a:p>
            <a:r>
              <a:rPr lang="ru-RU" b="1" dirty="0" smtClean="0"/>
              <a:t>В настоящее время используется термин «</a:t>
            </a:r>
            <a:r>
              <a:rPr lang="ru-RU" b="1" dirty="0" err="1" smtClean="0"/>
              <a:t>дисбиоз</a:t>
            </a:r>
            <a:r>
              <a:rPr lang="ru-RU" b="1" dirty="0" smtClean="0"/>
              <a:t>» – это нарушение </a:t>
            </a:r>
            <a:r>
              <a:rPr lang="ru-RU" b="1" dirty="0" err="1" smtClean="0"/>
              <a:t>микробиоты</a:t>
            </a:r>
            <a:r>
              <a:rPr lang="ru-RU" b="1" dirty="0" smtClean="0"/>
              <a:t>, приводящее к формированию патологических состояний, особенно связанных со снижением иммунитета.</a:t>
            </a:r>
            <a:endParaRPr lang="ru-RU" b="1" dirty="0"/>
          </a:p>
        </p:txBody>
      </p:sp>
      <p:pic>
        <p:nvPicPr>
          <p:cNvPr id="6146" name="Picture 2" descr="C:\Users\Гость\Desktop\ЦМК№4\ЦК 4 кружок\9 НПКонференция_2017 пед\DSC_03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39248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95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22" y="1719263"/>
            <a:ext cx="3750455" cy="4406900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719070"/>
            <a:ext cx="4038600" cy="4734265"/>
          </a:xfrm>
        </p:spPr>
        <p:txBody>
          <a:bodyPr>
            <a:normAutofit fontScale="62500" lnSpcReduction="20000"/>
          </a:bodyPr>
          <a:lstStyle/>
          <a:p>
            <a:r>
              <a:rPr lang="ru-RU" sz="2900" b="1" dirty="0" smtClean="0">
                <a:solidFill>
                  <a:srgbClr val="FF0000"/>
                </a:solidFill>
              </a:rPr>
              <a:t>При естественных родах ребёнок, </a:t>
            </a:r>
            <a:r>
              <a:rPr lang="ru-RU" sz="2900" b="1" dirty="0" smtClean="0"/>
              <a:t>проходя через родовые пути получает от матери защитные полезные бактерии – это важный этап формирования нормальной микрофлоры ЖКТ.</a:t>
            </a:r>
          </a:p>
          <a:p>
            <a:r>
              <a:rPr lang="ru-RU" sz="2900" b="1" dirty="0" smtClean="0">
                <a:solidFill>
                  <a:srgbClr val="FF0000"/>
                </a:solidFill>
              </a:rPr>
              <a:t>В результате кесарева сечения </a:t>
            </a:r>
            <a:r>
              <a:rPr lang="ru-RU" sz="2900" b="1" dirty="0" smtClean="0"/>
              <a:t>ребенок не получает полезных микробов от матери и его организм заселяется бактериями внешний среды и больничной флорой, больше подвержены дисфункциям пищеварения, обменным нарушениям, инфекциям и развитию аллергических состояний</a:t>
            </a:r>
            <a:r>
              <a:rPr lang="ru-RU" b="1" dirty="0" smtClean="0"/>
              <a:t>. 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051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1700808"/>
            <a:ext cx="4146550" cy="4680519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4008" y="1772816"/>
            <a:ext cx="4038600" cy="4536504"/>
          </a:xfrm>
        </p:spPr>
        <p:txBody>
          <a:bodyPr/>
          <a:lstStyle/>
          <a:p>
            <a:r>
              <a:rPr lang="ru-RU" b="1" dirty="0" smtClean="0"/>
              <a:t>Следует выбирать смеси с комбинацией </a:t>
            </a:r>
            <a:r>
              <a:rPr lang="ru-RU" b="1" dirty="0" err="1" smtClean="0"/>
              <a:t>пробиотиков</a:t>
            </a:r>
            <a:r>
              <a:rPr lang="ru-RU" b="1" dirty="0" smtClean="0"/>
              <a:t> и </a:t>
            </a:r>
            <a:r>
              <a:rPr lang="ru-RU" b="1" dirty="0" err="1" smtClean="0"/>
              <a:t>пребиотиков</a:t>
            </a:r>
            <a:r>
              <a:rPr lang="ru-RU" b="1" dirty="0" smtClean="0"/>
              <a:t> – </a:t>
            </a:r>
            <a:r>
              <a:rPr lang="ru-RU" b="1" dirty="0" err="1" smtClean="0"/>
              <a:t>синбиотики</a:t>
            </a:r>
            <a:r>
              <a:rPr lang="ru-RU" b="1" dirty="0" smtClean="0"/>
              <a:t> для детей, родившихся путём кесарева сечения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2034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9 </a:t>
            </a:r>
            <a:r>
              <a:rPr lang="ru-RU" sz="2000" b="1" dirty="0"/>
              <a:t>–я Научно практическая конференция «Образовательная роль патронажных сестёр в укреплении здоровья новорожденных детей»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Присутствовали: преподаватели ГБПОУ ДЗМ «МК №2»</a:t>
            </a:r>
          </a:p>
          <a:p>
            <a:r>
              <a:rPr lang="ru-RU" dirty="0" smtClean="0"/>
              <a:t> Кузнецова И.Н.</a:t>
            </a:r>
          </a:p>
          <a:p>
            <a:r>
              <a:rPr lang="ru-RU" dirty="0" smtClean="0"/>
              <a:t> Савина Е.В.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Шарикова</a:t>
            </a:r>
            <a:r>
              <a:rPr lang="ru-RU" dirty="0" smtClean="0"/>
              <a:t> Т.В.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136339"/>
            <a:ext cx="4708305" cy="264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76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1412776"/>
            <a:ext cx="4289888" cy="51125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5256584"/>
          </a:xfrm>
        </p:spPr>
        <p:txBody>
          <a:bodyPr>
            <a:noAutofit/>
          </a:bodyPr>
          <a:lstStyle/>
          <a:p>
            <a:r>
              <a:rPr lang="ru-RU" sz="1400" b="1" dirty="0"/>
              <a:t>С учетом последних </a:t>
            </a:r>
            <a:r>
              <a:rPr lang="ru-RU" sz="1400" b="1" dirty="0" smtClean="0"/>
              <a:t> клинических  </a:t>
            </a:r>
            <a:r>
              <a:rPr lang="ru-RU" sz="1400" b="1" dirty="0"/>
              <a:t>рекомендаций </a:t>
            </a:r>
            <a:r>
              <a:rPr lang="ru-RU" sz="1400" b="1" dirty="0" smtClean="0"/>
              <a:t>ВОЗ </a:t>
            </a:r>
            <a:r>
              <a:rPr lang="ru-RU" sz="1400" b="1" dirty="0"/>
              <a:t>ребенок может быть выписан на </a:t>
            </a:r>
            <a:r>
              <a:rPr lang="ru-RU" sz="1400" b="1" dirty="0" smtClean="0"/>
              <a:t>педиатрический </a:t>
            </a:r>
            <a:r>
              <a:rPr lang="ru-RU" sz="1400" b="1" dirty="0"/>
              <a:t>участок с пуповинным остатком. </a:t>
            </a:r>
            <a:endParaRPr lang="ru-RU" sz="1400" b="1" dirty="0" smtClean="0"/>
          </a:p>
          <a:p>
            <a:r>
              <a:rPr lang="ru-RU" sz="1400" b="1" dirty="0" smtClean="0"/>
              <a:t>Отпадение пуповины </a:t>
            </a:r>
            <a:r>
              <a:rPr lang="ru-RU" sz="1400" b="1" dirty="0"/>
              <a:t>может произойти к концу второй недели жизни новорожденного, за этой областью необходимо проводить тщательное наблюдение. </a:t>
            </a:r>
            <a:endParaRPr lang="ru-RU" sz="1400" b="1" dirty="0" smtClean="0"/>
          </a:p>
          <a:p>
            <a:r>
              <a:rPr lang="ru-RU" sz="1400" b="1" dirty="0" smtClean="0"/>
              <a:t>Ребенка </a:t>
            </a:r>
            <a:r>
              <a:rPr lang="ru-RU" sz="1400" b="1" dirty="0"/>
              <a:t>можно купать с пуповинным остатком. </a:t>
            </a:r>
            <a:endParaRPr lang="ru-RU" sz="1400" b="1" dirty="0" smtClean="0"/>
          </a:p>
          <a:p>
            <a:r>
              <a:rPr lang="ru-RU" sz="1400" b="1" dirty="0" smtClean="0"/>
              <a:t> </a:t>
            </a:r>
            <a:r>
              <a:rPr lang="ru-RU" sz="1400" b="1" dirty="0"/>
              <a:t>Проведенные исследования и клинический опыт убедительно свидетельствуют, что пуповинный остаток не может мешать ребенку и его родителям вести обычный образ жизни и не является препятствием для </a:t>
            </a:r>
            <a:r>
              <a:rPr lang="ru-RU" sz="1400" b="1" dirty="0" smtClean="0"/>
              <a:t>выкладывания </a:t>
            </a:r>
            <a:r>
              <a:rPr lang="ru-RU" sz="1400" b="1" dirty="0"/>
              <a:t>ребенка на живот. </a:t>
            </a:r>
            <a:endParaRPr lang="ru-RU" sz="1400" b="1" dirty="0" smtClean="0"/>
          </a:p>
          <a:p>
            <a:r>
              <a:rPr lang="ru-RU" sz="1400" b="1" dirty="0" smtClean="0"/>
              <a:t>Для </a:t>
            </a:r>
            <a:r>
              <a:rPr lang="ru-RU" sz="1400" b="1" dirty="0"/>
              <a:t>более быстрого отпадения пуповинного остатка его необходимо подсушивать. Для этого ребенка нужно одевать так, чтобы остаток пуповины был открытым. </a:t>
            </a:r>
            <a:endParaRPr lang="ru-RU" sz="1400" b="1" dirty="0" smtClean="0"/>
          </a:p>
        </p:txBody>
      </p:sp>
      <p:pic>
        <p:nvPicPr>
          <p:cNvPr id="1026" name="Picture 2" descr="C:\Users\Гость\Desktop\1440326094_kak-kupat-novorozhdennogo-reben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484416"/>
            <a:ext cx="4223209" cy="396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3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1484784"/>
            <a:ext cx="4217880" cy="48965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968551"/>
          </a:xfrm>
        </p:spPr>
        <p:txBody>
          <a:bodyPr>
            <a:noAutofit/>
          </a:bodyPr>
          <a:lstStyle/>
          <a:p>
            <a:r>
              <a:rPr lang="ru-RU" sz="1600" b="1" dirty="0"/>
              <a:t>Для предотвращения </a:t>
            </a:r>
            <a:r>
              <a:rPr lang="ru-RU" sz="1600" b="1" dirty="0" smtClean="0"/>
              <a:t>инфекции необходимо </a:t>
            </a:r>
            <a:r>
              <a:rPr lang="ru-RU" sz="1600" b="1" dirty="0"/>
              <a:t>избегать попадания на него мочи или кала. При загрязнении пуповинного остатка необходимо промыть его водой и тщательно подсушить. На область пуповинного остатка не наносят никаких растворов, в том числе и антисептические. </a:t>
            </a:r>
          </a:p>
          <a:p>
            <a:r>
              <a:rPr lang="ru-RU" sz="1600" b="1" dirty="0"/>
              <a:t>Нанесение растворов может изменить </a:t>
            </a:r>
            <a:r>
              <a:rPr lang="ru-RU" sz="1600" b="1" dirty="0" err="1"/>
              <a:t>микробиоценоз</a:t>
            </a:r>
            <a:r>
              <a:rPr lang="ru-RU" sz="1600" b="1" dirty="0"/>
              <a:t> кожи. </a:t>
            </a:r>
          </a:p>
          <a:p>
            <a:r>
              <a:rPr lang="ru-RU" sz="1600" b="1" dirty="0"/>
              <a:t>Не рекомендуется использовать вату для протирания пуповинного </a:t>
            </a:r>
            <a:r>
              <a:rPr lang="ru-RU" sz="1600" b="1" dirty="0" smtClean="0"/>
              <a:t>остатка </a:t>
            </a:r>
          </a:p>
          <a:p>
            <a:r>
              <a:rPr lang="ru-RU" sz="1600" b="1" dirty="0" smtClean="0"/>
              <a:t>Пуповинный </a:t>
            </a:r>
            <a:r>
              <a:rPr lang="ru-RU" sz="1600" b="1" dirty="0"/>
              <a:t>остаток должен быть чистым, необходимо избегать попадания на него мочи или кала. </a:t>
            </a:r>
          </a:p>
        </p:txBody>
      </p:sp>
      <p:pic>
        <p:nvPicPr>
          <p:cNvPr id="2050" name="Picture 2" descr="C:\Users\Гость\Desktop\Pup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11" y="1556791"/>
            <a:ext cx="4203864" cy="397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7738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dirty="0"/>
              <a:t>Огромное спасибо организатором за проведение такого важного мероприятия. </a:t>
            </a:r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r>
              <a:rPr lang="ru-RU" b="1" dirty="0" smtClean="0"/>
              <a:t>Полезно </a:t>
            </a:r>
            <a:r>
              <a:rPr lang="ru-RU" b="1" dirty="0"/>
              <a:t>было послушать </a:t>
            </a:r>
            <a:r>
              <a:rPr lang="ru-RU" b="1" dirty="0" smtClean="0"/>
              <a:t>различные  доклады специалистов в области педиатрии, представителей медицинских организаций.  </a:t>
            </a:r>
          </a:p>
          <a:p>
            <a:pPr fontAlgn="base"/>
            <a:r>
              <a:rPr lang="ru-RU" b="1" dirty="0" smtClean="0"/>
              <a:t>Знания по вопросам питания, ухода, профилактики заболеваний у новорожденных и детей грудного возраста могут быть использованы для проведения теоретических и практических занятиях по профессиональным модулям для преподавателей и обучающихся  в медицинском колледже.</a:t>
            </a:r>
          </a:p>
          <a:p>
            <a:pPr fontAlgn="base"/>
            <a:r>
              <a:rPr lang="ru-RU" b="1" dirty="0" smtClean="0"/>
              <a:t>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Были подготовлены интересные презентации, а также современная  выставочная продукция, проспекты и памятки.</a:t>
            </a:r>
          </a:p>
          <a:p>
            <a:pPr fontAlgn="base"/>
            <a:r>
              <a:rPr lang="ru-RU" b="1" dirty="0" smtClean="0"/>
              <a:t> </a:t>
            </a:r>
            <a:r>
              <a:rPr lang="ru-RU" b="1" dirty="0"/>
              <a:t>Желаем новых контактов, новой информации</a:t>
            </a:r>
            <a:br>
              <a:rPr lang="ru-RU" b="1" dirty="0"/>
            </a:br>
            <a:endParaRPr lang="ru-RU" b="1" dirty="0" smtClean="0"/>
          </a:p>
          <a:p>
            <a:pPr fontAlgn="base"/>
            <a:r>
              <a:rPr lang="ru-RU" b="1" dirty="0" smtClean="0"/>
              <a:t>Еще </a:t>
            </a:r>
            <a:r>
              <a:rPr lang="ru-RU" b="1" dirty="0"/>
              <a:t>раз спасибо за важное и полезное мероприятие.</a:t>
            </a:r>
          </a:p>
          <a:p>
            <a:pPr fontAlgn="base"/>
            <a:r>
              <a:rPr lang="ru-RU" b="1" dirty="0"/>
              <a:t>С </a:t>
            </a:r>
            <a:r>
              <a:rPr lang="ru-RU" b="1" dirty="0" smtClean="0"/>
              <a:t>уважением, преподаватели ГБПОУ ДЗМ «Медицинский колледж №2»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27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1" y="1719263"/>
            <a:ext cx="3115618" cy="4406900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4623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Темы докладов: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dirty="0" smtClean="0"/>
              <a:t>Распространённые проблемы грудного вскармливания и пути их решения.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dirty="0"/>
              <a:t> </a:t>
            </a:r>
            <a:r>
              <a:rPr lang="ru-RU" sz="1800" b="1" dirty="0" smtClean="0"/>
              <a:t>«Чистые» инновации в детском питании.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dirty="0"/>
              <a:t> </a:t>
            </a:r>
            <a:r>
              <a:rPr lang="ru-RU" sz="1800" b="1" dirty="0" smtClean="0"/>
              <a:t>Стратегии вскармливания детей с нарушением становления кишечной </a:t>
            </a:r>
            <a:r>
              <a:rPr lang="ru-RU" sz="1800" b="1" dirty="0" err="1" smtClean="0"/>
              <a:t>микробиоты</a:t>
            </a:r>
            <a:r>
              <a:rPr lang="ru-RU" sz="1800" b="1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dirty="0"/>
              <a:t> </a:t>
            </a:r>
            <a:r>
              <a:rPr lang="ru-RU" sz="1800" b="1" dirty="0" smtClean="0"/>
              <a:t>Организация питания детей с экстремально низкой массой тела.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dirty="0"/>
              <a:t> </a:t>
            </a:r>
            <a:r>
              <a:rPr lang="ru-RU" sz="1800" b="1" dirty="0" smtClean="0"/>
              <a:t>Новые технологии ухода за кожей новорожденного.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81536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endParaRPr lang="ru-RU" sz="2400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Следует отметить ,что на конференции уделялось большое внимание значимости грудного вскармливания детей первого года жизни согласно «Национальной программе оптимизации и вскармливания детей первого года жизни в РФ»</a:t>
            </a:r>
          </a:p>
          <a:p>
            <a:r>
              <a:rPr lang="ru-RU" sz="2800" dirty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ВОЗ рекомендует сохранять грудное вскармливание до 2-х летнего возраста. 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5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437" y="332657"/>
            <a:ext cx="8260672" cy="1512167"/>
          </a:xfrm>
        </p:spPr>
        <p:txBody>
          <a:bodyPr>
            <a:noAutofit/>
          </a:bodyPr>
          <a:lstStyle/>
          <a:p>
            <a:r>
              <a:rPr lang="ru-RU" sz="24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608512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Акцентировалось внимание на следующих аспектах: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преимущества грудного вскармливания для матери </a:t>
            </a:r>
            <a:r>
              <a:rPr lang="ru-RU" dirty="0" smtClean="0"/>
              <a:t>(влияние на состояние здоровья женщины, обеспечивающее нормальное течение обменных процессов и оптимальный гормональный статус; снижение риска послеродовых осложнений и заболеваний, уменьшение риска развития рака грудной железы и яичников).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преимущества грудного вскармливания для ребёнка(обеспечивает гармоничный рост и развитие, формирует тесную психоэмоциональную связь с матерью).</a:t>
            </a:r>
          </a:p>
        </p:txBody>
      </p:sp>
    </p:spTree>
    <p:extLst>
      <p:ext uri="{BB962C8B-B14F-4D97-AF65-F5344CB8AC3E}">
        <p14:creationId xmlns:p14="http://schemas.microsoft.com/office/powerpoint/2010/main" val="329750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6128" y="260648"/>
            <a:ext cx="8260672" cy="1296144"/>
          </a:xfrm>
        </p:spPr>
        <p:txBody>
          <a:bodyPr>
            <a:noAutofit/>
          </a:bodyPr>
          <a:lstStyle/>
          <a:p>
            <a:r>
              <a:rPr lang="ru-RU" sz="18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endParaRPr lang="ru-RU" sz="18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511256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Особый интерес представлял вопрос о создании индивидуального банка грудного молока </a:t>
            </a:r>
            <a:r>
              <a:rPr lang="ru-RU" sz="1600" dirty="0" smtClean="0"/>
              <a:t>для того, чтобы помочь маме кормить грудь дольше и поддержания грудного вскармливания с первого месяца лактации.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Основная цель: обеспечить ребёнка грудным молоком при невозможности организации вскармливания ребёнка непосредственно грудью в ситуациях(при проблемах с лактацией, при приёме матерью лекарственных препаратов, для кормления недоношенного ребёнка, больного ребёнка, в случае госпитализации матери</a:t>
            </a:r>
          </a:p>
          <a:p>
            <a:endParaRPr lang="ru-RU" sz="1600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275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endParaRPr lang="ru-RU" sz="2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352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86" y="1412776"/>
            <a:ext cx="4722246" cy="4916016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532859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На конференции была представлена выставка специального современного оснащения для создания индивидуального банка  грудного молока (молокоотсос, стерильные контейнеры или бутылочки для хранения грудного молока) с предлагающимися  инструкциями по способам размораживанию грудного молока.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196035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9 –я Научно практическая конференция «Образовательная роль патронажных сестёр в укреплении здоровья новорожденных детей»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1700808"/>
            <a:ext cx="4038600" cy="440740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Большое внимание уделялось вопросам детского питания.</a:t>
            </a:r>
          </a:p>
          <a:p>
            <a:r>
              <a:rPr lang="ru-RU" b="1" dirty="0"/>
              <a:t> </a:t>
            </a:r>
            <a:r>
              <a:rPr lang="ru-RU" b="1" dirty="0" smtClean="0"/>
              <a:t>На выставке была представлена специальная  продукция (смеси для здоровых детей и смеси для детей с особыми пищевыми потребностями.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1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278</TotalTime>
  <Words>1204</Words>
  <Application>Microsoft Office PowerPoint</Application>
  <PresentationFormat>Экран (4:3)</PresentationFormat>
  <Paragraphs>84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Book Antiqua</vt:lpstr>
      <vt:lpstr>Calibri</vt:lpstr>
      <vt:lpstr>Century Gothic</vt:lpstr>
      <vt:lpstr>Wingdings</vt:lpstr>
      <vt:lpstr>Аптека</vt:lpstr>
      <vt:lpstr>9 –я Научно практическая конференция «Образовательная роль патронажных сестёр в укреплении здоровья новорожденных детей»</vt:lpstr>
      <vt:lpstr>9 –я Научно практическая конференция «Образовательная роль патронажных сестёр в укреплении здоровья новорожденных детей»</vt:lpstr>
      <vt:lpstr>9 –я Научно практическая конференция «Образовательная роль патронажных сестёр в укреплении здоровья новорожденных детей»</vt:lpstr>
      <vt:lpstr>9 –я Научно практическая конференция «Образовательная роль патронажных сестёр в укреплении здоровья новорожденных детей»</vt:lpstr>
      <vt:lpstr>9 –я Научно практическая конференция «Образовательная роль патронажных сестёр в укреплении здоровья новорожденных детей»</vt:lpstr>
      <vt:lpstr>9 –я Научно практическая конференция «Образовательная роль патронажных сестёр в укреплении здоровья новорожденных детей»</vt:lpstr>
      <vt:lpstr>9 –я Научно практическая конференция «Образовательная роль патронажных сестёр в укреплении здоровья новорожденных детей»</vt:lpstr>
      <vt:lpstr>9 –я Научно практическая конференция «Образовательная роль патронажных сестёр в укреплении здоровья новорожденных детей» </vt:lpstr>
      <vt:lpstr>9 –я Научно практическая конференция «Образовательная роль патронажных сестёр в укреплении здоровья новорожденных детей» </vt:lpstr>
      <vt:lpstr>9 –я Научно практическая конференция «Образовательная роль патронажных сестёр в укреплении здоровья новорожденных детей» </vt:lpstr>
      <vt:lpstr>9 –я Научно практическая конференция «Образовательная роль патронажных сестёр в укреплении здоровья новорожденных детей» </vt:lpstr>
      <vt:lpstr>9 –я Научно практическая конференция «Образовательная роль патронажных сестёр в укреплении здоровья новорожденных детей»</vt:lpstr>
      <vt:lpstr>9 –я Научно практическая конференция «Образовательная роль патронажных сестёр в укреплении здоровья новорожденных детей</vt:lpstr>
      <vt:lpstr>9 –я Научно практическая конференция «Образовательная роль патронажных сестёр в укреплении здоровья новорожденных детей</vt:lpstr>
      <vt:lpstr>9 –я Научно практическая конференция «Образовательная роль патронажных сестёр в укреплении здоровья новорожденных детей</vt:lpstr>
      <vt:lpstr>9 –я Научно практическая конференция «Образовательная роль патронажных сестёр в укреплении здоровья новорожденных детей</vt:lpstr>
      <vt:lpstr>9 –я Научно практическая конференция «Образовательная роль патронажных сестёр в укреплении здоровья новорожденных</vt:lpstr>
      <vt:lpstr>9 –я Научно практическая конференция «Образовательная роль патронажных сестёр в укреплении здоровья новорожденных детей</vt:lpstr>
      <vt:lpstr>9 –я Научно практическая конференция «Образовательная роль патронажных сестёр в укреплении здоровья новорожденных детей» </vt:lpstr>
      <vt:lpstr>9 –я Научно практическая конференция «Образовательная роль патронажных сестёр в укреплении здоровья новорожденных детей» </vt:lpstr>
      <vt:lpstr>9 –я Научно практическая конференция «Образовательная роль патронажных сестёр в укреплении здоровья новорожденных детей» </vt:lpstr>
      <vt:lpstr>Заключение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–я Научно практическая конференция «Образовательная роль патронажных сестёр в укреплении здоровья новорожденных детей</dc:title>
  <dc:creator>Гость</dc:creator>
  <cp:lastModifiedBy>Тамара Шарикова</cp:lastModifiedBy>
  <cp:revision>56</cp:revision>
  <dcterms:created xsi:type="dcterms:W3CDTF">2017-10-11T13:43:21Z</dcterms:created>
  <dcterms:modified xsi:type="dcterms:W3CDTF">2021-10-31T21:13:32Z</dcterms:modified>
</cp:coreProperties>
</file>