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62" r:id="rId1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-102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4827D-0613-452A-B4E9-A819A4B343F6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4F282-99D8-4F1C-B6D0-A5B2C4635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B7F27-D44B-496B-85BA-C8112A5D6B1C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BF99-88CA-4E2A-8DBF-4A26CD9EC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D4C04-8372-43CA-8173-591D200B0CF8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1FE6D-64CA-42A7-BC19-51442E7D5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F3F17-00BA-4B73-8940-871DFEF05DFC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005BF-7DAE-4B23-A8AF-89C1E6CB8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BF8C9-D347-47BD-A340-8CE43227003C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DEFD1-22AE-4E0F-BA8A-E92B2DB00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5A3B2-3176-4411-A56D-803611A9F533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60624-4049-4197-AB32-9A73CED40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F482C-A7B0-4297-A0C3-D488FC512150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D2EF4-BC1B-46AD-ACB4-F1DD5DDD1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1FFD8-2FAD-448E-96ED-A5FA05E3B0A5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D603-37C4-41FF-B296-89091CA54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A50FD-7684-445B-BEA1-D3BC630C41CE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3999A-D447-4FB6-89F9-8F6D871FD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D7C7C-763A-44AA-9401-93C2E2BB1BA9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472CF-A583-4012-A631-79428D419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1A287-C1AB-4455-B31F-A50E2F948D78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B346E-623D-45FE-B7A5-AF2542615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F0ED23-84FA-4B36-9635-151C06D8B9FF}" type="datetimeFigureOut">
              <a:rPr lang="ru-RU"/>
              <a:pPr>
                <a:defRPr/>
              </a:pPr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E467A8-6BDB-45C6-A75C-BC7D96539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36825" y="998538"/>
            <a:ext cx="9144000" cy="2387600"/>
          </a:xfrm>
        </p:spPr>
        <p:txBody>
          <a:bodyPr/>
          <a:lstStyle/>
          <a:p>
            <a:r>
              <a:rPr lang="ru-RU" sz="9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 </a:t>
            </a:r>
            <a:br>
              <a:rPr lang="ru-RU" sz="9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поговорки</a:t>
            </a:r>
          </a:p>
        </p:txBody>
      </p:sp>
      <p:pic>
        <p:nvPicPr>
          <p:cNvPr id="1331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" y="1989138"/>
            <a:ext cx="369252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62313" y="3009900"/>
            <a:ext cx="7900987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 b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38" y="277813"/>
            <a:ext cx="9051925" cy="960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381000" y="1227138"/>
            <a:ext cx="11064875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600" b="1" i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Собери пословицу</a:t>
            </a:r>
            <a:endParaRPr lang="ru-RU" sz="36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800" b="1" i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 хорошо, 		                              а два лучше.</a:t>
            </a:r>
            <a:endParaRPr lang="ru-RU" sz="32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Труд человека кормит,                      а товарища выручай.</a:t>
            </a:r>
            <a:endParaRPr lang="ru-RU" sz="32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Не спеши языком,                              а лень портит.</a:t>
            </a:r>
            <a:endParaRPr lang="ru-RU" sz="32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Сам пропадай,                                    от того и наберёшься.</a:t>
            </a:r>
            <a:endParaRPr lang="ru-RU" sz="32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Глаза боятся,                                       торопись делом.</a:t>
            </a:r>
            <a:endParaRPr lang="ru-RU" sz="32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С кем поведёшься,                              а руки делают. 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38" y="277813"/>
            <a:ext cx="9051925" cy="960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05088" y="1344613"/>
            <a:ext cx="6981825" cy="685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 пословицу по предметам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580" name="Рисунок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40763" y="1789113"/>
            <a:ext cx="29718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97363" y="3665538"/>
            <a:ext cx="2322512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438" y="2030413"/>
            <a:ext cx="2193925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77938" y="3502025"/>
            <a:ext cx="20113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Рисунок 8" descr="ÐÐ°ÑÑÐ¸Ð½ÐºÐ¸ Ð¿Ð¾ Ð·Ð°Ð¿ÑÐ¾ÑÑ ÐºÐ»Ð¸Ð¿Ð°ÑÑ ÐºÐ°Ð¼ÐµÐ½Ñ Ð½Ð° Ð¿ÑÐ¾Ð·ÑÐ°ÑÐ½Ð¾Ð¼ ÑÐ¾Ð½Ð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43875" y="3868738"/>
            <a:ext cx="3378200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Рисунок 9" descr="ÐÐ°ÑÑÐ¸Ð½ÐºÐ¸ Ð¿Ð¾ Ð·Ð°Ð¿ÑÐ¾ÑÑ ÐºÐ»Ð¸Ð¿Ð°ÑÑ Ð¿ÐµÑÐ¾ Ð½Ð° Ð¿ÑÐ¾Ð·ÑÐ°ÑÐ½Ð¾Ð¼ ÑÐ¾Ð½Ð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5819531">
            <a:off x="5774532" y="1775619"/>
            <a:ext cx="198596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Рисунок 10" descr="ÐÐ°ÑÑÐ¸Ð½ÐºÐ¸ Ð¿Ð¾ Ð·Ð°Ð¿ÑÐ¾ÑÑ ÐºÐ»Ð¸Ð¿Ð°ÑÑ ÑÐ¸Ð»Ð¾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10162825">
            <a:off x="3154363" y="2471738"/>
            <a:ext cx="2554287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38" y="277813"/>
            <a:ext cx="9051925" cy="960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600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2670175" y="949325"/>
            <a:ext cx="6180138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Узнай пословицу по рисунку</a:t>
            </a:r>
            <a:endParaRPr lang="ru-RU" sz="360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5604" name="Рисунок 3" descr="http://festival.1september.ru/articles/559727/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038" y="1782763"/>
            <a:ext cx="4840287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4" descr="http://festival.1september.ru/articles/559727/img5.jpg"/>
          <p:cNvPicPr>
            <a:picLocks noChangeAspect="1" noChangeArrowheads="1"/>
          </p:cNvPicPr>
          <p:nvPr/>
        </p:nvPicPr>
        <p:blipFill>
          <a:blip r:embed="rId4"/>
          <a:srcRect t="2084" b="2568"/>
          <a:stretch>
            <a:fillRect/>
          </a:stretch>
        </p:blipFill>
        <p:spPr bwMode="auto">
          <a:xfrm>
            <a:off x="5761038" y="1782763"/>
            <a:ext cx="48609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38" y="277813"/>
            <a:ext cx="9051925" cy="960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600" b="1" dirty="0">
                <a:solidFill>
                  <a:srgbClr val="8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2670175" y="949325"/>
            <a:ext cx="6180138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Узнай пословицу по рисунку</a:t>
            </a:r>
            <a:endParaRPr lang="ru-RU" sz="360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6628" name="Рисунок 5" descr="http://festival.1september.ru/articles/559727/img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38" y="1782763"/>
            <a:ext cx="4876800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 descr="ÐÐ°ÑÑÐ¸Ð½ÐºÐ¸ Ð¿Ð¾ Ð·Ð°Ð¿ÑÐ¾ÑÑ Ð¿Ð¾ÑÐ»Ð¾Ð²Ð¸ÑÑ Ð¸ Ð¿Ð¾Ð³Ð¾Ð²Ð¾ÑÐºÐ¸ Ð² ÐºÐ°ÑÑÐ¸Ð½ÐºÐ°Ñ"/>
          <p:cNvPicPr>
            <a:picLocks noChangeAspect="1" noChangeArrowheads="1"/>
          </p:cNvPicPr>
          <p:nvPr/>
        </p:nvPicPr>
        <p:blipFill>
          <a:blip r:embed="rId4"/>
          <a:srcRect l="5617" t="13722" r="7057" b="14195"/>
          <a:stretch>
            <a:fillRect/>
          </a:stretch>
        </p:blipFill>
        <p:spPr bwMode="auto">
          <a:xfrm>
            <a:off x="6096000" y="1782763"/>
            <a:ext cx="4419600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80360" y="807720"/>
            <a:ext cx="9189720" cy="39116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СДЕЛАЛ ДЕЛО,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ГУЛЯЙ СМЕЛО!</a:t>
            </a:r>
            <a:endParaRPr lang="ru-RU" sz="88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1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213" y="1279525"/>
            <a:ext cx="300831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411163" y="2357438"/>
            <a:ext cx="11155362" cy="2387600"/>
          </a:xfrm>
        </p:spPr>
        <p:txBody>
          <a:bodyPr/>
          <a:lstStyle/>
          <a:p>
            <a:r>
              <a:rPr lang="ru-RU" sz="9600" b="1" smtClean="0">
                <a:solidFill>
                  <a:srgbClr val="FF0000"/>
                </a:solidFill>
              </a:rPr>
              <a:t/>
            </a:r>
            <a:br>
              <a:rPr lang="ru-RU" sz="9600" b="1" smtClean="0">
                <a:solidFill>
                  <a:srgbClr val="FF0000"/>
                </a:solidFill>
              </a:rPr>
            </a:br>
            <a:r>
              <a:rPr lang="ru-RU" sz="8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– </a:t>
            </a:r>
            <a:r>
              <a:rPr lang="ru-RU" sz="8800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кладезь народной мудрости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838" y="244475"/>
            <a:ext cx="11079162" cy="53895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</a:pPr>
            <a:r>
              <a:rPr lang="ru-RU" sz="32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Пословица</a:t>
            </a:r>
            <a:r>
              <a:rPr lang="ru-RU" sz="3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600" b="1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краткое выражение с поучительным смыслом </a:t>
            </a:r>
            <a:r>
              <a:rPr lang="ru-RU" sz="3200" b="1" i="1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«Любишь кататься – люби и саночки возить»</a:t>
            </a:r>
            <a:r>
              <a:rPr lang="ru-RU" sz="3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3200" b="1" i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Признаки пословицы</a:t>
            </a:r>
            <a:r>
              <a:rPr lang="ru-RU" sz="3200" i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3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Symbol" pitchFamily="18" charset="2"/>
              <a:buChar char=""/>
            </a:pPr>
            <a:r>
              <a:rPr lang="ru-RU" sz="3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краткость;</a:t>
            </a:r>
            <a:endParaRPr lang="ru-RU" sz="3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Symbol" pitchFamily="18" charset="2"/>
              <a:buChar char=""/>
            </a:pPr>
            <a:r>
              <a:rPr lang="ru-RU" sz="3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меткость и точность мысли;</a:t>
            </a:r>
            <a:endParaRPr lang="ru-RU" sz="3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Symbol" pitchFamily="18" charset="2"/>
              <a:buChar char=""/>
            </a:pPr>
            <a:r>
              <a:rPr lang="ru-RU" sz="3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законченность предложения.</a:t>
            </a:r>
            <a:endParaRPr lang="ru-RU" sz="3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Пословицы обычно состоят из двух частей: </a:t>
            </a:r>
          </a:p>
          <a:p>
            <a:r>
              <a:rPr lang="ru-RU" sz="3200" b="1" i="1">
                <a:solidFill>
                  <a:srgbClr val="0000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«Делаешь наспех – сделаешь насмех»; «Землю красит солнце, а человека-труд».</a:t>
            </a:r>
            <a:r>
              <a:rPr lang="ru-RU" sz="3200">
                <a:solidFill>
                  <a:srgbClr val="0000C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Часто эти части рифмуются.</a:t>
            </a:r>
            <a:endParaRPr lang="ru-RU" sz="3200">
              <a:latin typeface="Calibri" pitchFamily="34" charset="0"/>
              <a:ea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288925"/>
            <a:ext cx="10820400" cy="536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4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Поговорка</a:t>
            </a:r>
            <a:r>
              <a:rPr lang="ru-RU" sz="36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8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обычно часть пословицы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800" b="1" i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Признаки поговорки</a:t>
            </a:r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меткое народное выражение;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краткое по форме; острое по смыслу;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законченность высказывания;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 не употребляется.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Например: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800" b="1" i="1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“За двумя зайцами погнался”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делаешь много дел сразу. 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800" b="1" i="1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«Семь пятниц на неделе», «Поживём -  увидим».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Поговорки употребляются в предложениях для придания яркой 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художественной окраски фактам, вещам и ситуациям. 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38" y="277813"/>
            <a:ext cx="9051925" cy="960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ПРОИСХОЖДЕНИЯ ПОГОВОРОК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435" name="Рисунок 5" descr="ÐÐ°ÑÑÐ¸Ð½ÐºÐ¸ Ð¿Ð¾ Ð·Ð°Ð¿ÑÐ¾ÑÑ Ð½Ð¸ ÐºÐ¾Ð»Ð° Ð½Ð¸ Ð´Ð²Ð¾Ñ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40763" y="1984375"/>
            <a:ext cx="3382962" cy="30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381000" y="1238250"/>
            <a:ext cx="825976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/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 бедного человека и сейчас говорят </a:t>
            </a:r>
            <a:endParaRPr lang="ru-RU" sz="28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449263"/>
            <a:r>
              <a:rPr lang="ru-RU" sz="3200" b="1" i="1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«Ни кола, ни двора».</a:t>
            </a:r>
            <a:r>
              <a:rPr lang="ru-RU" sz="3200" b="1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2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449263"/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Откуда же пришла эта поговорка? </a:t>
            </a:r>
            <a:endParaRPr lang="ru-RU" sz="28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449263"/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Оказывается, в старину крестьяне владели: узкими полосками земли, по форме похожими на кол. Поля нарезали на такие полоски, и у каждой был свой хозяин. Но у кого-то не было дажe такой узкой полоски земли. Про таких бедняков и говорили: ни кола, двора (дома).</a:t>
            </a:r>
            <a:endParaRPr lang="ru-RU" sz="28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38" y="277813"/>
            <a:ext cx="9051925" cy="960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ПРОИСХОЖДЕНИЯ ПОГОВОРОК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459" name="Рисунок 2" descr="ÐÐ°ÑÑÐ¸Ð½ÐºÐ¸ Ð¿Ð¾ Ð·Ð°Ð¿ÑÐ¾ÑÑ ÑÐ°Ð±Ð¾ÑÐ°ÐµÑ ÑÐ¿ÑÑÑÑ ÑÑÐºÐ°Ð²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8163" y="2498725"/>
            <a:ext cx="3881437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" y="1238250"/>
            <a:ext cx="8259763" cy="40735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Про ленивого человека мы говорим: </a:t>
            </a:r>
            <a:r>
              <a:rPr lang="ru-RU" sz="28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работает спустя рукава,</a:t>
            </a:r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indent="2286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а про трудолюбивого </a:t>
            </a:r>
            <a:r>
              <a:rPr lang="ru-RU" sz="28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работает, засучив рукава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228600">
              <a:spcAft>
                <a:spcPts val="800"/>
              </a:spcAft>
            </a:pPr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отношение к работе имеют рукава?</a:t>
            </a:r>
            <a:endParaRPr lang="ru-RU" sz="28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228600"/>
            <a:r>
              <a:rPr lang="ru-RU" sz="2800" b="1">
                <a:latin typeface="Times New Roman" pitchFamily="18" charset="0"/>
                <a:cs typeface="Calibri" pitchFamily="34" charset="0"/>
              </a:rPr>
              <a:t> Оказывается, в старину одежду носили                                                                                  с очень длинными рукавами - так люди защищались от холода.   </a:t>
            </a:r>
          </a:p>
          <a:p>
            <a:pPr indent="228600"/>
            <a:r>
              <a:rPr lang="ru-RU" sz="2800" b="1">
                <a:latin typeface="Times New Roman" pitchFamily="18" charset="0"/>
                <a:cs typeface="Calibri" pitchFamily="34" charset="0"/>
              </a:rPr>
              <a:t>Для работы рукава приходилось поднимать, подгибать – засучивать</a:t>
            </a:r>
            <a:endParaRPr lang="ru-RU" sz="2800" b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38" y="277813"/>
            <a:ext cx="9051925" cy="960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5475" y="1238250"/>
            <a:ext cx="10591800" cy="4386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200" b="1" dirty="0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 в тексте «Голова и язык» спрятанную пословицу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Голова сказала:</a:t>
            </a:r>
            <a:b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Ты, язык, как заведенные гусли, с утра до вечера без умолку говоришь и позоришь меня.</a:t>
            </a:r>
            <a:b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Язык ответил:</a:t>
            </a:r>
            <a:b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-Ты, голова, сама заставляешь меня так много говорить: ведь что на уме, то и на языке.</a:t>
            </a:r>
            <a:b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484" name="Picture 2" descr="ÐÐ°ÑÑÐ¸Ð½ÐºÐ¸ Ð¿Ð¾ Ð·Ð°Ð¿ÑÐ¾ÑÑ ÐºÐ»Ð¸Ð¿Ð°ÑÑ Ð³Ð¾Ð»Ð¾Ð²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17175" y="3108325"/>
            <a:ext cx="159861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ÐÐ°ÑÑÐ¸Ð½ÐºÐ¸ Ð¿Ð¾ Ð·Ð°Ð¿ÑÐ¾ÑÑ ÐºÐ»Ð¸Ð¿Ð°ÑÑ ÑÐ·ÑÐ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85313" y="4256088"/>
            <a:ext cx="931862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38" y="277813"/>
            <a:ext cx="9051925" cy="960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236538" y="1711325"/>
            <a:ext cx="11718925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Соотнеси </a:t>
            </a:r>
          </a:p>
          <a:p>
            <a:pPr algn="ctr"/>
            <a:r>
              <a:rPr lang="ru-RU" sz="32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русскую народную пословицу   и зарубежную пословицу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spcAft>
                <a:spcPts val="800"/>
              </a:spcAft>
            </a:pPr>
            <a: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Язык до Киева доведет. 		 Тот не заблудится, кто не спрашивает.</a:t>
            </a:r>
            <a:b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В гостях хорошо, а дома лучше. 	Восток ли, Запад ли, а дома лучше.</a:t>
            </a:r>
            <a:b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Слезами горю не поможешь.      Один утренний час лучше двух вечерних.</a:t>
            </a:r>
            <a:b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Утро вечера мудренее. 		           Бесполезно плакать над пролитым  						молоком.</a:t>
            </a:r>
          </a:p>
        </p:txBody>
      </p:sp>
      <p:pic>
        <p:nvPicPr>
          <p:cNvPr id="21508" name="Рисунок 3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1138" y="1077913"/>
            <a:ext cx="1744662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4" descr="ÐÐ°ÑÑÐ¸Ð½ÐºÐ¸ Ð¿Ð¾ Ð·Ð°Ð¿ÑÐ¾ÑÑ ÑÐ»ÐµÐ·Ð°Ð¼Ð¸ Ð³Ð¾ÑÑ Ð½Ðµ Ð¿Ð¾Ð¼Ð¾Ð¶ÐµÑÑ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15363" y="1143000"/>
            <a:ext cx="2006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38" y="277813"/>
            <a:ext cx="9051925" cy="9604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ПОСЛОВИЦАМИ И ПОГОВОРКАМИ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531" name="Прямоугольник 6"/>
          <p:cNvSpPr>
            <a:spLocks noChangeArrowheads="1"/>
          </p:cNvSpPr>
          <p:nvPr/>
        </p:nvSpPr>
        <p:spPr bwMode="auto">
          <a:xfrm>
            <a:off x="334963" y="1446213"/>
            <a:ext cx="886936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Вставь рисунки в пословицу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Дарёному   ...   в зубы не смотрят. </a:t>
            </a:r>
          </a:p>
          <a:p>
            <a:pPr>
              <a:spcAft>
                <a:spcPts val="800"/>
              </a:spcAft>
            </a:pPr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Когда   ...    на горе свистнет. </a:t>
            </a:r>
            <a:b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Не  ...  , так и не мычи. </a:t>
            </a:r>
            <a:b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Не плюй в    ...     – пригодится воды напиться. </a:t>
            </a:r>
            <a:b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Большому    ...     – большое плавание. </a:t>
            </a:r>
          </a:p>
        </p:txBody>
      </p:sp>
      <p:pic>
        <p:nvPicPr>
          <p:cNvPr id="22532" name="Рисунок 12" descr="ÐÐ°ÑÑÐ¸Ð½ÐºÐ¸ Ð¿Ð¾ Ð·Ð°Ð¿ÑÐ¾ÑÑ ÐºÐ»Ð¸Ð¿Ð°ÑÑ ÑÐ°Ðº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522479">
            <a:off x="9626600" y="950913"/>
            <a:ext cx="2471738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13" descr="ÐÐ°ÑÑÐ¸Ð½ÐºÐ¸ Ð¿Ð¾ Ð·Ð°Ð¿ÑÐ¾ÑÑ ÐºÐ»Ð¸Ð¿Ð°ÑÑ ÐºÐ¾ÑÐ¾Ð²Ð° Ð½Ð° Ð¿ÑÐ¾Ð·ÑÐ°ÑÐ½Ð¾Ð¼ ÑÐ¾Ð½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69075" y="2659063"/>
            <a:ext cx="1949450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14" descr="ÐÐ°ÑÑÐ¸Ð½ÐºÐ¸ Ð¿Ð¾ Ð·Ð°Ð¿ÑÐ¾ÑÑ ÐºÐ»Ð¸Ð¿Ð°ÑÑ ÐºÐ¾ÑÐ°Ð±Ð»Ñ Ð½Ð° Ð¿ÑÐ¾Ð·ÑÐ°ÑÐ½Ð¾Ð¼ ÑÐ¾Ð½Ð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83563" y="1584325"/>
            <a:ext cx="19939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15" descr="ÐÐ°ÑÑÐ¸Ð½ÐºÐ¸ Ð¿Ð¾ Ð·Ð°Ð¿ÑÐ¾ÑÑ ÐºÐ»Ð¸Ð¿Ð°ÑÑ ÐºÐ¾Ð»Ð¾Ð´ÐµÑ Ð½Ð° Ð¿ÑÐ¾Ð·ÑÐ°ÑÐ½Ð¾Ð¼ ÑÐ¾Ð½Ð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66388" y="2789238"/>
            <a:ext cx="14668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1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4175" y="3763963"/>
            <a:ext cx="2462213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405</Words>
  <Application>Microsoft Office PowerPoint</Application>
  <PresentationFormat>Произвольный</PresentationFormat>
  <Paragraphs>69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Arial</vt:lpstr>
      <vt:lpstr>Calibri Light</vt:lpstr>
      <vt:lpstr>Times New Roman</vt:lpstr>
      <vt:lpstr>Symbol</vt:lpstr>
      <vt:lpstr>Тема Office</vt:lpstr>
      <vt:lpstr>Пословицы  и поговорки</vt:lpstr>
      <vt:lpstr> Пословицы и поговорки – кладезь народной мудрости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Пословицы и поговорки</dc:title>
  <dc:creator>Пользователь Windows</dc:creator>
  <cp:lastModifiedBy>admin</cp:lastModifiedBy>
  <cp:revision>11</cp:revision>
  <dcterms:created xsi:type="dcterms:W3CDTF">2018-09-18T19:35:41Z</dcterms:created>
  <dcterms:modified xsi:type="dcterms:W3CDTF">2021-09-08T03:48:16Z</dcterms:modified>
</cp:coreProperties>
</file>