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2" r:id="rId4"/>
    <p:sldId id="258" r:id="rId5"/>
    <p:sldId id="261" r:id="rId6"/>
    <p:sldId id="262" r:id="rId7"/>
    <p:sldId id="271" r:id="rId8"/>
    <p:sldId id="269" r:id="rId9"/>
    <p:sldId id="270" r:id="rId10"/>
    <p:sldId id="264" r:id="rId11"/>
    <p:sldId id="260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90B05"/>
    <a:srgbClr val="603000"/>
    <a:srgbClr val="934607"/>
    <a:srgbClr val="A44F08"/>
    <a:srgbClr val="B45608"/>
    <a:srgbClr val="8A4500"/>
    <a:srgbClr val="7B5229"/>
    <a:srgbClr val="993300"/>
    <a:srgbClr val="8D1E1B"/>
    <a:srgbClr val="BE282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76672"/>
            <a:ext cx="5472608" cy="244827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rgbClr val="603000"/>
              </a:contourClr>
            </a:sp3d>
          </a:bodyPr>
          <a:lstStyle/>
          <a:p>
            <a:r>
              <a:rPr lang="ru-RU" sz="2800" b="1" i="1" u="sng" dirty="0" smtClean="0"/>
              <a:t/>
            </a:r>
            <a:br>
              <a:rPr lang="ru-RU" sz="2800" b="1" i="1" u="sng" dirty="0" smtClean="0"/>
            </a:br>
            <a:r>
              <a:rPr lang="ru-RU" sz="2800" b="1" i="1" u="sng" dirty="0" smtClean="0"/>
              <a:t/>
            </a:r>
            <a:br>
              <a:rPr lang="ru-RU" sz="2800" b="1" i="1" u="sng" dirty="0" smtClean="0"/>
            </a:br>
            <a:r>
              <a:rPr lang="ru-RU" sz="2800" b="1" i="1" u="sng" dirty="0" smtClean="0"/>
              <a:t/>
            </a:r>
            <a:br>
              <a:rPr lang="ru-RU" sz="2800" b="1" i="1" u="sng" dirty="0" smtClean="0"/>
            </a:br>
            <a:r>
              <a:rPr lang="ru-RU" sz="2800" b="1" i="1" u="sng" dirty="0" smtClean="0"/>
              <a:t>Практическая работа </a:t>
            </a:r>
            <a:r>
              <a:rPr lang="ru-RU" sz="2800" b="1" i="1" dirty="0" smtClean="0"/>
              <a:t>«Определение ГП </a:t>
            </a:r>
            <a:r>
              <a:rPr lang="ru-RU" sz="2800" b="1" i="1" dirty="0" smtClean="0"/>
              <a:t>материка, </a:t>
            </a:r>
            <a:r>
              <a:rPr lang="ru-RU" sz="2800" b="1" i="1" dirty="0" smtClean="0"/>
              <a:t>географических координат крайних точек Африки, протяженности материка в градусах и </a:t>
            </a:r>
            <a:r>
              <a:rPr lang="ru-RU" sz="2800" b="1" i="1" dirty="0" smtClean="0"/>
              <a:t>километрах» </a:t>
            </a:r>
            <a:endParaRPr lang="ru-RU" sz="2800" b="1" i="1" dirty="0">
              <a:ln/>
              <a:solidFill>
                <a:srgbClr val="934607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4572008"/>
            <a:ext cx="3960440" cy="202534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spcBef>
                <a:spcPts val="0"/>
              </a:spcBef>
            </a:pPr>
            <a:r>
              <a:rPr lang="ru-RU" sz="2200" b="1" dirty="0" smtClean="0">
                <a:ln w="50800"/>
                <a:solidFill>
                  <a:srgbClr val="603000"/>
                </a:solidFill>
              </a:rPr>
              <a:t>Журбенко Ирина Ивановна</a:t>
            </a:r>
          </a:p>
          <a:p>
            <a:pPr>
              <a:spcBef>
                <a:spcPts val="0"/>
              </a:spcBef>
            </a:pPr>
            <a:r>
              <a:rPr lang="ru-RU" sz="2200" b="1" dirty="0" smtClean="0">
                <a:ln w="50800"/>
                <a:solidFill>
                  <a:srgbClr val="603000"/>
                </a:solidFill>
              </a:rPr>
              <a:t>учитель географии</a:t>
            </a:r>
          </a:p>
          <a:p>
            <a:pPr>
              <a:spcBef>
                <a:spcPts val="0"/>
              </a:spcBef>
            </a:pPr>
            <a:r>
              <a:rPr lang="ru-RU" sz="2200" b="1" dirty="0" smtClean="0">
                <a:ln w="50800"/>
                <a:solidFill>
                  <a:srgbClr val="603000"/>
                </a:solidFill>
              </a:rPr>
              <a:t>МБОУ «Новониколаевская школа»</a:t>
            </a:r>
            <a:endParaRPr lang="ru-RU" sz="2200" b="1" dirty="0">
              <a:ln w="50800"/>
              <a:solidFill>
                <a:srgbClr val="603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5728"/>
            <a:ext cx="578646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</a:p>
          <a:p>
            <a:r>
              <a:rPr lang="ru-RU" sz="2500" b="1" u="sng" dirty="0" smtClean="0"/>
              <a:t>Номенклатура </a:t>
            </a:r>
            <a:r>
              <a:rPr lang="ru-RU" sz="2500" b="1" dirty="0" smtClean="0"/>
              <a:t> </a:t>
            </a:r>
            <a:r>
              <a:rPr lang="ru-RU" sz="2500" dirty="0" smtClean="0"/>
              <a:t> </a:t>
            </a:r>
            <a:br>
              <a:rPr lang="ru-RU" sz="2500" dirty="0" smtClean="0"/>
            </a:br>
            <a:r>
              <a:rPr lang="ru-RU" sz="2500" dirty="0" smtClean="0"/>
              <a:t>           </a:t>
            </a:r>
            <a:br>
              <a:rPr lang="ru-RU" sz="2500" dirty="0" smtClean="0"/>
            </a:br>
            <a:r>
              <a:rPr lang="ru-RU" sz="2500" b="1" dirty="0" smtClean="0"/>
              <a:t>Проливы</a:t>
            </a:r>
            <a:r>
              <a:rPr lang="ru-RU" sz="2500" dirty="0" smtClean="0"/>
              <a:t>: Гибралтарский, </a:t>
            </a:r>
            <a:r>
              <a:rPr lang="ru-RU" sz="2500" dirty="0" err="1" smtClean="0"/>
              <a:t>Мозамбикский</a:t>
            </a:r>
            <a:r>
              <a:rPr lang="ru-RU" sz="2500" dirty="0" smtClean="0"/>
              <a:t>, Баб-эль-Мандебский</a:t>
            </a:r>
            <a:br>
              <a:rPr lang="ru-RU" sz="2500" dirty="0" smtClean="0"/>
            </a:br>
            <a:r>
              <a:rPr lang="ru-RU" sz="2500" b="1" dirty="0" smtClean="0"/>
              <a:t>Мысы:</a:t>
            </a:r>
            <a:r>
              <a:rPr lang="ru-RU" sz="2500" dirty="0" smtClean="0"/>
              <a:t> </a:t>
            </a:r>
            <a:r>
              <a:rPr lang="ru-RU" sz="2500" dirty="0" err="1" smtClean="0"/>
              <a:t>Бен-Секка</a:t>
            </a:r>
            <a:r>
              <a:rPr lang="ru-RU" sz="2500" dirty="0" smtClean="0"/>
              <a:t>, </a:t>
            </a:r>
            <a:r>
              <a:rPr lang="ru-RU" sz="2500" dirty="0" err="1" smtClean="0"/>
              <a:t>Альмади</a:t>
            </a:r>
            <a:r>
              <a:rPr lang="ru-RU" sz="2500" dirty="0" smtClean="0"/>
              <a:t>, </a:t>
            </a:r>
            <a:r>
              <a:rPr lang="ru-RU" sz="2500" dirty="0" err="1" smtClean="0"/>
              <a:t>Рас-Хафун</a:t>
            </a:r>
            <a:r>
              <a:rPr lang="ru-RU" sz="2500" dirty="0" smtClean="0"/>
              <a:t>, Игольный</a:t>
            </a:r>
            <a:br>
              <a:rPr lang="ru-RU" sz="2500" dirty="0" smtClean="0"/>
            </a:br>
            <a:r>
              <a:rPr lang="ru-RU" sz="2500" b="1" dirty="0" smtClean="0"/>
              <a:t>Канал </a:t>
            </a:r>
            <a:r>
              <a:rPr lang="ru-RU" sz="2500" dirty="0" smtClean="0"/>
              <a:t>Суэцкий	</a:t>
            </a:r>
            <a:br>
              <a:rPr lang="ru-RU" sz="2500" dirty="0" smtClean="0"/>
            </a:br>
            <a:r>
              <a:rPr lang="ru-RU" sz="2500" b="1" dirty="0" smtClean="0"/>
              <a:t>Полуостров</a:t>
            </a:r>
            <a:r>
              <a:rPr lang="ru-RU" sz="2500" dirty="0" smtClean="0"/>
              <a:t> Сомали</a:t>
            </a:r>
            <a:br>
              <a:rPr lang="ru-RU" sz="2500" dirty="0" smtClean="0"/>
            </a:br>
            <a:r>
              <a:rPr lang="ru-RU" sz="2500" b="1" dirty="0" smtClean="0"/>
              <a:t>Острова</a:t>
            </a:r>
            <a:r>
              <a:rPr lang="ru-RU" sz="2500" dirty="0" smtClean="0"/>
              <a:t>: Мадагаскар, Канарские </a:t>
            </a:r>
            <a:br>
              <a:rPr lang="ru-RU" sz="2500" dirty="0" smtClean="0"/>
            </a:br>
            <a:r>
              <a:rPr lang="ru-RU" sz="2500" b="1" dirty="0" smtClean="0"/>
              <a:t>Заливы</a:t>
            </a:r>
            <a:r>
              <a:rPr lang="ru-RU" sz="2500" dirty="0" smtClean="0"/>
              <a:t>: Гвинейский, </a:t>
            </a:r>
            <a:r>
              <a:rPr lang="ru-RU" sz="2500" dirty="0" err="1" smtClean="0"/>
              <a:t>Аденский</a:t>
            </a:r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2500" b="1" dirty="0" smtClean="0"/>
              <a:t>Моря</a:t>
            </a:r>
            <a:r>
              <a:rPr lang="ru-RU" sz="2500" dirty="0" smtClean="0"/>
              <a:t>: Красное, Средиземное</a:t>
            </a:r>
            <a:br>
              <a:rPr lang="ru-RU" sz="2500" dirty="0" smtClean="0"/>
            </a:br>
            <a:r>
              <a:rPr lang="ru-RU" sz="2500" b="1" dirty="0" smtClean="0"/>
              <a:t>Океаны:</a:t>
            </a:r>
            <a:r>
              <a:rPr lang="ru-RU" sz="2500" dirty="0" smtClean="0"/>
              <a:t> Индийский, Атлантический.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714620"/>
            <a:ext cx="642942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500" b="1" dirty="0" smtClean="0"/>
              <a:t>Каковы особенности географического положения материка?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 smtClean="0"/>
              <a:t>Каковы размеры материка?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 smtClean="0"/>
              <a:t>Какова изрезанность береговой линии?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500" b="1" dirty="0" smtClean="0"/>
              <a:t>Какие географические объекты отделяют Африку от Европы и Азии?</a:t>
            </a:r>
          </a:p>
          <a:p>
            <a:pPr marL="342900" indent="-342900"/>
            <a:endParaRPr lang="ru-RU" b="1" dirty="0" smtClean="0">
              <a:solidFill>
                <a:srgbClr val="800000"/>
              </a:solidFill>
            </a:endParaRPr>
          </a:p>
          <a:p>
            <a:pPr marL="342900" indent="-342900">
              <a:buAutoNum type="arabicPeriod"/>
            </a:pP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7364"/>
            <a:ext cx="8229600" cy="2571768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Цель:   </a:t>
            </a:r>
            <a:r>
              <a:rPr lang="ru-RU" sz="2800" dirty="0" smtClean="0"/>
              <a:t>Обучение определению ГП материка.            Закрепление умений определять географические координаты, расстояние в километрах и градусах.</a:t>
            </a:r>
            <a:br>
              <a:rPr lang="ru-RU" sz="28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28728" y="2428868"/>
            <a:ext cx="685804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b="1" dirty="0" smtClean="0"/>
              <a:t>Географическое положение </a:t>
            </a:r>
            <a:r>
              <a:rPr lang="ru-RU" sz="2500" dirty="0" smtClean="0"/>
              <a:t>– это положение любого географического объекта (природного или созданного человеком) на поверхности Земли и по отношению к другим объектам, с которыми он взаимодействует.</a:t>
            </a:r>
            <a:endParaRPr lang="ru-RU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6789440" cy="940966"/>
          </a:xfrm>
        </p:spPr>
        <p:txBody>
          <a:bodyPr>
            <a:noAutofit/>
          </a:bodyPr>
          <a:lstStyle/>
          <a:p>
            <a:r>
              <a:rPr lang="ru-RU" sz="32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/>
            </a:r>
            <a:br>
              <a:rPr lang="ru-RU" sz="32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r>
              <a:rPr lang="ru-RU" sz="32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План изучения географического</a:t>
            </a:r>
            <a:br>
              <a:rPr lang="ru-RU" sz="32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r>
              <a:rPr lang="ru-RU" sz="32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положения материка</a:t>
            </a:r>
            <a:br>
              <a:rPr lang="ru-RU" sz="32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5852" y="2071678"/>
            <a:ext cx="7606628" cy="4786322"/>
          </a:xfrm>
        </p:spPr>
        <p:txBody>
          <a:bodyPr>
            <a:normAutofit fontScale="77500" lnSpcReduction="20000"/>
          </a:bodyPr>
          <a:lstStyle/>
          <a:p>
            <a:pPr algn="just">
              <a:buFontTx/>
              <a:buAutoNum type="arabicPeriod"/>
            </a:pPr>
            <a:r>
              <a:rPr lang="ru-RU" dirty="0" smtClean="0"/>
              <a:t> Определить, как расположен материк относительно экватора, тропиков, (полярных кругов), нулевого меридиана.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2. Найти крайние точки материка, определить их координаты и протяженность материка в градусах и километрах с севера на юг и с запада на восток.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3. Определить, какие океаны и моря омывают материк.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4. Как расположен материк относительно других материков.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Рисунок 2" descr="009_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523557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64163" y="1071546"/>
            <a:ext cx="36004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1. Африка почти посередине</a:t>
            </a:r>
          </a:p>
          <a:p>
            <a:r>
              <a:rPr lang="ru-RU" sz="2000" dirty="0"/>
              <a:t>пересекается экватором</a:t>
            </a:r>
          </a:p>
        </p:txBody>
      </p:sp>
      <p:pic>
        <p:nvPicPr>
          <p:cNvPr id="5" name="Рисунок 4" descr="1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3357563"/>
            <a:ext cx="30003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64163" y="2143116"/>
            <a:ext cx="36004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+mj-lt"/>
              </a:rPr>
              <a:t>2. Большая часть лежит между тропиками, поэтому Африка самый жаркий материк.</a:t>
            </a:r>
          </a:p>
        </p:txBody>
      </p:sp>
      <p:pic>
        <p:nvPicPr>
          <p:cNvPr id="9" name="Рисунок 8" descr="28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1857375"/>
            <a:ext cx="4786313" cy="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28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4929188"/>
            <a:ext cx="4786313" cy="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92725" y="3500438"/>
            <a:ext cx="36718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+mj-lt"/>
              </a:rPr>
              <a:t>3. Крайняя северная и крайняя южная точки почти одинаково удалены от экватора</a:t>
            </a:r>
          </a:p>
        </p:txBody>
      </p:sp>
      <p:pic>
        <p:nvPicPr>
          <p:cNvPr id="13" name="Рисунок 12" descr="точка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88" y="928688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точка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88" y="5500688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WordArt 15"/>
          <p:cNvSpPr>
            <a:spLocks noChangeArrowheads="1" noChangeShapeType="1" noTextEdit="1"/>
          </p:cNvSpPr>
          <p:nvPr/>
        </p:nvSpPr>
        <p:spPr bwMode="auto">
          <a:xfrm>
            <a:off x="250825" y="115888"/>
            <a:ext cx="87137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ОСОБЕННОСТИ ГЕОГРАФИЧЕСКОГО ПОЛОЖЕНИЯ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286380" y="4934562"/>
            <a:ext cx="36718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latin typeface="+mj-lt"/>
              </a:rPr>
              <a:t>4. В западной части пересекает нулевой меридиан</a:t>
            </a:r>
            <a:endParaRPr lang="ru-RU" sz="2000" dirty="0">
              <a:latin typeface="+mj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455207">
            <a:off x="13318" y="1773186"/>
            <a:ext cx="24801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…..…...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5922032">
            <a:off x="-69684" y="4204582"/>
            <a:ext cx="2659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……......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Рисунок 1" descr="009_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7300" y="333375"/>
            <a:ext cx="5141913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точка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1163" y="6207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точка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5400" y="20605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точка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4275" y="2420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точка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6350" y="56610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WordArt 19" descr="Частый вертикальный"/>
          <p:cNvSpPr>
            <a:spLocks noChangeArrowheads="1" noChangeShapeType="1" noTextEdit="1"/>
          </p:cNvSpPr>
          <p:nvPr/>
        </p:nvSpPr>
        <p:spPr bwMode="auto">
          <a:xfrm rot="-626337">
            <a:off x="3851275" y="3213100"/>
            <a:ext cx="2232025" cy="2159000"/>
          </a:xfrm>
          <a:prstGeom prst="rect">
            <a:avLst/>
          </a:prstGeom>
        </p:spPr>
        <p:txBody>
          <a:bodyPr wrap="none" fromWordArt="1">
            <a:prstTxWarp prst="textCirclePour">
              <a:avLst>
                <a:gd name="adj1" fmla="val 10858036"/>
                <a:gd name="adj2" fmla="val 50000"/>
              </a:avLst>
            </a:prstTxWarp>
          </a:bodyPr>
          <a:lstStyle/>
          <a:p>
            <a:pPr algn="ctr"/>
            <a:r>
              <a:rPr lang="ru-RU" sz="20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 КРАЙНИЕ   ТОЧКИ  </a:t>
            </a:r>
          </a:p>
        </p:txBody>
      </p:sp>
      <p:sp>
        <p:nvSpPr>
          <p:cNvPr id="9236" name="Text Box 20" descr="Газетная бумага"/>
          <p:cNvSpPr txBox="1">
            <a:spLocks noChangeArrowheads="1"/>
          </p:cNvSpPr>
          <p:nvPr/>
        </p:nvSpPr>
        <p:spPr bwMode="auto">
          <a:xfrm>
            <a:off x="250825" y="473075"/>
            <a:ext cx="3384550" cy="707886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 dirty="0"/>
              <a:t>1</a:t>
            </a:r>
            <a:r>
              <a:rPr lang="ru-RU" sz="2000" dirty="0"/>
              <a:t>. </a:t>
            </a:r>
            <a:r>
              <a:rPr lang="ru-RU" sz="2000" b="1" dirty="0"/>
              <a:t>Северная – мыс     </a:t>
            </a:r>
            <a:r>
              <a:rPr lang="ru-RU" sz="2000" b="1" dirty="0" err="1" smtClean="0"/>
              <a:t>Бен-Секка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9237" name="Text Box 21" descr="Газетная бумага"/>
          <p:cNvSpPr txBox="1">
            <a:spLocks noChangeArrowheads="1"/>
          </p:cNvSpPr>
          <p:nvPr/>
        </p:nvSpPr>
        <p:spPr bwMode="auto">
          <a:xfrm>
            <a:off x="250825" y="1265238"/>
            <a:ext cx="3384550" cy="650875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prstDash val="lg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/>
              <a:t>Географические координаты</a:t>
            </a:r>
          </a:p>
          <a:p>
            <a:pPr algn="ctr"/>
            <a:r>
              <a:rPr lang="ru-RU" sz="2000" b="1" dirty="0"/>
              <a:t>37гр.  </a:t>
            </a:r>
            <a:r>
              <a:rPr lang="ru-RU" sz="2000" b="1" dirty="0" err="1"/>
              <a:t>с.ш</a:t>
            </a:r>
            <a:r>
              <a:rPr lang="ru-RU" sz="2000" b="1" dirty="0"/>
              <a:t>. и 10 гр. в.д.</a:t>
            </a:r>
          </a:p>
        </p:txBody>
      </p:sp>
      <p:sp>
        <p:nvSpPr>
          <p:cNvPr id="9238" name="Text Box 22" descr="Пергамент"/>
          <p:cNvSpPr txBox="1">
            <a:spLocks noChangeArrowheads="1"/>
          </p:cNvSpPr>
          <p:nvPr/>
        </p:nvSpPr>
        <p:spPr bwMode="auto">
          <a:xfrm>
            <a:off x="250825" y="2057400"/>
            <a:ext cx="3384550" cy="711200"/>
          </a:xfrm>
          <a:prstGeom prst="rec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 dirty="0">
                <a:solidFill>
                  <a:srgbClr val="FF0000"/>
                </a:solidFill>
              </a:rPr>
              <a:t>2. Южная – мыс Игольный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239" name="Text Box 23" descr="Пергамент"/>
          <p:cNvSpPr txBox="1">
            <a:spLocks noChangeArrowheads="1"/>
          </p:cNvSpPr>
          <p:nvPr/>
        </p:nvSpPr>
        <p:spPr bwMode="auto">
          <a:xfrm>
            <a:off x="250825" y="2849563"/>
            <a:ext cx="3384550" cy="650875"/>
          </a:xfrm>
          <a:prstGeom prst="rec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solidFill>
              <a:srgbClr val="FF0000"/>
            </a:solidFill>
            <a:prstDash val="lg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Географические координаты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36 гр.  </a:t>
            </a:r>
            <a:r>
              <a:rPr lang="ru-RU" sz="2000" b="1" dirty="0" err="1">
                <a:solidFill>
                  <a:srgbClr val="FF0000"/>
                </a:solidFill>
              </a:rPr>
              <a:t>ю.ш</a:t>
            </a:r>
            <a:r>
              <a:rPr lang="ru-RU" sz="2000" b="1" dirty="0">
                <a:solidFill>
                  <a:srgbClr val="FF0000"/>
                </a:solidFill>
              </a:rPr>
              <a:t>. и 20 гр. в.д.</a:t>
            </a:r>
          </a:p>
        </p:txBody>
      </p:sp>
      <p:sp>
        <p:nvSpPr>
          <p:cNvPr id="9240" name="Text Box 24" descr="Голубая тисненая бумага"/>
          <p:cNvSpPr txBox="1">
            <a:spLocks noChangeArrowheads="1"/>
          </p:cNvSpPr>
          <p:nvPr/>
        </p:nvSpPr>
        <p:spPr bwMode="auto">
          <a:xfrm>
            <a:off x="250825" y="3570288"/>
            <a:ext cx="3384550" cy="711200"/>
          </a:xfrm>
          <a:prstGeom prst="rect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>
                <a:solidFill>
                  <a:srgbClr val="333399"/>
                </a:solidFill>
              </a:rPr>
              <a:t>3. Западная – мыс Альмади</a:t>
            </a:r>
          </a:p>
        </p:txBody>
      </p:sp>
      <p:sp>
        <p:nvSpPr>
          <p:cNvPr id="9241" name="Text Box 25" descr="Голубая тисненая бумага"/>
          <p:cNvSpPr txBox="1">
            <a:spLocks noChangeArrowheads="1"/>
          </p:cNvSpPr>
          <p:nvPr/>
        </p:nvSpPr>
        <p:spPr bwMode="auto">
          <a:xfrm>
            <a:off x="250825" y="4359275"/>
            <a:ext cx="3384550" cy="650875"/>
          </a:xfrm>
          <a:prstGeom prst="rect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ln w="9525">
            <a:solidFill>
              <a:srgbClr val="333399"/>
            </a:solidFill>
            <a:prstDash val="lg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333399"/>
                </a:solidFill>
              </a:rPr>
              <a:t>Географические координаты</a:t>
            </a:r>
          </a:p>
          <a:p>
            <a:pPr algn="ctr"/>
            <a:r>
              <a:rPr lang="ru-RU" sz="2000" b="1" dirty="0">
                <a:solidFill>
                  <a:srgbClr val="333399"/>
                </a:solidFill>
              </a:rPr>
              <a:t>15 гр. </a:t>
            </a:r>
            <a:r>
              <a:rPr lang="ru-RU" sz="2000" b="1" dirty="0" err="1">
                <a:solidFill>
                  <a:srgbClr val="333399"/>
                </a:solidFill>
              </a:rPr>
              <a:t>с.ш</a:t>
            </a:r>
            <a:r>
              <a:rPr lang="ru-RU" sz="2000" b="1" dirty="0">
                <a:solidFill>
                  <a:srgbClr val="333399"/>
                </a:solidFill>
              </a:rPr>
              <a:t> и 16 гр. </a:t>
            </a:r>
            <a:r>
              <a:rPr lang="ru-RU" sz="2000" b="1" dirty="0" err="1">
                <a:solidFill>
                  <a:srgbClr val="333399"/>
                </a:solidFill>
              </a:rPr>
              <a:t>з.д</a:t>
            </a:r>
            <a:r>
              <a:rPr lang="ru-RU" sz="2000" b="1" dirty="0">
                <a:solidFill>
                  <a:srgbClr val="333399"/>
                </a:solidFill>
              </a:rPr>
              <a:t>.</a:t>
            </a:r>
          </a:p>
        </p:txBody>
      </p:sp>
      <p:sp>
        <p:nvSpPr>
          <p:cNvPr id="9242" name="Text Box 26" descr="Почтовая бумага"/>
          <p:cNvSpPr txBox="1">
            <a:spLocks noChangeArrowheads="1"/>
          </p:cNvSpPr>
          <p:nvPr/>
        </p:nvSpPr>
        <p:spPr bwMode="auto">
          <a:xfrm>
            <a:off x="250825" y="5156200"/>
            <a:ext cx="3384550" cy="711200"/>
          </a:xfrm>
          <a:prstGeom prst="rect">
            <a:avLst/>
          </a:prstGeom>
          <a:blipFill dpi="0" rotWithShape="1">
            <a:blip r:embed="rId7" cstate="print"/>
            <a:srcRect/>
            <a:tile tx="0" ty="0" sx="100000" sy="100000" flip="none" algn="tl"/>
          </a:blip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>
                <a:solidFill>
                  <a:srgbClr val="800000"/>
                </a:solidFill>
              </a:rPr>
              <a:t>4. Восточная – мыс    Рас-Хафун</a:t>
            </a:r>
          </a:p>
        </p:txBody>
      </p:sp>
      <p:sp>
        <p:nvSpPr>
          <p:cNvPr id="9243" name="Text Box 27" descr="Почтовая бумага"/>
          <p:cNvSpPr txBox="1">
            <a:spLocks noChangeArrowheads="1"/>
          </p:cNvSpPr>
          <p:nvPr/>
        </p:nvSpPr>
        <p:spPr bwMode="auto">
          <a:xfrm>
            <a:off x="250825" y="5946775"/>
            <a:ext cx="3384550" cy="650875"/>
          </a:xfrm>
          <a:prstGeom prst="rect">
            <a:avLst/>
          </a:prstGeom>
          <a:blipFill dpi="0" rotWithShape="1">
            <a:blip r:embed="rId7" cstate="print"/>
            <a:srcRect/>
            <a:tile tx="0" ty="0" sx="100000" sy="100000" flip="none" algn="tl"/>
          </a:blipFill>
          <a:ln w="9525">
            <a:solidFill>
              <a:srgbClr val="800000"/>
            </a:solidFill>
            <a:prstDash val="lg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800000"/>
                </a:solidFill>
              </a:rPr>
              <a:t>Географические координаты</a:t>
            </a:r>
          </a:p>
          <a:p>
            <a:pPr algn="ctr"/>
            <a:r>
              <a:rPr lang="ru-RU" sz="2000" b="1" dirty="0">
                <a:solidFill>
                  <a:srgbClr val="800000"/>
                </a:solidFill>
              </a:rPr>
              <a:t>12 гр. </a:t>
            </a:r>
            <a:r>
              <a:rPr lang="ru-RU" sz="2000" b="1" dirty="0" err="1">
                <a:solidFill>
                  <a:srgbClr val="800000"/>
                </a:solidFill>
              </a:rPr>
              <a:t>с.ш</a:t>
            </a:r>
            <a:r>
              <a:rPr lang="ru-RU" sz="2000" b="1" dirty="0">
                <a:solidFill>
                  <a:srgbClr val="800000"/>
                </a:solidFill>
              </a:rPr>
              <a:t> и 52 гр. в.д.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10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10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6" grpId="0" animBg="1"/>
      <p:bldP spid="9237" grpId="0" animBg="1"/>
      <p:bldP spid="9238" grpId="0" animBg="1"/>
      <p:bldP spid="9239" grpId="0" animBg="1"/>
      <p:bldP spid="9240" grpId="0" animBg="1"/>
      <p:bldP spid="9241" grpId="0" animBg="1"/>
      <p:bldP spid="9242" grpId="0" animBg="1"/>
      <p:bldP spid="92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контурная карта Африк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7788" y="115888"/>
            <a:ext cx="5165725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504924" y="1357298"/>
            <a:ext cx="2424134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Определить размеры материка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71538" y="2084384"/>
            <a:ext cx="285752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/>
              <a:t>1. Расстояние с севера на </a:t>
            </a:r>
            <a:r>
              <a:rPr lang="ru-RU" dirty="0" smtClean="0"/>
              <a:t>юг по </a:t>
            </a:r>
            <a:r>
              <a:rPr lang="ru-RU" dirty="0"/>
              <a:t>20 меридиану в градусах и </a:t>
            </a:r>
            <a:r>
              <a:rPr lang="ru-RU" dirty="0" smtClean="0"/>
              <a:t>км (1</a:t>
            </a:r>
            <a:r>
              <a:rPr lang="ru-RU" dirty="0" smtClean="0">
                <a:sym typeface="Symbol"/>
              </a:rPr>
              <a:t> - 111 км)</a:t>
            </a:r>
            <a:endParaRPr lang="ru-RU" dirty="0"/>
          </a:p>
        </p:txBody>
      </p:sp>
      <p:pic>
        <p:nvPicPr>
          <p:cNvPr id="6" name="Рисунок 5" descr="3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571480"/>
            <a:ext cx="3810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16702" y="3071810"/>
            <a:ext cx="2451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/>
              <a:t>32 + 37 = 69 (градусов)</a:t>
            </a:r>
          </a:p>
          <a:p>
            <a:pPr algn="ctr"/>
            <a:r>
              <a:rPr lang="ru-RU" dirty="0"/>
              <a:t>69 </a:t>
            </a:r>
            <a:r>
              <a:rPr lang="ru-RU" dirty="0" err="1"/>
              <a:t>х</a:t>
            </a:r>
            <a:r>
              <a:rPr lang="ru-RU" dirty="0"/>
              <a:t> 111 = </a:t>
            </a:r>
            <a:r>
              <a:rPr lang="ru-RU" b="1" u="sng" dirty="0"/>
              <a:t>7659 (км)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65120" y="3857628"/>
            <a:ext cx="34925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/>
              <a:t>2. Расстояние с запада на восток по 10 параллели в градусах и </a:t>
            </a:r>
            <a:r>
              <a:rPr lang="ru-RU" dirty="0" smtClean="0"/>
              <a:t>км (1</a:t>
            </a:r>
            <a:r>
              <a:rPr lang="ru-RU" dirty="0" smtClean="0">
                <a:sym typeface="Symbol"/>
              </a:rPr>
              <a:t> - 109,6 км)</a:t>
            </a:r>
            <a:endParaRPr lang="ru-RU" dirty="0"/>
          </a:p>
        </p:txBody>
      </p:sp>
      <p:pic>
        <p:nvPicPr>
          <p:cNvPr id="9" name="Рисунок 8" descr="66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285992"/>
            <a:ext cx="438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71472" y="4857760"/>
            <a:ext cx="30003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/>
              <a:t>15 + 52 = 67 (градусов)</a:t>
            </a:r>
          </a:p>
          <a:p>
            <a:pPr algn="ctr"/>
            <a:r>
              <a:rPr lang="ru-RU" dirty="0"/>
              <a:t>67 </a:t>
            </a:r>
            <a:r>
              <a:rPr lang="ru-RU" dirty="0" err="1"/>
              <a:t>х</a:t>
            </a:r>
            <a:r>
              <a:rPr lang="ru-RU" dirty="0"/>
              <a:t> 109,6 = </a:t>
            </a:r>
            <a:r>
              <a:rPr lang="ru-RU" b="1" u="sng" dirty="0"/>
              <a:t>7343,2 (км)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58076" y="5783065"/>
            <a:ext cx="26137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/>
              <a:t>3. Сравнить расстояния, </a:t>
            </a:r>
          </a:p>
          <a:p>
            <a:pPr algn="ctr"/>
            <a:r>
              <a:rPr lang="ru-RU" dirty="0"/>
              <a:t>сделать выводы</a:t>
            </a:r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6643702" y="3286124"/>
            <a:ext cx="285752" cy="2428892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6643702" y="1071546"/>
            <a:ext cx="285752" cy="2214578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000892" y="2000240"/>
            <a:ext cx="571504" cy="28575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32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892" y="4357694"/>
            <a:ext cx="571504" cy="28575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37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00628" y="2500306"/>
            <a:ext cx="357190" cy="28575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17" name="Правая фигурная скобка 16"/>
          <p:cNvSpPr/>
          <p:nvPr/>
        </p:nvSpPr>
        <p:spPr>
          <a:xfrm rot="16200000">
            <a:off x="4572000" y="1857364"/>
            <a:ext cx="285752" cy="1000132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авая фигурная скобка 17"/>
          <p:cNvSpPr/>
          <p:nvPr/>
        </p:nvSpPr>
        <p:spPr>
          <a:xfrm rot="16200000">
            <a:off x="6893735" y="535762"/>
            <a:ext cx="285752" cy="3643338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429124" y="1928802"/>
            <a:ext cx="571504" cy="28575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786578" y="1928802"/>
            <a:ext cx="500066" cy="28575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52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15074" y="3143248"/>
            <a:ext cx="357190" cy="28575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22222E-6 L -0.00347 0.7101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3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L 0.53437 0.0129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yq2ec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28604"/>
            <a:ext cx="9144000" cy="601472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 rot="3559026">
            <a:off x="1796635" y="3576923"/>
            <a:ext cx="2500330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Атлантический океан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6050" y="2143116"/>
            <a:ext cx="2122899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Средиземное море 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57752" y="3714752"/>
            <a:ext cx="1419236" cy="5715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Индийский океан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43438" y="2857496"/>
            <a:ext cx="1071570" cy="5000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Красное море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86116" y="2928934"/>
            <a:ext cx="1214446" cy="285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АФРИКА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yq2ec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87" y="571480"/>
            <a:ext cx="9133413" cy="60077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3438" y="1714488"/>
            <a:ext cx="164307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ЕВРАЗИЯ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71736" y="2357430"/>
            <a:ext cx="2286016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Гибралтарский пролив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2786058"/>
            <a:ext cx="1500198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Суэцкий канал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428992" y="3143248"/>
            <a:ext cx="121444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АФРИКА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363</Words>
  <Application>Microsoft Office PowerPoint</Application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Практическая работа «Определение ГП материка, географических координат крайних точек Африки, протяженности материка в градусах и километрах» </vt:lpstr>
      <vt:lpstr>            Цель:   Обучение определению ГП материка.            Закрепление умений определять географические координаты, расстояние в километрах и градусах.     </vt:lpstr>
      <vt:lpstr>Слайд 3</vt:lpstr>
      <vt:lpstr> План изучения географического положения материка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Географические</dc:title>
  <dc:creator>Ранько Елена</dc:creator>
  <cp:lastModifiedBy>ДОМ</cp:lastModifiedBy>
  <cp:revision>71</cp:revision>
  <dcterms:created xsi:type="dcterms:W3CDTF">2015-04-19T15:51:03Z</dcterms:created>
  <dcterms:modified xsi:type="dcterms:W3CDTF">2019-04-25T01:42:22Z</dcterms:modified>
</cp:coreProperties>
</file>