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43" autoAdjust="0"/>
  </p:normalViewPr>
  <p:slideViewPr>
    <p:cSldViewPr>
      <p:cViewPr varScale="1">
        <p:scale>
          <a:sx n="52" d="100"/>
          <a:sy n="52" d="100"/>
        </p:scale>
        <p:origin x="-143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A77FA6A-A813-4D68-B68F-D15965245AEA}" type="datetimeFigureOut">
              <a:rPr lang="ru-RU" smtClean="0"/>
              <a:t>01.11.2021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37863E-D1FF-4604-85E9-7AADBB8C9EC2}"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A77FA6A-A813-4D68-B68F-D15965245AEA}" type="datetimeFigureOut">
              <a:rPr lang="ru-RU" smtClean="0"/>
              <a:t>01.11.2021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37863E-D1FF-4604-85E9-7AADBB8C9EC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A77FA6A-A813-4D68-B68F-D15965245AEA}" type="datetimeFigureOut">
              <a:rPr lang="ru-RU" smtClean="0"/>
              <a:t>01.11.2021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37863E-D1FF-4604-85E9-7AADBB8C9EC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A77FA6A-A813-4D68-B68F-D15965245AEA}" type="datetimeFigureOut">
              <a:rPr lang="ru-RU" smtClean="0"/>
              <a:t>01.11.2021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37863E-D1FF-4604-85E9-7AADBB8C9EC2}"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A77FA6A-A813-4D68-B68F-D15965245AEA}" type="datetimeFigureOut">
              <a:rPr lang="ru-RU" smtClean="0"/>
              <a:t>01.11.2021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37863E-D1FF-4604-85E9-7AADBB8C9EC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A77FA6A-A813-4D68-B68F-D15965245AEA}" type="datetimeFigureOut">
              <a:rPr lang="ru-RU" smtClean="0"/>
              <a:t>01.11.2021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37863E-D1FF-4604-85E9-7AADBB8C9EC2}"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A77FA6A-A813-4D68-B68F-D15965245AEA}" type="datetimeFigureOut">
              <a:rPr lang="ru-RU" smtClean="0"/>
              <a:t>01.11.2021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B37863E-D1FF-4604-85E9-7AADBB8C9EC2}"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A77FA6A-A813-4D68-B68F-D15965245AEA}" type="datetimeFigureOut">
              <a:rPr lang="ru-RU" smtClean="0"/>
              <a:t>01.11.2021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B37863E-D1FF-4604-85E9-7AADBB8C9EC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77FA6A-A813-4D68-B68F-D15965245AEA}" type="datetimeFigureOut">
              <a:rPr lang="ru-RU" smtClean="0"/>
              <a:t>01.11.2021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B37863E-D1FF-4604-85E9-7AADBB8C9EC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A77FA6A-A813-4D68-B68F-D15965245AEA}" type="datetimeFigureOut">
              <a:rPr lang="ru-RU" smtClean="0"/>
              <a:t>01.11.2021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37863E-D1FF-4604-85E9-7AADBB8C9EC2}"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A77FA6A-A813-4D68-B68F-D15965245AEA}" type="datetimeFigureOut">
              <a:rPr lang="ru-RU" smtClean="0"/>
              <a:t>01.11.2021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37863E-D1FF-4604-85E9-7AADBB8C9EC2}"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A77FA6A-A813-4D68-B68F-D15965245AEA}" type="datetimeFigureOut">
              <a:rPr lang="ru-RU" smtClean="0"/>
              <a:t>01.11.2021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B37863E-D1FF-4604-85E9-7AADBB8C9EC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8573750" cy="14623257"/>
          </a:xfrm>
          <a:prstGeom prst="rect">
            <a:avLst/>
          </a:prstGeom>
        </p:spPr>
      </p:pic>
      <p:sp>
        <p:nvSpPr>
          <p:cNvPr id="5" name="TextBox 4"/>
          <p:cNvSpPr txBox="1"/>
          <p:nvPr/>
        </p:nvSpPr>
        <p:spPr>
          <a:xfrm>
            <a:off x="899592" y="3861048"/>
            <a:ext cx="7632848" cy="2123658"/>
          </a:xfrm>
          <a:prstGeom prst="rect">
            <a:avLst/>
          </a:prstGeom>
          <a:noFill/>
        </p:spPr>
        <p:txBody>
          <a:bodyPr wrap="square" rtlCol="0">
            <a:spAutoFit/>
          </a:bodyPr>
          <a:lstStyle/>
          <a:p>
            <a:pPr algn="ctr"/>
            <a:r>
              <a:rPr lang="ru-RU" sz="4400" b="1" u="sng" kern="1800" dirty="0">
                <a:solidFill>
                  <a:prstClr val="black"/>
                </a:solidFill>
                <a:latin typeface="Times New Roman"/>
                <a:ea typeface="Calibri"/>
                <a:cs typeface="+mj-cs"/>
              </a:rPr>
              <a:t>РЕШЕНИЕ ЗАДАЧ С ПРОФЕССИОНАЛЬНОЙ НАПРАЛЕННОСТЬЮ</a:t>
            </a:r>
            <a:endParaRPr lang="ru-RU" dirty="0"/>
          </a:p>
        </p:txBody>
      </p:sp>
    </p:spTree>
    <p:extLst>
      <p:ext uri="{BB962C8B-B14F-4D97-AF65-F5344CB8AC3E}">
        <p14:creationId xmlns:p14="http://schemas.microsoft.com/office/powerpoint/2010/main" val="3195092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3152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6637" y="332656"/>
            <a:ext cx="8568952" cy="4339650"/>
          </a:xfrm>
          <a:prstGeom prst="rect">
            <a:avLst/>
          </a:prstGeom>
          <a:noFill/>
        </p:spPr>
        <p:txBody>
          <a:bodyPr wrap="square" rtlCol="0">
            <a:spAutoFit/>
          </a:bodyPr>
          <a:lstStyle/>
          <a:p>
            <a:pPr lvl="0" algn="just">
              <a:lnSpc>
                <a:spcPct val="115000"/>
              </a:lnSpc>
              <a:spcAft>
                <a:spcPts val="0"/>
              </a:spcAft>
            </a:pPr>
            <a:r>
              <a:rPr lang="ru-RU" sz="2400" b="1" dirty="0" smtClean="0">
                <a:effectLst/>
                <a:latin typeface="Times New Roman"/>
                <a:ea typeface="Calibri"/>
                <a:cs typeface="Times New Roman"/>
              </a:rPr>
              <a:t>Цель урока: убедиться в необходимости   математических и физических знаний в овладении профессией электромонтёр. </a:t>
            </a:r>
            <a:endParaRPr lang="ru-RU" b="1" dirty="0" smtClean="0">
              <a:ea typeface="Calibri"/>
              <a:cs typeface="Times New Roman"/>
            </a:endParaRPr>
          </a:p>
          <a:p>
            <a:pPr lvl="0" algn="just">
              <a:lnSpc>
                <a:spcPct val="115000"/>
              </a:lnSpc>
              <a:spcAft>
                <a:spcPts val="0"/>
              </a:spcAft>
            </a:pPr>
            <a:r>
              <a:rPr lang="ru-RU" sz="2400" b="1" dirty="0" smtClean="0">
                <a:effectLst/>
                <a:latin typeface="Times New Roman"/>
                <a:ea typeface="Calibri"/>
                <a:cs typeface="Times New Roman"/>
              </a:rPr>
              <a:t>Задачи:</a:t>
            </a:r>
            <a:endParaRPr lang="ru-RU" b="1" dirty="0">
              <a:ea typeface="Calibri"/>
              <a:cs typeface="Times New Roman"/>
            </a:endParaRPr>
          </a:p>
          <a:p>
            <a:pPr marL="342900" lvl="0" indent="-342900" algn="just">
              <a:lnSpc>
                <a:spcPct val="115000"/>
              </a:lnSpc>
              <a:spcAft>
                <a:spcPts val="0"/>
              </a:spcAft>
              <a:buFont typeface="+mj-lt"/>
              <a:buAutoNum type="arabicPeriod"/>
            </a:pPr>
            <a:r>
              <a:rPr lang="ru-RU" sz="2400" b="1" dirty="0" smtClean="0">
                <a:effectLst/>
                <a:latin typeface="Times New Roman"/>
                <a:ea typeface="Calibri"/>
                <a:cs typeface="Times New Roman"/>
              </a:rPr>
              <a:t>Найти связь математики и физики с профессией электромонтёр;</a:t>
            </a:r>
            <a:endParaRPr lang="ru-RU" b="1" dirty="0">
              <a:ea typeface="Calibri"/>
              <a:cs typeface="Times New Roman"/>
            </a:endParaRPr>
          </a:p>
          <a:p>
            <a:pPr marL="342900" lvl="0" indent="-342900" algn="just">
              <a:lnSpc>
                <a:spcPct val="115000"/>
              </a:lnSpc>
              <a:spcAft>
                <a:spcPts val="0"/>
              </a:spcAft>
              <a:buFont typeface="+mj-lt"/>
              <a:buAutoNum type="arabicPeriod"/>
            </a:pPr>
            <a:r>
              <a:rPr lang="ru-RU" sz="2400" b="1" dirty="0" smtClean="0">
                <a:effectLst/>
                <a:latin typeface="Times New Roman"/>
                <a:ea typeface="Calibri"/>
                <a:cs typeface="Times New Roman"/>
              </a:rPr>
              <a:t>Выяснить, какие математические и физические законы могут использоваться в электрике.</a:t>
            </a:r>
            <a:endParaRPr lang="ru-RU" b="1" dirty="0">
              <a:ea typeface="Calibri"/>
              <a:cs typeface="Times New Roman"/>
            </a:endParaRPr>
          </a:p>
          <a:p>
            <a:pPr marL="342900" lvl="0" indent="-342900" algn="just">
              <a:lnSpc>
                <a:spcPct val="115000"/>
              </a:lnSpc>
              <a:spcAft>
                <a:spcPts val="0"/>
              </a:spcAft>
              <a:buFont typeface="+mj-lt"/>
              <a:buAutoNum type="arabicPeriod"/>
            </a:pPr>
            <a:r>
              <a:rPr lang="ru-RU" sz="2400" b="1" dirty="0" smtClean="0">
                <a:effectLst/>
                <a:latin typeface="Times New Roman"/>
                <a:ea typeface="Calibri"/>
                <a:cs typeface="Times New Roman"/>
              </a:rPr>
              <a:t>Показать эту связь на примере решения математических  и физических задач;</a:t>
            </a:r>
            <a:endParaRPr lang="ru-RU" b="1" dirty="0">
              <a:ea typeface="Calibri"/>
              <a:cs typeface="Times New Roman"/>
            </a:endParaRPr>
          </a:p>
          <a:p>
            <a:pPr marL="342900" lvl="0" indent="-342900" algn="just">
              <a:lnSpc>
                <a:spcPct val="115000"/>
              </a:lnSpc>
              <a:spcAft>
                <a:spcPts val="0"/>
              </a:spcAft>
              <a:buFont typeface="+mj-lt"/>
              <a:buAutoNum type="arabicPeriod"/>
            </a:pPr>
            <a:r>
              <a:rPr lang="ru-RU" sz="2400" b="1" dirty="0" smtClean="0">
                <a:effectLst/>
                <a:latin typeface="Times New Roman"/>
                <a:ea typeface="Calibri"/>
                <a:cs typeface="Times New Roman"/>
              </a:rPr>
              <a:t>Подвести итоги</a:t>
            </a:r>
            <a:endParaRPr lang="ru-RU" b="1" dirty="0">
              <a:ea typeface="Calibri"/>
              <a:cs typeface="Times New Roman"/>
            </a:endParaRP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772" y="4908142"/>
            <a:ext cx="9165771" cy="1949857"/>
          </a:xfrm>
          <a:prstGeom prst="rect">
            <a:avLst/>
          </a:prstGeom>
        </p:spPr>
      </p:pic>
    </p:spTree>
    <p:extLst>
      <p:ext uri="{BB962C8B-B14F-4D97-AF65-F5344CB8AC3E}">
        <p14:creationId xmlns:p14="http://schemas.microsoft.com/office/powerpoint/2010/main" val="3350340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4584" y="-1107504"/>
            <a:ext cx="10188624" cy="10081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59693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kaliningrad.electric-doma.ru/data/content/gallery/1363160655baa1dd56e9a9.jpg"/>
          <p:cNvPicPr/>
          <p:nvPr/>
        </p:nvPicPr>
        <p:blipFill>
          <a:blip r:embed="rId2">
            <a:extLst>
              <a:ext uri="{28A0092B-C50C-407E-A947-70E740481C1C}">
                <a14:useLocalDpi xmlns:a14="http://schemas.microsoft.com/office/drawing/2010/main"/>
              </a:ext>
            </a:extLst>
          </a:blip>
          <a:srcRect/>
          <a:stretch>
            <a:fillRect/>
          </a:stretch>
        </p:blipFill>
        <p:spPr bwMode="auto">
          <a:xfrm>
            <a:off x="107504" y="0"/>
            <a:ext cx="9036496" cy="6858000"/>
          </a:xfrm>
          <a:prstGeom prst="rect">
            <a:avLst/>
          </a:prstGeom>
          <a:noFill/>
          <a:ln>
            <a:noFill/>
          </a:ln>
        </p:spPr>
      </p:pic>
    </p:spTree>
    <p:extLst>
      <p:ext uri="{BB962C8B-B14F-4D97-AF65-F5344CB8AC3E}">
        <p14:creationId xmlns:p14="http://schemas.microsoft.com/office/powerpoint/2010/main" val="2371647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764704"/>
            <a:ext cx="8280920" cy="5162247"/>
          </a:xfrm>
          <a:prstGeom prst="rect">
            <a:avLst/>
          </a:prstGeom>
          <a:noFill/>
        </p:spPr>
        <p:txBody>
          <a:bodyPr wrap="square" rtlCol="0">
            <a:spAutoFit/>
          </a:bodyPr>
          <a:lstStyle/>
          <a:p>
            <a:pPr indent="540385" algn="just">
              <a:lnSpc>
                <a:spcPct val="115000"/>
              </a:lnSpc>
              <a:spcAft>
                <a:spcPts val="0"/>
              </a:spcAft>
            </a:pPr>
            <a:r>
              <a:rPr lang="ru-RU" sz="2400" b="1" i="1" dirty="0" smtClean="0">
                <a:effectLst/>
                <a:latin typeface="Times New Roman"/>
                <a:ea typeface="Calibri"/>
                <a:cs typeface="Times New Roman"/>
              </a:rPr>
              <a:t>Решение:</a:t>
            </a:r>
            <a:endParaRPr lang="ru-RU" sz="2400" b="1" i="1" dirty="0" smtClean="0">
              <a:effectLst/>
              <a:latin typeface="Calibri"/>
              <a:ea typeface="Calibri"/>
              <a:cs typeface="Times New Roman"/>
            </a:endParaRPr>
          </a:p>
          <a:p>
            <a:pPr indent="540385" algn="just">
              <a:lnSpc>
                <a:spcPct val="115000"/>
              </a:lnSpc>
              <a:spcAft>
                <a:spcPts val="0"/>
              </a:spcAft>
            </a:pPr>
            <a:r>
              <a:rPr lang="ru-RU" sz="2400" b="1" i="1" dirty="0" smtClean="0">
                <a:effectLst/>
                <a:latin typeface="Times New Roman"/>
                <a:ea typeface="Calibri"/>
                <a:cs typeface="Times New Roman"/>
              </a:rPr>
              <a:t>3м 75 см =375см</a:t>
            </a:r>
            <a:endParaRPr lang="ru-RU" sz="2400" b="1" i="1" dirty="0" smtClean="0">
              <a:effectLst/>
              <a:latin typeface="Calibri"/>
              <a:ea typeface="Calibri"/>
              <a:cs typeface="Times New Roman"/>
            </a:endParaRPr>
          </a:p>
          <a:p>
            <a:pPr indent="540385" algn="just">
              <a:lnSpc>
                <a:spcPct val="115000"/>
              </a:lnSpc>
              <a:spcAft>
                <a:spcPts val="0"/>
              </a:spcAft>
            </a:pPr>
            <a:r>
              <a:rPr lang="ru-RU" sz="2400" b="1" i="1" dirty="0" smtClean="0">
                <a:effectLst/>
                <a:latin typeface="Times New Roman"/>
                <a:ea typeface="Calibri"/>
                <a:cs typeface="Times New Roman"/>
              </a:rPr>
              <a:t>3м 25см = 325см</a:t>
            </a:r>
            <a:endParaRPr lang="ru-RU" sz="2400" b="1" i="1" dirty="0" smtClean="0">
              <a:effectLst/>
              <a:latin typeface="Calibri"/>
              <a:ea typeface="Calibri"/>
              <a:cs typeface="Times New Roman"/>
            </a:endParaRPr>
          </a:p>
          <a:p>
            <a:pPr indent="540385" algn="just">
              <a:lnSpc>
                <a:spcPct val="115000"/>
              </a:lnSpc>
              <a:spcAft>
                <a:spcPts val="0"/>
              </a:spcAft>
            </a:pPr>
            <a:r>
              <a:rPr lang="ru-RU" sz="2400" b="1" i="1" dirty="0" smtClean="0">
                <a:effectLst/>
                <a:latin typeface="Times New Roman"/>
                <a:ea typeface="Calibri"/>
                <a:cs typeface="Times New Roman"/>
              </a:rPr>
              <a:t>2м 50см = 250см</a:t>
            </a:r>
            <a:endParaRPr lang="ru-RU" sz="2400" b="1" i="1" dirty="0" smtClean="0">
              <a:effectLst/>
              <a:latin typeface="Calibri"/>
              <a:ea typeface="Calibri"/>
              <a:cs typeface="Times New Roman"/>
            </a:endParaRPr>
          </a:p>
          <a:p>
            <a:pPr indent="540385" algn="just">
              <a:lnSpc>
                <a:spcPct val="115000"/>
              </a:lnSpc>
              <a:spcAft>
                <a:spcPts val="0"/>
              </a:spcAft>
            </a:pPr>
            <a:r>
              <a:rPr lang="ru-RU" sz="2400" b="1" i="1" dirty="0" smtClean="0">
                <a:effectLst/>
                <a:latin typeface="Times New Roman"/>
                <a:ea typeface="Calibri"/>
                <a:cs typeface="Times New Roman"/>
              </a:rPr>
              <a:t>P= (375+325)*2=1400см= 14м  – длина провода по периметру.</a:t>
            </a:r>
            <a:endParaRPr lang="ru-RU" sz="2400" b="1" i="1" dirty="0" smtClean="0">
              <a:effectLst/>
              <a:latin typeface="Calibri"/>
              <a:ea typeface="Calibri"/>
              <a:cs typeface="Times New Roman"/>
            </a:endParaRPr>
          </a:p>
          <a:p>
            <a:pPr indent="540385" algn="just">
              <a:lnSpc>
                <a:spcPct val="115000"/>
              </a:lnSpc>
              <a:spcAft>
                <a:spcPts val="0"/>
              </a:spcAft>
            </a:pPr>
            <a:r>
              <a:rPr lang="ru-RU" sz="2400" b="1" i="1" dirty="0" smtClean="0">
                <a:effectLst/>
                <a:latin typeface="Times New Roman"/>
                <a:ea typeface="Calibri"/>
                <a:cs typeface="Times New Roman"/>
              </a:rPr>
              <a:t>(250-30-15)*2=410см = 4м 10 см – длина провода к двум розеткам.</a:t>
            </a:r>
            <a:endParaRPr lang="ru-RU" sz="2400" b="1" i="1" dirty="0" smtClean="0">
              <a:effectLst/>
              <a:latin typeface="Calibri"/>
              <a:ea typeface="Calibri"/>
              <a:cs typeface="Times New Roman"/>
            </a:endParaRPr>
          </a:p>
          <a:p>
            <a:pPr indent="540385" algn="just">
              <a:lnSpc>
                <a:spcPct val="115000"/>
              </a:lnSpc>
              <a:spcAft>
                <a:spcPts val="0"/>
              </a:spcAft>
            </a:pPr>
            <a:r>
              <a:rPr lang="ru-RU" sz="2400" b="1" i="1" dirty="0" smtClean="0">
                <a:effectLst/>
                <a:latin typeface="Times New Roman"/>
                <a:ea typeface="Calibri"/>
                <a:cs typeface="Times New Roman"/>
              </a:rPr>
              <a:t>250-90-15 = 145см = 1м 45 см – длина провода до выключателя.</a:t>
            </a:r>
            <a:endParaRPr lang="ru-RU" sz="2400" b="1" i="1" dirty="0" smtClean="0">
              <a:effectLst/>
              <a:latin typeface="Calibri"/>
              <a:ea typeface="Calibri"/>
              <a:cs typeface="Times New Roman"/>
            </a:endParaRPr>
          </a:p>
          <a:p>
            <a:pPr indent="540385" algn="just">
              <a:lnSpc>
                <a:spcPct val="115000"/>
              </a:lnSpc>
              <a:spcAft>
                <a:spcPts val="0"/>
              </a:spcAft>
            </a:pPr>
            <a:r>
              <a:rPr lang="ru-RU" sz="2400" b="1" i="1" dirty="0" smtClean="0">
                <a:effectLst/>
                <a:latin typeface="Times New Roman"/>
                <a:ea typeface="Calibri"/>
                <a:cs typeface="Times New Roman"/>
              </a:rPr>
              <a:t>1400+410+145 = 1955 см = 19м 55см – столько провода понадобится</a:t>
            </a:r>
            <a:r>
              <a:rPr lang="ru-RU" sz="2400" b="1" i="1" dirty="0" smtClean="0">
                <a:latin typeface="Times New Roman"/>
                <a:ea typeface="Calibri"/>
                <a:cs typeface="Times New Roman"/>
              </a:rPr>
              <a:t> </a:t>
            </a:r>
            <a:r>
              <a:rPr lang="ru-RU" sz="2400" b="1" i="1" dirty="0" smtClean="0">
                <a:effectLst/>
                <a:latin typeface="Times New Roman"/>
                <a:ea typeface="Calibri"/>
                <a:cs typeface="Times New Roman"/>
              </a:rPr>
              <a:t>для замены электропроводки по комнате.</a:t>
            </a:r>
            <a:endParaRPr lang="ru-RU" sz="2400" b="1" i="1" dirty="0">
              <a:effectLst/>
              <a:latin typeface="Calibri"/>
              <a:ea typeface="Calibri"/>
              <a:cs typeface="Times New Roman"/>
            </a:endParaRPr>
          </a:p>
        </p:txBody>
      </p:sp>
    </p:spTree>
    <p:extLst>
      <p:ext uri="{BB962C8B-B14F-4D97-AF65-F5344CB8AC3E}">
        <p14:creationId xmlns:p14="http://schemas.microsoft.com/office/powerpoint/2010/main" val="15670011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1628800"/>
            <a:ext cx="8280920" cy="3529556"/>
          </a:xfrm>
          <a:prstGeom prst="rect">
            <a:avLst/>
          </a:prstGeom>
          <a:noFill/>
        </p:spPr>
        <p:txBody>
          <a:bodyPr wrap="square" rtlCol="0">
            <a:spAutoFit/>
          </a:bodyPr>
          <a:lstStyle/>
          <a:p>
            <a:pPr indent="540385" algn="just">
              <a:lnSpc>
                <a:spcPct val="115000"/>
              </a:lnSpc>
              <a:spcAft>
                <a:spcPts val="0"/>
              </a:spcAft>
            </a:pPr>
            <a:r>
              <a:rPr lang="ru-RU" sz="2800" b="1" i="1" dirty="0" smtClean="0">
                <a:effectLst/>
                <a:latin typeface="Times New Roman"/>
                <a:ea typeface="Calibri"/>
                <a:cs typeface="Times New Roman"/>
              </a:rPr>
              <a:t>В расчёт не берётся длина улицы. Замена кабеля производится от столба (опоры) до опоры. Поэтому необходимо знать количество опор от начала до конца улицы. Количество опор  19 штук. Расстояние от опоры до опоры   40 метров. На линии расположены 5 проводов с учётом фонарного освещения. </a:t>
            </a:r>
            <a:endParaRPr lang="ru-RU" sz="2000" b="1" i="1" dirty="0">
              <a:effectLst/>
              <a:latin typeface="Calibri"/>
              <a:ea typeface="Calibri"/>
              <a:cs typeface="Times New Roman"/>
            </a:endParaRPr>
          </a:p>
        </p:txBody>
      </p:sp>
    </p:spTree>
    <p:extLst>
      <p:ext uri="{BB962C8B-B14F-4D97-AF65-F5344CB8AC3E}">
        <p14:creationId xmlns:p14="http://schemas.microsoft.com/office/powerpoint/2010/main" val="1705364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2866330"/>
          </a:xfrm>
        </p:spPr>
        <p:txBody>
          <a:bodyPr>
            <a:normAutofit/>
          </a:bodyPr>
          <a:lstStyle/>
          <a:p>
            <a:pPr marL="0" indent="0" algn="l">
              <a:buNone/>
            </a:pPr>
            <a:r>
              <a:rPr lang="ru-RU" sz="2800" i="1" dirty="0">
                <a:effectLst/>
                <a:latin typeface="Times New Roman" panose="02020603050405020304" pitchFamily="18" charset="0"/>
                <a:cs typeface="Times New Roman" panose="02020603050405020304" pitchFamily="18" charset="0"/>
              </a:rPr>
              <a:t>Ответ: 18*40*5=3600 метров кабеля понадобится для его замены на всей линии. Предварительные расчёты неверны, а лишний кабель можно заменить на другой воздушной линии электропередач.</a:t>
            </a:r>
            <a:br>
              <a:rPr lang="ru-RU" sz="2800" i="1" dirty="0">
                <a:effectLst/>
                <a:latin typeface="Times New Roman" panose="02020603050405020304" pitchFamily="18" charset="0"/>
                <a:cs typeface="Times New Roman" panose="02020603050405020304" pitchFamily="18" charset="0"/>
              </a:rPr>
            </a:br>
            <a:endParaRPr lang="ru-RU" sz="2800" b="1" i="1" dirty="0">
              <a:latin typeface="Times New Roman" panose="02020603050405020304" pitchFamily="18" charset="0"/>
              <a:cs typeface="Times New Roman" panose="02020603050405020304" pitchFamily="18" charset="0"/>
            </a:endParaRPr>
          </a:p>
        </p:txBody>
      </p:sp>
      <p:pic>
        <p:nvPicPr>
          <p:cNvPr id="3075" name="Picture 3"/>
          <p:cNvPicPr>
            <a:picLocks noGrp="1" noChangeAspect="1" noChangeArrowheads="1"/>
          </p:cNvPicPr>
          <p:nvPr>
            <p:ph sz="quarter" idx="13"/>
          </p:nvPr>
        </p:nvPicPr>
        <p:blipFill>
          <a:blip r:embed="rId2" cstate="email">
            <a:extLst>
              <a:ext uri="{28A0092B-C50C-407E-A947-70E740481C1C}">
                <a14:useLocalDpi xmlns:a14="http://schemas.microsoft.com/office/drawing/2010/main"/>
              </a:ext>
            </a:extLst>
          </a:blip>
          <a:stretch>
            <a:fillRect/>
          </a:stretch>
        </p:blipFill>
        <p:spPr bwMode="auto">
          <a:xfrm>
            <a:off x="17647" y="3407304"/>
            <a:ext cx="4633382" cy="347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4763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Текст 3"/>
              <p:cNvSpPr>
                <a:spLocks noGrp="1"/>
              </p:cNvSpPr>
              <p:nvPr>
                <p:ph type="body" sz="half" idx="2"/>
              </p:nvPr>
            </p:nvSpPr>
            <p:spPr>
              <a:xfrm>
                <a:off x="1075765" y="1196752"/>
                <a:ext cx="3388660" cy="4440568"/>
              </a:xfrm>
            </p:spPr>
            <p:txBody>
              <a:bodyPr/>
              <a:lstStyle/>
              <a:p>
                <a:pPr indent="540385" algn="just">
                  <a:lnSpc>
                    <a:spcPct val="115000"/>
                  </a:lnSpc>
                  <a:spcAft>
                    <a:spcPts val="0"/>
                  </a:spcAft>
                </a:pPr>
                <a:r>
                  <a:rPr lang="ru-RU" sz="3200" b="1" i="1" dirty="0">
                    <a:latin typeface="Times New Roman" panose="02020603050405020304" pitchFamily="18" charset="0"/>
                    <a:ea typeface="Calibri"/>
                    <a:cs typeface="Times New Roman" panose="02020603050405020304" pitchFamily="18" charset="0"/>
                  </a:rPr>
                  <a:t>Дано:</a:t>
                </a:r>
                <a:endParaRPr lang="ru-RU" sz="3200" b="1" i="1" dirty="0">
                  <a:effectLst/>
                  <a:latin typeface="Times New Roman" panose="02020603050405020304" pitchFamily="18" charset="0"/>
                  <a:ea typeface="Calibri"/>
                  <a:cs typeface="Times New Roman" panose="02020603050405020304" pitchFamily="18" charset="0"/>
                </a:endParaRPr>
              </a:p>
              <a:p>
                <a:pPr indent="540385" algn="just">
                  <a:lnSpc>
                    <a:spcPct val="115000"/>
                  </a:lnSpc>
                  <a:spcAft>
                    <a:spcPts val="0"/>
                  </a:spcAft>
                </a:pPr>
                <a:r>
                  <a:rPr lang="ru-RU" sz="3200" b="1" i="1" dirty="0">
                    <a:latin typeface="Times New Roman" panose="02020603050405020304" pitchFamily="18" charset="0"/>
                    <a:ea typeface="Calibri"/>
                    <a:cs typeface="Times New Roman" panose="02020603050405020304" pitchFamily="18" charset="0"/>
                  </a:rPr>
                  <a:t>R1 = 88 Ом</a:t>
                </a:r>
                <a:endParaRPr lang="ru-RU" sz="3200" b="1" i="1" dirty="0">
                  <a:effectLst/>
                  <a:latin typeface="Times New Roman" panose="02020603050405020304" pitchFamily="18" charset="0"/>
                  <a:ea typeface="Calibri"/>
                  <a:cs typeface="Times New Roman" panose="02020603050405020304" pitchFamily="18" charset="0"/>
                </a:endParaRPr>
              </a:p>
              <a:p>
                <a:pPr indent="540385" algn="just">
                  <a:lnSpc>
                    <a:spcPct val="115000"/>
                  </a:lnSpc>
                  <a:spcAft>
                    <a:spcPts val="0"/>
                  </a:spcAft>
                </a:pPr>
                <a:r>
                  <a:rPr lang="ru-RU" sz="3200" b="1" i="1" dirty="0">
                    <a:latin typeface="Times New Roman" panose="02020603050405020304" pitchFamily="18" charset="0"/>
                    <a:ea typeface="Calibri"/>
                    <a:cs typeface="Times New Roman" panose="02020603050405020304" pitchFamily="18" charset="0"/>
                  </a:rPr>
                  <a:t>R общ </a:t>
                </a:r>
                <a14:m>
                  <m:oMath xmlns:m="http://schemas.openxmlformats.org/officeDocument/2006/math">
                    <m:r>
                      <a:rPr lang="ru-RU" sz="3200" b="1" i="1">
                        <a:latin typeface="Cambria Math"/>
                        <a:ea typeface="Calibri"/>
                        <a:cs typeface="Times New Roman"/>
                      </a:rPr>
                      <m:t>≥</m:t>
                    </m:r>
                  </m:oMath>
                </a14:m>
                <a:r>
                  <a:rPr lang="ru-RU" sz="3200" b="1" i="1" dirty="0">
                    <a:latin typeface="Times New Roman" panose="02020603050405020304" pitchFamily="18" charset="0"/>
                    <a:ea typeface="Calibri"/>
                    <a:cs typeface="Times New Roman" panose="02020603050405020304" pitchFamily="18" charset="0"/>
                  </a:rPr>
                  <a:t> 24Ом</a:t>
                </a:r>
                <a:endParaRPr lang="ru-RU" sz="3200" b="1" i="1" dirty="0">
                  <a:effectLst/>
                  <a:latin typeface="Times New Roman" panose="02020603050405020304" pitchFamily="18" charset="0"/>
                  <a:ea typeface="Calibri"/>
                  <a:cs typeface="Times New Roman" panose="02020603050405020304" pitchFamily="18" charset="0"/>
                </a:endParaRPr>
              </a:p>
              <a:p>
                <a:pPr indent="540385" algn="just">
                  <a:lnSpc>
                    <a:spcPct val="115000"/>
                  </a:lnSpc>
                  <a:spcAft>
                    <a:spcPts val="0"/>
                  </a:spcAft>
                </a:pPr>
                <a:r>
                  <a:rPr lang="ru-RU" sz="3200" b="1" i="1" dirty="0">
                    <a:latin typeface="Times New Roman" panose="02020603050405020304" pitchFamily="18" charset="0"/>
                    <a:ea typeface="Calibri"/>
                    <a:cs typeface="Times New Roman" panose="02020603050405020304" pitchFamily="18" charset="0"/>
                  </a:rPr>
                  <a:t>Найти:</a:t>
                </a:r>
                <a:endParaRPr lang="ru-RU" sz="3200" b="1" i="1" dirty="0">
                  <a:effectLst/>
                  <a:latin typeface="Times New Roman" panose="02020603050405020304" pitchFamily="18" charset="0"/>
                  <a:ea typeface="Calibri"/>
                  <a:cs typeface="Times New Roman" panose="02020603050405020304" pitchFamily="18" charset="0"/>
                </a:endParaRPr>
              </a:p>
              <a:p>
                <a:pPr indent="540385" algn="just">
                  <a:lnSpc>
                    <a:spcPct val="115000"/>
                  </a:lnSpc>
                  <a:spcAft>
                    <a:spcPts val="0"/>
                  </a:spcAft>
                </a:pPr>
                <a:r>
                  <a:rPr lang="ru-RU" sz="3200" b="1" i="1" dirty="0">
                    <a:latin typeface="Times New Roman" panose="02020603050405020304" pitchFamily="18" charset="0"/>
                    <a:ea typeface="Calibri"/>
                    <a:cs typeface="Times New Roman" panose="02020603050405020304" pitchFamily="18" charset="0"/>
                  </a:rPr>
                  <a:t>R2</a:t>
                </a:r>
                <a:endParaRPr lang="ru-RU" sz="3200" b="1" i="1" dirty="0">
                  <a:effectLst/>
                  <a:latin typeface="Times New Roman" panose="02020603050405020304" pitchFamily="18" charset="0"/>
                  <a:ea typeface="Calibri"/>
                  <a:cs typeface="Times New Roman" panose="02020603050405020304" pitchFamily="18" charset="0"/>
                </a:endParaRPr>
              </a:p>
              <a:p>
                <a:endParaRPr lang="ru-RU" dirty="0"/>
              </a:p>
            </p:txBody>
          </p:sp>
        </mc:Choice>
        <mc:Fallback xmlns="">
          <p:sp>
            <p:nvSpPr>
              <p:cNvPr id="4" name="Текст 3"/>
              <p:cNvSpPr>
                <a:spLocks noGrp="1" noRot="1" noChangeAspect="1" noMove="1" noResize="1" noEditPoints="1" noAdjustHandles="1" noChangeArrowheads="1" noChangeShapeType="1" noTextEdit="1"/>
              </p:cNvSpPr>
              <p:nvPr>
                <p:ph type="body" sz="half" idx="2"/>
              </p:nvPr>
            </p:nvSpPr>
            <p:spPr>
              <a:xfrm>
                <a:off x="1075765" y="1196752"/>
                <a:ext cx="3388660" cy="4440568"/>
              </a:xfrm>
              <a:blipFill rotWithShape="1">
                <a:blip r:embed="rId2"/>
                <a:stretch>
                  <a:fillRect t="-1235" r="-3237"/>
                </a:stretch>
              </a:blipFill>
            </p:spPr>
            <p:txBody>
              <a:bodyPr/>
              <a:lstStyle/>
              <a:p>
                <a:r>
                  <a:rPr lang="ru-RU">
                    <a:noFill/>
                  </a:rPr>
                  <a:t> </a:t>
                </a:r>
              </a:p>
            </p:txBody>
          </p:sp>
        </mc:Fallback>
      </mc:AlternateContent>
      <p:pic>
        <p:nvPicPr>
          <p:cNvPr id="4098" name="Picture 2"/>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5004048" y="2420888"/>
            <a:ext cx="4016375" cy="4099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42071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Прямоугольник 1"/>
              <p:cNvSpPr/>
              <p:nvPr/>
            </p:nvSpPr>
            <p:spPr>
              <a:xfrm>
                <a:off x="1043608" y="332656"/>
                <a:ext cx="6984775" cy="6330579"/>
              </a:xfrm>
              <a:prstGeom prst="rect">
                <a:avLst/>
              </a:prstGeom>
            </p:spPr>
            <p:txBody>
              <a:bodyPr wrap="square">
                <a:spAutoFit/>
              </a:bodyPr>
              <a:lstStyle/>
              <a:p>
                <a:pPr indent="540385" algn="just">
                  <a:lnSpc>
                    <a:spcPct val="115000"/>
                  </a:lnSpc>
                  <a:spcAft>
                    <a:spcPts val="0"/>
                  </a:spcAft>
                </a:pPr>
                <a:r>
                  <a:rPr lang="ru-RU" sz="2400" b="1" i="1" dirty="0" smtClean="0">
                    <a:effectLst/>
                    <a:latin typeface="Times New Roman" panose="02020603050405020304" pitchFamily="18" charset="0"/>
                    <a:ea typeface="Calibri"/>
                    <a:cs typeface="Times New Roman" panose="02020603050405020304" pitchFamily="18" charset="0"/>
                  </a:rPr>
                  <a:t>Решение:</a:t>
                </a:r>
                <a:endParaRPr lang="ru-RU" sz="2400" b="1" i="1" dirty="0">
                  <a:effectLst/>
                  <a:latin typeface="Times New Roman" panose="02020603050405020304" pitchFamily="18" charset="0"/>
                  <a:ea typeface="Calibri"/>
                  <a:cs typeface="Times New Roman" panose="02020603050405020304" pitchFamily="18" charset="0"/>
                </a:endParaRPr>
              </a:p>
              <a:p>
                <a:pPr indent="540385" algn="just">
                  <a:lnSpc>
                    <a:spcPct val="115000"/>
                  </a:lnSpc>
                  <a:spcAft>
                    <a:spcPts val="0"/>
                  </a:spcAft>
                </a:pPr>
                <a:r>
                  <a:rPr lang="ru-RU" sz="2400" b="1" i="1" dirty="0">
                    <a:effectLst/>
                    <a:latin typeface="Times New Roman" panose="02020603050405020304" pitchFamily="18" charset="0"/>
                    <a:ea typeface="Calibri"/>
                    <a:cs typeface="Times New Roman" panose="02020603050405020304" pitchFamily="18" charset="0"/>
                  </a:rPr>
                  <a:t>R общ = </a:t>
                </a:r>
                <a14:m>
                  <m:oMath xmlns:m="http://schemas.openxmlformats.org/officeDocument/2006/math">
                    <m:f>
                      <m:fPr>
                        <m:ctrlPr>
                          <a:rPr lang="ru-RU" sz="2400" b="1" i="1">
                            <a:effectLst/>
                            <a:latin typeface="Cambria Math"/>
                            <a:ea typeface="Calibri"/>
                            <a:cs typeface="Times New Roman"/>
                          </a:rPr>
                        </m:ctrlPr>
                      </m:fPr>
                      <m:num>
                        <m:r>
                          <a:rPr lang="ru-RU" sz="2400" b="1" i="1">
                            <a:effectLst/>
                            <a:latin typeface="Cambria Math"/>
                            <a:ea typeface="Calibri"/>
                            <a:cs typeface="Times New Roman"/>
                          </a:rPr>
                          <m:t>𝑹</m:t>
                        </m:r>
                        <m:r>
                          <a:rPr lang="ru-RU" sz="2400" b="1" i="1">
                            <a:effectLst/>
                            <a:latin typeface="Cambria Math"/>
                            <a:ea typeface="Calibri"/>
                            <a:cs typeface="Times New Roman"/>
                          </a:rPr>
                          <m:t>𝟏</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num>
                      <m:den>
                        <m:r>
                          <a:rPr lang="ru-RU" sz="2400" b="1" i="1">
                            <a:effectLst/>
                            <a:latin typeface="Cambria Math"/>
                            <a:ea typeface="Calibri"/>
                            <a:cs typeface="Times New Roman"/>
                          </a:rPr>
                          <m:t>𝑹</m:t>
                        </m:r>
                        <m:r>
                          <a:rPr lang="ru-RU" sz="2400" b="1" i="1">
                            <a:effectLst/>
                            <a:latin typeface="Cambria Math"/>
                            <a:ea typeface="Calibri"/>
                            <a:cs typeface="Times New Roman"/>
                          </a:rPr>
                          <m:t>𝟏</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den>
                    </m:f>
                  </m:oMath>
                </a14:m>
                <a:endParaRPr lang="ru-RU" sz="2400" b="1" i="1" dirty="0">
                  <a:effectLst/>
                  <a:latin typeface="Times New Roman" panose="02020603050405020304" pitchFamily="18" charset="0"/>
                  <a:ea typeface="Calibri"/>
                  <a:cs typeface="Times New Roman" panose="02020603050405020304" pitchFamily="18" charset="0"/>
                </a:endParaRPr>
              </a:p>
              <a:p>
                <a:pPr indent="540385" algn="just">
                  <a:lnSpc>
                    <a:spcPct val="115000"/>
                  </a:lnSpc>
                  <a:spcAft>
                    <a:spcPts val="0"/>
                  </a:spcAft>
                </a:pPr>
                <a14:m>
                  <m:oMath xmlns:m="http://schemas.openxmlformats.org/officeDocument/2006/math">
                    <m:f>
                      <m:fPr>
                        <m:ctrlPr>
                          <a:rPr lang="ru-RU" sz="2400" b="1" i="1">
                            <a:effectLst/>
                            <a:latin typeface="Cambria Math"/>
                            <a:ea typeface="Calibri"/>
                            <a:cs typeface="Times New Roman"/>
                          </a:rPr>
                        </m:ctrlPr>
                      </m:fPr>
                      <m:num>
                        <m:r>
                          <a:rPr lang="ru-RU" sz="2400" b="1" i="1">
                            <a:effectLst/>
                            <a:latin typeface="Cambria Math"/>
                            <a:ea typeface="Calibri"/>
                            <a:cs typeface="Times New Roman"/>
                          </a:rPr>
                          <m:t>𝟖𝟖</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num>
                      <m:den>
                        <m:r>
                          <a:rPr lang="ru-RU" sz="2400" b="1" i="1">
                            <a:effectLst/>
                            <a:latin typeface="Cambria Math"/>
                            <a:ea typeface="Calibri"/>
                            <a:cs typeface="Times New Roman"/>
                          </a:rPr>
                          <m:t>𝟖𝟖</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den>
                    </m:f>
                    <m:r>
                      <a:rPr lang="ru-RU" sz="2400" b="1" i="1">
                        <a:effectLst/>
                        <a:latin typeface="Cambria Math"/>
                        <a:ea typeface="Calibri"/>
                        <a:cs typeface="Times New Roman"/>
                      </a:rPr>
                      <m:t>≥</m:t>
                    </m:r>
                  </m:oMath>
                </a14:m>
                <a:r>
                  <a:rPr lang="ru-RU" sz="2400" b="1" i="1" dirty="0">
                    <a:effectLst/>
                    <a:latin typeface="Times New Roman" panose="02020603050405020304" pitchFamily="18" charset="0"/>
                    <a:ea typeface="Calibri"/>
                    <a:cs typeface="Times New Roman" panose="02020603050405020304" pitchFamily="18" charset="0"/>
                  </a:rPr>
                  <a:t> 24</a:t>
                </a:r>
              </a:p>
              <a:p>
                <a:pPr indent="540385" algn="just">
                  <a:lnSpc>
                    <a:spcPct val="115000"/>
                  </a:lnSpc>
                  <a:spcAft>
                    <a:spcPts val="0"/>
                  </a:spcAft>
                </a:pPr>
                <a14:m>
                  <m:oMath xmlns:m="http://schemas.openxmlformats.org/officeDocument/2006/math">
                    <m:f>
                      <m:fPr>
                        <m:ctrlPr>
                          <a:rPr lang="ru-RU" sz="2400" b="1" i="1">
                            <a:effectLst/>
                            <a:latin typeface="Cambria Math"/>
                            <a:ea typeface="Calibri"/>
                            <a:cs typeface="Times New Roman"/>
                          </a:rPr>
                        </m:ctrlPr>
                      </m:fPr>
                      <m:num>
                        <m:r>
                          <a:rPr lang="ru-RU" sz="2400" b="1" i="1">
                            <a:effectLst/>
                            <a:latin typeface="Cambria Math"/>
                            <a:ea typeface="Calibri"/>
                            <a:cs typeface="Times New Roman"/>
                          </a:rPr>
                          <m:t>𝟖𝟖</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num>
                      <m:den>
                        <m:r>
                          <a:rPr lang="ru-RU" sz="2400" b="1" i="1">
                            <a:effectLst/>
                            <a:latin typeface="Cambria Math"/>
                            <a:ea typeface="Calibri"/>
                            <a:cs typeface="Times New Roman"/>
                          </a:rPr>
                          <m:t>𝟖𝟖</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den>
                    </m:f>
                  </m:oMath>
                </a14:m>
                <a:r>
                  <a:rPr lang="ru-RU" sz="2400" b="1" i="1" dirty="0">
                    <a:effectLst/>
                    <a:latin typeface="Times New Roman" panose="02020603050405020304" pitchFamily="18" charset="0"/>
                    <a:ea typeface="Calibri"/>
                    <a:cs typeface="Times New Roman" panose="02020603050405020304" pitchFamily="18" charset="0"/>
                  </a:rPr>
                  <a:t>  - 24</a:t>
                </a:r>
                <a14:m>
                  <m:oMath xmlns:m="http://schemas.openxmlformats.org/officeDocument/2006/math">
                    <m:r>
                      <a:rPr lang="ru-RU" sz="2400" b="1" i="1">
                        <a:effectLst/>
                        <a:latin typeface="Cambria Math"/>
                        <a:ea typeface="Calibri"/>
                        <a:cs typeface="Times New Roman"/>
                      </a:rPr>
                      <m:t> ≥</m:t>
                    </m:r>
                  </m:oMath>
                </a14:m>
                <a:r>
                  <a:rPr lang="ru-RU" sz="2400" b="1" i="1" dirty="0">
                    <a:effectLst/>
                    <a:latin typeface="Times New Roman" panose="02020603050405020304" pitchFamily="18" charset="0"/>
                    <a:ea typeface="Calibri"/>
                    <a:cs typeface="Times New Roman" panose="02020603050405020304" pitchFamily="18" charset="0"/>
                  </a:rPr>
                  <a:t> 0</a:t>
                </a:r>
              </a:p>
              <a:p>
                <a:pPr indent="540385" algn="just">
                  <a:lnSpc>
                    <a:spcPct val="115000"/>
                  </a:lnSpc>
                  <a:spcAft>
                    <a:spcPts val="0"/>
                  </a:spcAft>
                </a:pPr>
                <a14:m>
                  <m:oMath xmlns:m="http://schemas.openxmlformats.org/officeDocument/2006/math">
                    <m:f>
                      <m:fPr>
                        <m:ctrlPr>
                          <a:rPr lang="ru-RU" sz="2400" b="1" i="1">
                            <a:effectLst/>
                            <a:latin typeface="Cambria Math"/>
                            <a:ea typeface="Calibri"/>
                            <a:cs typeface="Times New Roman"/>
                          </a:rPr>
                        </m:ctrlPr>
                      </m:fPr>
                      <m:num>
                        <m:r>
                          <a:rPr lang="ru-RU" sz="2400" b="1" i="1">
                            <a:effectLst/>
                            <a:latin typeface="Cambria Math"/>
                            <a:ea typeface="Calibri"/>
                            <a:cs typeface="Times New Roman"/>
                          </a:rPr>
                          <m:t>𝟖𝟖</m:t>
                        </m:r>
                        <m:r>
                          <a:rPr lang="ru-RU" sz="2400" b="1" i="1">
                            <a:effectLst/>
                            <a:latin typeface="Cambria Math"/>
                            <a:ea typeface="Calibri"/>
                            <a:cs typeface="Times New Roman"/>
                          </a:rPr>
                          <m:t>𝑹</m:t>
                        </m:r>
                        <m:r>
                          <a:rPr lang="ru-RU" sz="2400" b="1" i="1">
                            <a:effectLst/>
                            <a:latin typeface="Cambria Math"/>
                            <a:ea typeface="Calibri"/>
                            <a:cs typeface="Times New Roman"/>
                          </a:rPr>
                          <m:t>𝟐</m:t>
                        </m:r>
                        <m:r>
                          <a:rPr lang="ru-RU" sz="2400" b="1" i="1">
                            <a:effectLst/>
                            <a:latin typeface="Cambria Math"/>
                            <a:ea typeface="Calibri"/>
                            <a:cs typeface="Times New Roman"/>
                          </a:rPr>
                          <m:t>−</m:t>
                        </m:r>
                        <m:r>
                          <a:rPr lang="ru-RU" sz="2400" b="1" i="1">
                            <a:effectLst/>
                            <a:latin typeface="Cambria Math"/>
                            <a:ea typeface="Calibri"/>
                            <a:cs typeface="Times New Roman"/>
                          </a:rPr>
                          <m:t>𝟐𝟒</m:t>
                        </m:r>
                        <m:r>
                          <a:rPr lang="ru-RU" sz="2400" b="1" i="1">
                            <a:effectLst/>
                            <a:latin typeface="Cambria Math"/>
                            <a:ea typeface="Calibri"/>
                            <a:cs typeface="Times New Roman"/>
                          </a:rPr>
                          <m:t>(</m:t>
                        </m:r>
                        <m:r>
                          <a:rPr lang="ru-RU" sz="2400" b="1" i="1">
                            <a:effectLst/>
                            <a:latin typeface="Cambria Math"/>
                            <a:ea typeface="Calibri"/>
                            <a:cs typeface="Times New Roman"/>
                          </a:rPr>
                          <m:t>𝟖𝟖</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r>
                          <a:rPr lang="ru-RU" sz="2400" b="1" i="1">
                            <a:effectLst/>
                            <a:latin typeface="Cambria Math"/>
                            <a:ea typeface="Calibri"/>
                            <a:cs typeface="Times New Roman"/>
                          </a:rPr>
                          <m:t>)</m:t>
                        </m:r>
                      </m:num>
                      <m:den>
                        <m:r>
                          <a:rPr lang="ru-RU" sz="2400" b="1" i="1">
                            <a:effectLst/>
                            <a:latin typeface="Cambria Math"/>
                            <a:ea typeface="Calibri"/>
                            <a:cs typeface="Times New Roman"/>
                          </a:rPr>
                          <m:t>𝟖𝟖</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den>
                    </m:f>
                    <m:r>
                      <a:rPr lang="ru-RU" sz="2400" b="1" i="1">
                        <a:effectLst/>
                        <a:latin typeface="Cambria Math"/>
                        <a:ea typeface="Calibri"/>
                        <a:cs typeface="Times New Roman"/>
                      </a:rPr>
                      <m:t>≥</m:t>
                    </m:r>
                  </m:oMath>
                </a14:m>
                <a:r>
                  <a:rPr lang="ru-RU" sz="2400" b="1" i="1" dirty="0">
                    <a:effectLst/>
                    <a:latin typeface="Times New Roman" panose="02020603050405020304" pitchFamily="18" charset="0"/>
                    <a:ea typeface="Calibri"/>
                    <a:cs typeface="Times New Roman" panose="02020603050405020304" pitchFamily="18" charset="0"/>
                  </a:rPr>
                  <a:t> 0</a:t>
                </a:r>
              </a:p>
              <a:p>
                <a:pPr indent="540385" algn="just">
                  <a:lnSpc>
                    <a:spcPct val="115000"/>
                  </a:lnSpc>
                  <a:spcAft>
                    <a:spcPts val="0"/>
                  </a:spcAft>
                </a:pPr>
                <a14:m>
                  <m:oMath xmlns:m="http://schemas.openxmlformats.org/officeDocument/2006/math">
                    <m:f>
                      <m:fPr>
                        <m:ctrlPr>
                          <a:rPr lang="ru-RU" sz="2400" b="1" i="1">
                            <a:effectLst/>
                            <a:latin typeface="Cambria Math"/>
                            <a:ea typeface="Calibri"/>
                            <a:cs typeface="Times New Roman"/>
                          </a:rPr>
                        </m:ctrlPr>
                      </m:fPr>
                      <m:num>
                        <m:r>
                          <a:rPr lang="ru-RU" sz="2400" b="1" i="1">
                            <a:effectLst/>
                            <a:latin typeface="Cambria Math"/>
                            <a:ea typeface="Calibri"/>
                            <a:cs typeface="Times New Roman"/>
                          </a:rPr>
                          <m:t>𝟖𝟖</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r>
                          <a:rPr lang="ru-RU" sz="2400" b="1" i="1">
                            <a:effectLst/>
                            <a:latin typeface="Cambria Math"/>
                            <a:ea typeface="Calibri"/>
                            <a:cs typeface="Times New Roman"/>
                          </a:rPr>
                          <m:t>−</m:t>
                        </m:r>
                        <m:r>
                          <a:rPr lang="ru-RU" sz="2400" b="1" i="1">
                            <a:effectLst/>
                            <a:latin typeface="Cambria Math"/>
                            <a:ea typeface="Calibri"/>
                            <a:cs typeface="Times New Roman"/>
                          </a:rPr>
                          <m:t>𝟐𝟏𝟏𝟐</m:t>
                        </m:r>
                        <m:r>
                          <a:rPr lang="ru-RU" sz="2400" b="1" i="1">
                            <a:effectLst/>
                            <a:latin typeface="Cambria Math"/>
                            <a:ea typeface="Calibri"/>
                            <a:cs typeface="Times New Roman"/>
                          </a:rPr>
                          <m:t>−</m:t>
                        </m:r>
                        <m:r>
                          <a:rPr lang="ru-RU" sz="2400" b="1" i="1">
                            <a:effectLst/>
                            <a:latin typeface="Cambria Math"/>
                            <a:ea typeface="Calibri"/>
                            <a:cs typeface="Times New Roman"/>
                          </a:rPr>
                          <m:t>𝟐𝟒</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num>
                      <m:den>
                        <m:r>
                          <a:rPr lang="ru-RU" sz="2400" b="1" i="1">
                            <a:effectLst/>
                            <a:latin typeface="Cambria Math"/>
                            <a:ea typeface="Calibri"/>
                            <a:cs typeface="Times New Roman"/>
                          </a:rPr>
                          <m:t>𝟖𝟖</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den>
                    </m:f>
                    <m:r>
                      <a:rPr lang="ru-RU" sz="2400" b="1" i="1">
                        <a:effectLst/>
                        <a:latin typeface="Cambria Math"/>
                        <a:ea typeface="Calibri"/>
                        <a:cs typeface="Times New Roman"/>
                      </a:rPr>
                      <m:t>≥</m:t>
                    </m:r>
                  </m:oMath>
                </a14:m>
                <a:r>
                  <a:rPr lang="ru-RU" sz="2400" b="1" i="1" dirty="0">
                    <a:effectLst/>
                    <a:latin typeface="Times New Roman" panose="02020603050405020304" pitchFamily="18" charset="0"/>
                    <a:ea typeface="Calibri"/>
                    <a:cs typeface="Times New Roman" panose="02020603050405020304" pitchFamily="18" charset="0"/>
                  </a:rPr>
                  <a:t> 0</a:t>
                </a:r>
              </a:p>
              <a:p>
                <a:pPr indent="540385" algn="just">
                  <a:lnSpc>
                    <a:spcPct val="115000"/>
                  </a:lnSpc>
                  <a:spcAft>
                    <a:spcPts val="0"/>
                  </a:spcAft>
                </a:pPr>
                <a14:m>
                  <m:oMath xmlns:m="http://schemas.openxmlformats.org/officeDocument/2006/math">
                    <m:f>
                      <m:fPr>
                        <m:ctrlPr>
                          <a:rPr lang="ru-RU" sz="2400" b="1" i="1">
                            <a:effectLst/>
                            <a:latin typeface="Cambria Math"/>
                            <a:ea typeface="Calibri"/>
                            <a:cs typeface="Times New Roman"/>
                          </a:rPr>
                        </m:ctrlPr>
                      </m:fPr>
                      <m:num>
                        <m:r>
                          <a:rPr lang="ru-RU" sz="2400" b="1" i="1">
                            <a:effectLst/>
                            <a:latin typeface="Cambria Math"/>
                            <a:ea typeface="Calibri"/>
                            <a:cs typeface="Times New Roman"/>
                          </a:rPr>
                          <m:t>𝟔𝟒</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r>
                          <a:rPr lang="ru-RU" sz="2400" b="1" i="1">
                            <a:effectLst/>
                            <a:latin typeface="Cambria Math"/>
                            <a:ea typeface="Calibri"/>
                            <a:cs typeface="Times New Roman"/>
                          </a:rPr>
                          <m:t>−</m:t>
                        </m:r>
                        <m:r>
                          <a:rPr lang="ru-RU" sz="2400" b="1" i="1">
                            <a:effectLst/>
                            <a:latin typeface="Cambria Math"/>
                            <a:ea typeface="Calibri"/>
                            <a:cs typeface="Times New Roman"/>
                          </a:rPr>
                          <m:t>𝟐𝟏𝟏𝟐</m:t>
                        </m:r>
                      </m:num>
                      <m:den>
                        <m:r>
                          <a:rPr lang="ru-RU" sz="2400" b="1" i="1">
                            <a:effectLst/>
                            <a:latin typeface="Cambria Math"/>
                            <a:ea typeface="Calibri"/>
                            <a:cs typeface="Times New Roman"/>
                          </a:rPr>
                          <m:t>𝟖𝟖</m:t>
                        </m:r>
                        <m:r>
                          <a:rPr lang="ru-RU" sz="2400" b="1" i="1">
                            <a:effectLst/>
                            <a:latin typeface="Cambria Math"/>
                            <a:ea typeface="Calibri"/>
                            <a:cs typeface="Times New Roman"/>
                          </a:rPr>
                          <m:t>+</m:t>
                        </m:r>
                        <m:r>
                          <a:rPr lang="ru-RU" sz="2400" b="1" i="1">
                            <a:effectLst/>
                            <a:latin typeface="Cambria Math"/>
                            <a:ea typeface="Calibri"/>
                            <a:cs typeface="Times New Roman"/>
                          </a:rPr>
                          <m:t>𝑹</m:t>
                        </m:r>
                        <m:r>
                          <a:rPr lang="ru-RU" sz="2400" b="1" i="1">
                            <a:effectLst/>
                            <a:latin typeface="Cambria Math"/>
                            <a:ea typeface="Calibri"/>
                            <a:cs typeface="Times New Roman"/>
                          </a:rPr>
                          <m:t>𝟐</m:t>
                        </m:r>
                      </m:den>
                    </m:f>
                    <m:r>
                      <a:rPr lang="ru-RU" sz="2400" b="1" i="1">
                        <a:effectLst/>
                        <a:latin typeface="Cambria Math"/>
                        <a:ea typeface="Calibri"/>
                        <a:cs typeface="Times New Roman"/>
                      </a:rPr>
                      <m:t>≥</m:t>
                    </m:r>
                  </m:oMath>
                </a14:m>
                <a:r>
                  <a:rPr lang="ru-RU" sz="2400" b="1" i="1" dirty="0">
                    <a:effectLst/>
                    <a:latin typeface="Times New Roman" panose="02020603050405020304" pitchFamily="18" charset="0"/>
                    <a:ea typeface="Calibri"/>
                    <a:cs typeface="Times New Roman" panose="02020603050405020304" pitchFamily="18" charset="0"/>
                  </a:rPr>
                  <a:t> 0</a:t>
                </a:r>
              </a:p>
              <a:p>
                <a:pPr indent="540385" algn="just">
                  <a:lnSpc>
                    <a:spcPct val="115000"/>
                  </a:lnSpc>
                  <a:spcAft>
                    <a:spcPts val="0"/>
                  </a:spcAft>
                </a:pPr>
                <a:r>
                  <a:rPr lang="ru-RU" sz="2400" b="1" i="1" dirty="0">
                    <a:effectLst/>
                    <a:latin typeface="Times New Roman" panose="02020603050405020304" pitchFamily="18" charset="0"/>
                    <a:ea typeface="Calibri"/>
                    <a:cs typeface="Times New Roman" panose="02020603050405020304" pitchFamily="18" charset="0"/>
                  </a:rPr>
                  <a:t>так как 88 + R2</a:t>
                </a:r>
                <a14:m>
                  <m:oMath xmlns:m="http://schemas.openxmlformats.org/officeDocument/2006/math">
                    <m:r>
                      <a:rPr lang="ru-RU" sz="2400" b="1" i="1">
                        <a:effectLst/>
                        <a:latin typeface="Cambria Math"/>
                        <a:ea typeface="Calibri"/>
                        <a:cs typeface="Times New Roman"/>
                      </a:rPr>
                      <m:t>&gt;</m:t>
                    </m:r>
                  </m:oMath>
                </a14:m>
                <a:r>
                  <a:rPr lang="ru-RU" sz="2400" b="1" i="1" dirty="0">
                    <a:effectLst/>
                    <a:latin typeface="Times New Roman" panose="02020603050405020304" pitchFamily="18" charset="0"/>
                    <a:ea typeface="Calibri"/>
                    <a:cs typeface="Times New Roman" panose="02020603050405020304" pitchFamily="18" charset="0"/>
                  </a:rPr>
                  <a:t> 0, то</a:t>
                </a:r>
              </a:p>
              <a:p>
                <a:pPr indent="540385" algn="just">
                  <a:lnSpc>
                    <a:spcPct val="115000"/>
                  </a:lnSpc>
                  <a:spcAft>
                    <a:spcPts val="0"/>
                  </a:spcAft>
                </a:pPr>
                <a:r>
                  <a:rPr lang="ru-RU" sz="2400" b="1" i="1" dirty="0">
                    <a:effectLst/>
                    <a:latin typeface="Times New Roman" panose="02020603050405020304" pitchFamily="18" charset="0"/>
                    <a:ea typeface="Calibri"/>
                    <a:cs typeface="Times New Roman" panose="02020603050405020304" pitchFamily="18" charset="0"/>
                  </a:rPr>
                  <a:t>64 R2 – 2121 </a:t>
                </a:r>
                <a14:m>
                  <m:oMath xmlns:m="http://schemas.openxmlformats.org/officeDocument/2006/math">
                    <m:r>
                      <a:rPr lang="ru-RU" sz="2400" b="1" i="1">
                        <a:effectLst/>
                        <a:latin typeface="Cambria Math"/>
                        <a:ea typeface="Calibri"/>
                        <a:cs typeface="Times New Roman"/>
                      </a:rPr>
                      <m:t>≥</m:t>
                    </m:r>
                  </m:oMath>
                </a14:m>
                <a:r>
                  <a:rPr lang="ru-RU" sz="2400" b="1" i="1" dirty="0">
                    <a:effectLst/>
                    <a:latin typeface="Times New Roman" panose="02020603050405020304" pitchFamily="18" charset="0"/>
                    <a:ea typeface="Calibri"/>
                    <a:cs typeface="Times New Roman" panose="02020603050405020304" pitchFamily="18" charset="0"/>
                  </a:rPr>
                  <a:t> 0</a:t>
                </a:r>
              </a:p>
              <a:p>
                <a:pPr indent="540385" algn="just">
                  <a:lnSpc>
                    <a:spcPct val="115000"/>
                  </a:lnSpc>
                  <a:spcAft>
                    <a:spcPts val="0"/>
                  </a:spcAft>
                </a:pPr>
                <a:r>
                  <a:rPr lang="ru-RU" sz="2400" b="1" i="1" dirty="0">
                    <a:effectLst/>
                    <a:latin typeface="Times New Roman" panose="02020603050405020304" pitchFamily="18" charset="0"/>
                    <a:ea typeface="Calibri"/>
                    <a:cs typeface="Times New Roman" panose="02020603050405020304" pitchFamily="18" charset="0"/>
                  </a:rPr>
                  <a:t>64 R2</a:t>
                </a:r>
                <a14:m>
                  <m:oMath xmlns:m="http://schemas.openxmlformats.org/officeDocument/2006/math">
                    <m:r>
                      <a:rPr lang="ru-RU" sz="2400" b="1" i="1">
                        <a:effectLst/>
                        <a:latin typeface="Cambria Math"/>
                        <a:ea typeface="Calibri"/>
                        <a:cs typeface="Times New Roman"/>
                      </a:rPr>
                      <m:t>≥</m:t>
                    </m:r>
                  </m:oMath>
                </a14:m>
                <a:r>
                  <a:rPr lang="ru-RU" sz="2400" b="1" i="1" dirty="0">
                    <a:effectLst/>
                    <a:latin typeface="Times New Roman" panose="02020603050405020304" pitchFamily="18" charset="0"/>
                    <a:ea typeface="Calibri"/>
                    <a:cs typeface="Times New Roman" panose="02020603050405020304" pitchFamily="18" charset="0"/>
                  </a:rPr>
                  <a:t> 2121</a:t>
                </a:r>
              </a:p>
              <a:p>
                <a:pPr indent="540385" algn="just">
                  <a:lnSpc>
                    <a:spcPct val="115000"/>
                  </a:lnSpc>
                  <a:spcAft>
                    <a:spcPts val="0"/>
                  </a:spcAft>
                </a:pPr>
                <a:r>
                  <a:rPr lang="ru-RU" sz="2400" b="1" i="1" dirty="0">
                    <a:effectLst/>
                    <a:latin typeface="Times New Roman" panose="02020603050405020304" pitchFamily="18" charset="0"/>
                    <a:ea typeface="Calibri"/>
                    <a:cs typeface="Times New Roman" panose="02020603050405020304" pitchFamily="18" charset="0"/>
                  </a:rPr>
                  <a:t>R2</a:t>
                </a:r>
                <a14:m>
                  <m:oMath xmlns:m="http://schemas.openxmlformats.org/officeDocument/2006/math">
                    <m:r>
                      <a:rPr lang="ru-RU" sz="2400" b="1" i="1">
                        <a:effectLst/>
                        <a:latin typeface="Cambria Math"/>
                        <a:ea typeface="Calibri"/>
                        <a:cs typeface="Times New Roman"/>
                      </a:rPr>
                      <m:t>≥</m:t>
                    </m:r>
                  </m:oMath>
                </a14:m>
                <a:r>
                  <a:rPr lang="ru-RU" sz="2400" b="1" i="1" dirty="0">
                    <a:effectLst/>
                    <a:latin typeface="Times New Roman" panose="02020603050405020304" pitchFamily="18" charset="0"/>
                    <a:ea typeface="Calibri"/>
                    <a:cs typeface="Times New Roman" panose="02020603050405020304" pitchFamily="18" charset="0"/>
                  </a:rPr>
                  <a:t> 33</a:t>
                </a:r>
              </a:p>
              <a:p>
                <a:pPr indent="540385" algn="just">
                  <a:lnSpc>
                    <a:spcPct val="115000"/>
                  </a:lnSpc>
                  <a:spcAft>
                    <a:spcPts val="0"/>
                  </a:spcAft>
                </a:pPr>
                <a:r>
                  <a:rPr lang="ru-RU" sz="2400" b="1" i="1" dirty="0">
                    <a:effectLst/>
                    <a:latin typeface="Times New Roman" panose="02020603050405020304" pitchFamily="18" charset="0"/>
                    <a:ea typeface="Calibri"/>
                    <a:cs typeface="Times New Roman" panose="02020603050405020304" pitchFamily="18" charset="0"/>
                  </a:rPr>
                  <a:t>Ответ:  Наименьшее сопротивление 33 Ом.</a:t>
                </a:r>
              </a:p>
            </p:txBody>
          </p:sp>
        </mc:Choice>
        <mc:Fallback xmlns="">
          <p:sp>
            <p:nvSpPr>
              <p:cNvPr id="2" name="Прямоугольник 1"/>
              <p:cNvSpPr>
                <a:spLocks noRot="1" noChangeAspect="1" noMove="1" noResize="1" noEditPoints="1" noAdjustHandles="1" noChangeArrowheads="1" noChangeShapeType="1" noTextEdit="1"/>
              </p:cNvSpPr>
              <p:nvPr/>
            </p:nvSpPr>
            <p:spPr>
              <a:xfrm>
                <a:off x="1043608" y="332656"/>
                <a:ext cx="6984775" cy="6330579"/>
              </a:xfrm>
              <a:prstGeom prst="rect">
                <a:avLst/>
              </a:prstGeom>
              <a:blipFill rotWithShape="1">
                <a:blip r:embed="rId2"/>
                <a:stretch>
                  <a:fillRect t="-385" b="-771"/>
                </a:stretch>
              </a:blipFill>
            </p:spPr>
            <p:txBody>
              <a:bodyPr/>
              <a:lstStyle/>
              <a:p>
                <a:r>
                  <a:rPr lang="ru-RU">
                    <a:noFill/>
                  </a:rPr>
                  <a:t> </a:t>
                </a:r>
              </a:p>
            </p:txBody>
          </p:sp>
        </mc:Fallback>
      </mc:AlternateContent>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41305" y="5071"/>
            <a:ext cx="3402695" cy="3402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0188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112</TotalTime>
  <Words>218</Words>
  <Application>Microsoft Office PowerPoint</Application>
  <PresentationFormat>Экран (4:3)</PresentationFormat>
  <Paragraphs>34</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Ответ: 18*40*5=3600 метров кабеля понадобится для его замены на всей линии. Предварительные расчёты неверны, а лишний кабель можно заменить на другой воздушной линии электропередач. </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ЗАДАЧ С ПРОФЕССИОНАЛЬНОЙ НАПРАЛЕННОСТЬЮ</dc:title>
  <dc:creator>Samsung</dc:creator>
  <cp:lastModifiedBy>Samsung</cp:lastModifiedBy>
  <cp:revision>10</cp:revision>
  <dcterms:created xsi:type="dcterms:W3CDTF">2021-10-17T17:37:29Z</dcterms:created>
  <dcterms:modified xsi:type="dcterms:W3CDTF">2021-11-01T18:43:41Z</dcterms:modified>
</cp:coreProperties>
</file>