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96" r:id="rId1"/>
  </p:sldMasterIdLst>
  <p:notesMasterIdLst>
    <p:notesMasterId r:id="rId28"/>
  </p:notesMasterIdLst>
  <p:handoutMasterIdLst>
    <p:handoutMasterId r:id="rId29"/>
  </p:handoutMasterIdLst>
  <p:sldIdLst>
    <p:sldId id="256" r:id="rId2"/>
    <p:sldId id="257" r:id="rId3"/>
    <p:sldId id="258" r:id="rId4"/>
    <p:sldId id="259" r:id="rId5"/>
    <p:sldId id="260" r:id="rId6"/>
    <p:sldId id="261" r:id="rId7"/>
    <p:sldId id="273" r:id="rId8"/>
    <p:sldId id="263" r:id="rId9"/>
    <p:sldId id="262" r:id="rId10"/>
    <p:sldId id="264" r:id="rId11"/>
    <p:sldId id="265" r:id="rId12"/>
    <p:sldId id="274" r:id="rId13"/>
    <p:sldId id="275" r:id="rId14"/>
    <p:sldId id="281" r:id="rId15"/>
    <p:sldId id="276" r:id="rId16"/>
    <p:sldId id="277" r:id="rId17"/>
    <p:sldId id="266" r:id="rId18"/>
    <p:sldId id="267" r:id="rId19"/>
    <p:sldId id="280" r:id="rId20"/>
    <p:sldId id="268" r:id="rId21"/>
    <p:sldId id="269" r:id="rId22"/>
    <p:sldId id="278" r:id="rId23"/>
    <p:sldId id="279" r:id="rId24"/>
    <p:sldId id="270" r:id="rId25"/>
    <p:sldId id="271" r:id="rId26"/>
    <p:sldId id="272" r:id="rId27"/>
  </p:sldIdLst>
  <p:sldSz cx="12192000" cy="6858000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FF"/>
    <a:srgbClr val="30F05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71" autoAdjust="0"/>
  </p:normalViewPr>
  <p:slideViewPr>
    <p:cSldViewPr>
      <p:cViewPr varScale="1">
        <p:scale>
          <a:sx n="69" d="100"/>
          <a:sy n="69" d="100"/>
        </p:scale>
        <p:origin x="-756" y="-1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Дата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46881878-CF04-4E09-8AFA-62DB8114956C}" type="slidenum">
              <a:rPr/>
              <a:pPr marL="0" marR="0" lvl="0" indent="0" algn="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400"/>
              </a:pPr>
              <a:t>‹#›</a:t>
            </a:fld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804982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12800"/>
            <a:ext cx="7123112" cy="400843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4" name="Верхний колонтитул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ru-RU" sz="1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Дата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ru-RU" sz="1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rtl="0" hangingPunct="0">
              <a:buNone/>
              <a:tabLst/>
              <a:defRPr lang="ru-RU" sz="1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algn="r" rtl="0" hangingPunct="0">
              <a:buNone/>
              <a:tabLst/>
              <a:defRPr lang="ru-RU" sz="1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fld id="{C078359D-95A1-42C0-A395-FC92A7557516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403567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ru-RU" sz="2000" b="0" i="0" u="none" strike="noStrike" kern="1200">
        <a:ln>
          <a:noFill/>
        </a:ln>
        <a:latin typeface="Arial" pitchFamily="18"/>
        <a:ea typeface="Microsoft YaHei" pitchFamily="2"/>
        <a:cs typeface="Mangal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C899D023-6CFF-4830-AD70-B2823710C808}" type="datetime1">
              <a:rPr lang="ru-RU" smtClean="0"/>
              <a:pPr lvl="0"/>
              <a:t>01.11.2021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EBD5E57-B07C-4CAD-8F4A-047910054E12}" type="slidenum">
              <a:rPr lang="ru-RU" smtClean="0"/>
              <a:pPr lvl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C899D023-6CFF-4830-AD70-B2823710C808}" type="datetime1">
              <a:rPr lang="ru-RU" smtClean="0"/>
              <a:pPr lvl="0"/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7B11BC1-1C41-4B85-B9C6-678D4B6D7DAF}" type="slidenum">
              <a:rPr lang="ru-RU" smtClean="0"/>
              <a:pPr lvl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914401"/>
            <a:ext cx="27432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914401"/>
            <a:ext cx="80264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C899D023-6CFF-4830-AD70-B2823710C808}" type="datetime1">
              <a:rPr lang="ru-RU" smtClean="0"/>
              <a:pPr lvl="0"/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774F2F9-9805-4D54-911F-D321450393AF}" type="slidenum">
              <a:rPr lang="ru-RU" smtClean="0"/>
              <a:pPr lvl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C899D023-6CFF-4830-AD70-B2823710C808}" type="datetime1">
              <a:rPr lang="ru-RU" smtClean="0"/>
              <a:pPr lvl="0"/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262421D-5C9E-4045-AB3E-0E8931A2E3BE}" type="slidenum">
              <a:rPr lang="ru-RU" smtClean="0"/>
              <a:pPr lvl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C899D023-6CFF-4830-AD70-B2823710C808}" type="datetime1">
              <a:rPr lang="ru-RU" smtClean="0"/>
              <a:pPr lvl="0"/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BAC7359-4AE3-4D65-8B07-8DF7061C43D5}" type="slidenum">
              <a:rPr lang="ru-RU" smtClean="0"/>
              <a:pPr lvl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C899D023-6CFF-4830-AD70-B2823710C808}" type="datetime1">
              <a:rPr lang="ru-RU" smtClean="0"/>
              <a:pPr lvl="0"/>
              <a:t>01.11.2021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8E4D29F-E640-4046-A02D-94218428986D}" type="slidenum">
              <a:rPr lang="ru-RU" smtClean="0"/>
              <a:pPr lvl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3368" y="1859758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C899D023-6CFF-4830-AD70-B2823710C808}" type="datetime1">
              <a:rPr lang="ru-RU" smtClean="0"/>
              <a:pPr lvl="0"/>
              <a:t>01.11.2021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4ED54B0-0E0A-46A3-B074-45E621CC9EBC}" type="slidenum">
              <a:rPr lang="ru-RU" smtClean="0"/>
              <a:pPr lvl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C899D023-6CFF-4830-AD70-B2823710C808}" type="datetime1">
              <a:rPr lang="ru-RU" smtClean="0"/>
              <a:pPr lvl="0"/>
              <a:t>01.11.2021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50221C6-5C5B-4F6B-AD2A-A6104F606F7C}" type="slidenum">
              <a:rPr lang="ru-RU" smtClean="0"/>
              <a:pPr lvl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C899D023-6CFF-4830-AD70-B2823710C808}" type="datetime1">
              <a:rPr lang="ru-RU" smtClean="0"/>
              <a:pPr lvl="0"/>
              <a:t>01.11.2021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2315108-CFD8-4D93-88C4-A481E1CF9A6E}" type="slidenum">
              <a:rPr lang="ru-RU" smtClean="0"/>
              <a:pPr lvl="0"/>
              <a:t>‹#›</a:t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C899D023-6CFF-4830-AD70-B2823710C808}" type="datetime1">
              <a:rPr lang="ru-RU" smtClean="0"/>
              <a:pPr lvl="0"/>
              <a:t>01.11.2021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13D6222-690C-4D58-B9C1-86CB0F4A88B4}" type="slidenum">
              <a:rPr lang="ru-RU" smtClean="0"/>
              <a:pPr lvl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2800" y="1176997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C899D023-6CFF-4830-AD70-B2823710C808}" type="datetime1">
              <a:rPr lang="ru-RU" smtClean="0"/>
              <a:pPr lvl="0"/>
              <a:t>01.11.2021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769600" y="6356351"/>
            <a:ext cx="812800" cy="365125"/>
          </a:xfrm>
        </p:spPr>
        <p:txBody>
          <a:bodyPr/>
          <a:lstStyle/>
          <a:p>
            <a:pPr lvl="0"/>
            <a:fld id="{27D8D28C-85C6-46F2-8DDF-07B42838D3FB}" type="slidenum">
              <a:rPr lang="ru-RU" smtClean="0"/>
              <a:pPr lvl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5842000" y="6219826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6000">
              <a:srgbClr val="30F055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12700" y="-7144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842000" y="-7143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lvl="0"/>
            <a:fld id="{C899D023-6CFF-4830-AD70-B2823710C808}" type="datetime1">
              <a:rPr lang="ru-RU" smtClean="0"/>
              <a:pPr lvl="0"/>
              <a:t>01.11.2021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556000" y="6356351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lvl="0"/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lvl="0"/>
            <a:fld id="{9FD7D15F-9CE5-49B0-B311-C05FA9F0EAE9}" type="slidenum">
              <a:rPr lang="ru-RU" smtClean="0"/>
              <a:pPr lvl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25356" y="202408"/>
            <a:ext cx="12240731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97" r:id="rId1"/>
    <p:sldLayoutId id="2147484298" r:id="rId2"/>
    <p:sldLayoutId id="2147484299" r:id="rId3"/>
    <p:sldLayoutId id="2147484300" r:id="rId4"/>
    <p:sldLayoutId id="2147484301" r:id="rId5"/>
    <p:sldLayoutId id="2147484302" r:id="rId6"/>
    <p:sldLayoutId id="2147484303" r:id="rId7"/>
    <p:sldLayoutId id="2147484304" r:id="rId8"/>
    <p:sldLayoutId id="2147484305" r:id="rId9"/>
    <p:sldLayoutId id="2147484306" r:id="rId10"/>
    <p:sldLayoutId id="21474843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-119106" y="428604"/>
            <a:ext cx="12192000" cy="1941513"/>
          </a:xfrm>
        </p:spPr>
        <p:txBody>
          <a:bodyPr anchor="t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ru-RU" b="1" i="1" dirty="0" smtClean="0">
                <a:solidFill>
                  <a:srgbClr val="0000FF"/>
                </a:solidFill>
                <a:latin typeface="Times New Roman" pitchFamily="18"/>
                <a:cs typeface="Arial" pitchFamily="34"/>
              </a:rPr>
              <a:t>«</a:t>
            </a:r>
            <a:r>
              <a:rPr lang="en-US" b="1" i="1" dirty="0" err="1" smtClean="0">
                <a:solidFill>
                  <a:srgbClr val="0000FF"/>
                </a:solidFill>
                <a:latin typeface="Times New Roman" pitchFamily="18"/>
                <a:cs typeface="Arial" pitchFamily="34"/>
              </a:rPr>
              <a:t>Современные</a:t>
            </a:r>
            <a:r>
              <a:rPr lang="en-US" b="1" i="1" dirty="0" smtClean="0">
                <a:solidFill>
                  <a:srgbClr val="0000FF"/>
                </a:solidFill>
                <a:latin typeface="Times New Roman" pitchFamily="18"/>
                <a:cs typeface="Arial" pitchFamily="34"/>
              </a:rPr>
              <a:t> </a:t>
            </a:r>
            <a:r>
              <a:rPr lang="en-US" b="1" i="1" dirty="0" err="1">
                <a:solidFill>
                  <a:srgbClr val="0000FF"/>
                </a:solidFill>
                <a:latin typeface="Times New Roman" pitchFamily="18"/>
                <a:cs typeface="Arial" pitchFamily="34"/>
              </a:rPr>
              <a:t>здоровьесберегающие</a:t>
            </a:r>
            <a:r>
              <a:rPr lang="en-US" b="1" i="1" dirty="0">
                <a:solidFill>
                  <a:srgbClr val="0000FF"/>
                </a:solidFill>
                <a:latin typeface="Times New Roman" pitchFamily="18"/>
                <a:cs typeface="Arial" pitchFamily="34"/>
              </a:rPr>
              <a:t/>
            </a:r>
            <a:br>
              <a:rPr lang="en-US" b="1" i="1" dirty="0">
                <a:solidFill>
                  <a:srgbClr val="0000FF"/>
                </a:solidFill>
                <a:latin typeface="Times New Roman" pitchFamily="18"/>
                <a:cs typeface="Arial" pitchFamily="34"/>
              </a:rPr>
            </a:br>
            <a:r>
              <a:rPr lang="en-US" b="1" i="1" dirty="0" err="1">
                <a:solidFill>
                  <a:srgbClr val="0000FF"/>
                </a:solidFill>
                <a:latin typeface="Times New Roman" pitchFamily="18"/>
                <a:cs typeface="Arial" pitchFamily="34"/>
              </a:rPr>
              <a:t>технологии</a:t>
            </a:r>
            <a:r>
              <a:rPr lang="en-US" b="1" i="1" dirty="0">
                <a:solidFill>
                  <a:srgbClr val="0000FF"/>
                </a:solidFill>
                <a:latin typeface="Times New Roman" pitchFamily="18"/>
                <a:cs typeface="Arial" pitchFamily="34"/>
              </a:rPr>
              <a:t> в </a:t>
            </a:r>
            <a:r>
              <a:rPr lang="en-US" b="1" i="1" dirty="0" smtClean="0">
                <a:solidFill>
                  <a:srgbClr val="0000FF"/>
                </a:solidFill>
                <a:latin typeface="Times New Roman" pitchFamily="18"/>
                <a:cs typeface="Arial" pitchFamily="34"/>
              </a:rPr>
              <a:t>ДО</a:t>
            </a:r>
            <a:r>
              <a:rPr lang="ru-RU" b="1" i="1" dirty="0" smtClean="0">
                <a:solidFill>
                  <a:srgbClr val="0000FF"/>
                </a:solidFill>
                <a:latin typeface="Times New Roman" pitchFamily="18"/>
                <a:cs typeface="Arial" pitchFamily="34"/>
              </a:rPr>
              <a:t>О»</a:t>
            </a:r>
            <a:endParaRPr lang="en-US" b="1" i="1" dirty="0">
              <a:solidFill>
                <a:srgbClr val="0000FF"/>
              </a:solidFill>
              <a:latin typeface="Times New Roman" pitchFamily="18"/>
              <a:cs typeface="Arial" pitchFamily="34"/>
            </a:endParaRPr>
          </a:p>
        </p:txBody>
      </p:sp>
      <p:sp>
        <p:nvSpPr>
          <p:cNvPr id="3" name="Подзаголовок 2"/>
          <p:cNvSpPr txBox="1">
            <a:spLocks noGrp="1"/>
          </p:cNvSpPr>
          <p:nvPr>
            <p:ph type="subTitle" idx="4294967295"/>
          </p:nvPr>
        </p:nvSpPr>
        <p:spPr>
          <a:xfrm>
            <a:off x="595274" y="4214818"/>
            <a:ext cx="10734675" cy="1727200"/>
          </a:xfrm>
        </p:spPr>
        <p:txBody>
          <a:bodyPr wrap="square" lIns="90000" tIns="45000" rIns="90000" bIns="45000" anchor="t">
            <a:normAutofit lnSpcReduction="10000"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lvl="0" indent="0">
              <a:spcAft>
                <a:spcPts val="0"/>
              </a:spcAft>
              <a:buNone/>
            </a:pPr>
            <a:endParaRPr lang="ru-RU" sz="200" b="1" i="1" dirty="0">
              <a:latin typeface="Calibri Light" pitchFamily="18"/>
            </a:endParaRPr>
          </a:p>
          <a:p>
            <a:pPr marL="0" lvl="0" indent="0">
              <a:spcAft>
                <a:spcPts val="0"/>
              </a:spcAft>
              <a:buNone/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/>
              </a:rPr>
              <a:t>МАОУ «Прогимназия «Созвездие»</a:t>
            </a:r>
            <a:endParaRPr lang="ru-RU" sz="3200" b="1" dirty="0">
              <a:solidFill>
                <a:srgbClr val="FF0000"/>
              </a:solidFill>
              <a:latin typeface="Times New Roman" pitchFamily="18"/>
            </a:endParaRPr>
          </a:p>
          <a:p>
            <a:pPr marL="0" lvl="0" indent="0">
              <a:spcAft>
                <a:spcPts val="0"/>
              </a:spcAft>
              <a:buNone/>
            </a:pPr>
            <a:r>
              <a:rPr lang="ru-RU" sz="3200" b="1" dirty="0" smtClean="0">
                <a:solidFill>
                  <a:srgbClr val="0000FF"/>
                </a:solidFill>
                <a:latin typeface="Times New Roman" pitchFamily="18"/>
              </a:rPr>
              <a:t>г. </a:t>
            </a:r>
            <a:r>
              <a:rPr lang="ru-RU" sz="3200" b="1" dirty="0" err="1" smtClean="0">
                <a:solidFill>
                  <a:srgbClr val="0000FF"/>
                </a:solidFill>
                <a:latin typeface="Times New Roman" pitchFamily="18"/>
              </a:rPr>
              <a:t>Пыть-Ях</a:t>
            </a:r>
            <a:r>
              <a:rPr lang="ru-RU" sz="3200" b="1" dirty="0" smtClean="0">
                <a:solidFill>
                  <a:srgbClr val="0000FF"/>
                </a:solidFill>
                <a:latin typeface="Times New Roman" pitchFamily="18"/>
              </a:rPr>
              <a:t>, ХМАО-ЮГРА</a:t>
            </a:r>
            <a:endParaRPr lang="ru-RU" sz="3200" b="1" dirty="0">
              <a:solidFill>
                <a:srgbClr val="0000FF"/>
              </a:solidFill>
              <a:latin typeface="Times New Roman" pitchFamily="18"/>
            </a:endParaRPr>
          </a:p>
          <a:p>
            <a:pPr marL="0" lvl="0" indent="0">
              <a:spcAft>
                <a:spcPts val="0"/>
              </a:spcAft>
              <a:buNone/>
            </a:pPr>
            <a:r>
              <a:rPr lang="ru-RU" sz="3200" b="1" dirty="0" smtClean="0">
                <a:solidFill>
                  <a:srgbClr val="C00000"/>
                </a:solidFill>
                <a:latin typeface="Times New Roman" pitchFamily="18"/>
              </a:rPr>
              <a:t>Воспитатель: Алексеева Лариса Николаевна</a:t>
            </a:r>
            <a:endParaRPr lang="ru-RU" sz="3200" b="1" dirty="0">
              <a:solidFill>
                <a:srgbClr val="C00000"/>
              </a:solidFill>
              <a:latin typeface="Times New Roman" pitchFamily="18"/>
            </a:endParaRPr>
          </a:p>
        </p:txBody>
      </p:sp>
      <p:pic>
        <p:nvPicPr>
          <p:cNvPr id="4" name="Рисунок 3" descr="maxresdefault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096132" y="2714620"/>
            <a:ext cx="4913347" cy="2763758"/>
          </a:xfrm>
          <a:prstGeom prst="rect">
            <a:avLst/>
          </a:prstGeom>
        </p:spPr>
      </p:pic>
      <p:pic>
        <p:nvPicPr>
          <p:cNvPr id="5" name="Рисунок 4" descr="20181206_160518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38084" y="1857364"/>
            <a:ext cx="3429024" cy="24485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Гимнастика бодрящая, закаливание&#10;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 txBox="1">
            <a:spLocks noGrp="1"/>
          </p:cNvSpPr>
          <p:nvPr>
            <p:ph type="body" idx="4294967295"/>
          </p:nvPr>
        </p:nvSpPr>
        <p:spPr>
          <a:xfrm>
            <a:off x="0" y="714356"/>
            <a:ext cx="7024694" cy="1357322"/>
          </a:xfrm>
        </p:spPr>
        <p:txBody>
          <a:bodyPr>
            <a:normAutofit fontScale="77500" lnSpcReduction="20000"/>
          </a:bodyPr>
          <a:lstStyle>
            <a:def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1800" b="0" i="0" u="none" strike="noStrike" kern="1200" spc="0">
                <a:ln>
                  <a:noFill/>
                </a:ln>
                <a:solidFill>
                  <a:srgbClr val="FFFFFF"/>
                </a:solidFill>
                <a:latin typeface="Calibri"/>
                <a:ea typeface="Microsoft YaHei" pitchFamily="2"/>
                <a:cs typeface="Mangal" pitchFamily="2"/>
              </a:defRPr>
            </a:defPPr>
            <a:lvl1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1800" b="0" i="0" u="none" strike="noStrike" kern="1200" spc="0">
                <a:ln>
                  <a:noFill/>
                </a:ln>
                <a:solidFill>
                  <a:srgbClr val="FFFFFF"/>
                </a:solidFill>
                <a:latin typeface="Calibri"/>
                <a:ea typeface="Microsoft YaHei" pitchFamily="2"/>
                <a:cs typeface="Mangal" pitchFamily="2"/>
              </a:defRPr>
            </a:lvl1pPr>
            <a:lvl2pPr marL="864000" lvl="1" indent="-324000" algn="l" rtl="0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en-US" sz="1400" b="0" i="0" u="none" strike="noStrike" kern="1200" spc="0">
                <a:ln>
                  <a:noFill/>
                </a:ln>
                <a:solidFill>
                  <a:srgbClr val="FFFFFF"/>
                </a:solidFill>
                <a:latin typeface="Calibri"/>
                <a:ea typeface="Microsoft YaHei" pitchFamily="2"/>
                <a:cs typeface="Mangal" pitchFamily="2"/>
              </a:defRPr>
            </a:lvl2pPr>
            <a:lvl3pPr marL="1295999" lvl="2" indent="-288000" algn="l" rtl="0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en-US" sz="1200" b="0" i="0" u="none" strike="noStrike" kern="1200" spc="0">
                <a:ln>
                  <a:noFill/>
                </a:ln>
                <a:solidFill>
                  <a:srgbClr val="FFFFFF"/>
                </a:solidFill>
                <a:latin typeface="Calibri"/>
                <a:ea typeface="Microsoft YaHei" pitchFamily="2"/>
                <a:cs typeface="Mangal" pitchFamily="2"/>
              </a:defRPr>
            </a:lvl3pPr>
            <a:lvl4pPr marL="1728000" lvl="3" indent="-216000" algn="l" rtl="0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en-US" sz="1200" b="0" i="0" u="none" strike="noStrike" kern="1200" spc="0">
                <a:ln>
                  <a:noFill/>
                </a:ln>
                <a:solidFill>
                  <a:srgbClr val="FFFFFF"/>
                </a:solidFill>
                <a:latin typeface="Calibri"/>
                <a:ea typeface="Microsoft YaHei" pitchFamily="2"/>
                <a:cs typeface="Mangal" pitchFamily="2"/>
              </a:defRPr>
            </a:lvl4pPr>
            <a:lvl5pPr marL="2160000" lvl="4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FFFFFF"/>
                </a:solidFill>
                <a:latin typeface="Calibri"/>
                <a:ea typeface="Microsoft YaHei" pitchFamily="2"/>
                <a:cs typeface="Mangal" pitchFamily="2"/>
              </a:defRPr>
            </a:lvl5pPr>
            <a:lvl6pPr marL="2592000" lvl="5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FFFFFF"/>
                </a:solidFill>
                <a:latin typeface="Calibri"/>
                <a:ea typeface="Microsoft YaHei" pitchFamily="2"/>
                <a:cs typeface="Mangal" pitchFamily="2"/>
              </a:defRPr>
            </a:lvl6pPr>
            <a:lvl7pPr marL="3024000" lvl="6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FFFFFF"/>
                </a:solidFill>
                <a:latin typeface="Calibri"/>
                <a:ea typeface="Microsoft YaHei" pitchFamily="2"/>
                <a:cs typeface="Mangal" pitchFamily="2"/>
              </a:defRPr>
            </a:lvl7pPr>
            <a:lvl8pPr marL="3456000" lvl="7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FFFFFF"/>
                </a:solidFill>
                <a:latin typeface="Calibri"/>
                <a:ea typeface="Microsoft YaHei" pitchFamily="2"/>
                <a:cs typeface="Mangal" pitchFamily="2"/>
              </a:defRPr>
            </a:lvl8pPr>
            <a:lvl9pPr marL="3887999" lvl="8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FFFFFF"/>
                </a:solidFill>
                <a:latin typeface="Calibri"/>
                <a:ea typeface="Microsoft YaHei" pitchFamily="2"/>
                <a:cs typeface="Mangal" pitchFamily="2"/>
              </a:defRPr>
            </a:lvl9pPr>
          </a:lstStyle>
          <a:p>
            <a:pPr lvl="0">
              <a:buNone/>
            </a:pPr>
            <a:r>
              <a:rPr lang="ru-RU" sz="2800" dirty="0" smtClean="0">
                <a:solidFill>
                  <a:srgbClr val="330099"/>
                </a:solidFill>
                <a:latin typeface="" pitchFamily="18"/>
              </a:rPr>
              <a:t>   является </a:t>
            </a:r>
            <a:r>
              <a:rPr lang="ru-RU" sz="2800" dirty="0">
                <a:solidFill>
                  <a:srgbClr val="330099"/>
                </a:solidFill>
                <a:latin typeface="" pitchFamily="18"/>
              </a:rPr>
              <a:t>хорошей профилактикой заболеваний органов дыхания, развивает несовершенную дыхательную систему ребёнка, укрепляет защитные силы организма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-190544" y="0"/>
            <a:ext cx="8001056" cy="785794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4400" b="1" i="1">
                <a:solidFill>
                  <a:srgbClr val="000099"/>
                </a:solidFill>
              </a:defRPr>
            </a:pPr>
            <a:r>
              <a:rPr lang="ru-RU" sz="4400" b="1" i="1" u="none" strike="noStrike" kern="1200" dirty="0">
                <a:ln>
                  <a:noFill/>
                </a:ln>
                <a:solidFill>
                  <a:srgbClr val="000099"/>
                </a:solidFill>
                <a:latin typeface="Arial" pitchFamily="18"/>
                <a:ea typeface="Microsoft YaHei" pitchFamily="2"/>
                <a:cs typeface="Mangal" pitchFamily="2"/>
              </a:rPr>
              <a:t>Дыхательная гимнастика</a:t>
            </a:r>
          </a:p>
        </p:txBody>
      </p:sp>
      <p:pic>
        <p:nvPicPr>
          <p:cNvPr id="6" name="Рисунок 5" descr="20181116_152130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5738810" y="3571876"/>
            <a:ext cx="6286544" cy="3143272"/>
          </a:xfrm>
          <a:prstGeom prst="rect">
            <a:avLst/>
          </a:prstGeom>
        </p:spPr>
      </p:pic>
      <p:pic>
        <p:nvPicPr>
          <p:cNvPr id="7" name="Рисунок 6" descr="20181116_152351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7167570" y="571480"/>
            <a:ext cx="4714908" cy="3000396"/>
          </a:xfrm>
          <a:prstGeom prst="rect">
            <a:avLst/>
          </a:prstGeom>
        </p:spPr>
      </p:pic>
      <p:pic>
        <p:nvPicPr>
          <p:cNvPr id="9" name="Рисунок 8" descr="IMG_0883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169271" y="1780891"/>
            <a:ext cx="5355225" cy="4148439"/>
          </a:xfrm>
          <a:prstGeom prst="rect">
            <a:avLst/>
          </a:prstGeom>
        </p:spPr>
      </p:pic>
    </p:spTree>
  </p:cSld>
  <p:clrMapOvr>
    <a:masterClrMapping/>
  </p:clrMapOvr>
  <p:transition spd="med">
    <p:cover dir="r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Коррекционная рабо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52398" y="357166"/>
            <a:ext cx="5072098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Пальчиковая гимнастика</a:t>
            </a:r>
            <a:r>
              <a:rPr lang="ru-RU" alt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рекомендуется всем детям, особенно с речевыми проблемами. Проводиться в любой удобный отрезок времени.</a:t>
            </a:r>
            <a:r>
              <a:rPr lang="ru-RU" sz="2400" dirty="0" smtClean="0">
                <a:ln>
                  <a:solidFill>
                    <a:srgbClr val="7030A0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400" dirty="0" smtClean="0">
                <a:ln>
                  <a:solidFill>
                    <a:srgbClr val="7030A0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Развитие мелкой моторики рук, которое повышает уровень организации мышления    ребенка.</a:t>
            </a:r>
            <a:endParaRPr lang="ru-RU" sz="2400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rgbClr val="0000FF"/>
              </a:solidFill>
            </a:endParaRPr>
          </a:p>
        </p:txBody>
      </p:sp>
      <p:pic>
        <p:nvPicPr>
          <p:cNvPr id="6" name="Рисунок 5" descr="20181116_152022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5810248" y="142852"/>
            <a:ext cx="6126811" cy="42148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20181116_152042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309522" y="3571876"/>
            <a:ext cx="5509818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palchikovaya-gimnastika-dlya-doshkolnikov-MainCover-1472806800.jpg-700x400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596066" y="3714752"/>
            <a:ext cx="4357718" cy="283758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6646" y="214290"/>
            <a:ext cx="764386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>
                <a:solidFill>
                  <a:srgbClr val="0000FF"/>
                </a:solidFill>
              </a:rPr>
              <a:t>Су-Джок</a:t>
            </a:r>
            <a:r>
              <a:rPr lang="ru-RU" b="1" dirty="0" smtClean="0">
                <a:solidFill>
                  <a:srgbClr val="0000FF"/>
                </a:solidFill>
              </a:rPr>
              <a:t> терапию  </a:t>
            </a:r>
            <a:r>
              <a:rPr lang="ru-RU" b="1" dirty="0" err="1" smtClean="0">
                <a:solidFill>
                  <a:srgbClr val="0000FF"/>
                </a:solidFill>
              </a:rPr>
              <a:t>использоватся</a:t>
            </a:r>
            <a:r>
              <a:rPr lang="ru-RU" b="1" dirty="0" smtClean="0">
                <a:solidFill>
                  <a:srgbClr val="0000FF"/>
                </a:solidFill>
              </a:rPr>
              <a:t> в коррекционных целях наряду с пальчиковыми играми, мозаикой, штриховкой, лепкой, рисованием. Упражнения с использованием массажных  шариков </a:t>
            </a:r>
            <a:r>
              <a:rPr lang="ru-RU" b="1" dirty="0" err="1" smtClean="0">
                <a:solidFill>
                  <a:srgbClr val="0000FF"/>
                </a:solidFill>
              </a:rPr>
              <a:t>Су-Джок</a:t>
            </a:r>
            <a:r>
              <a:rPr lang="ru-RU" b="1" dirty="0" smtClean="0">
                <a:solidFill>
                  <a:srgbClr val="0000FF"/>
                </a:solidFill>
              </a:rPr>
              <a:t> обогащают знания ребенка о собственном теле, развивают тактильную чувствительность, мелкую моторику пальцев рук, опосредованно стимулируют речевые области в коре головного мозга, а так же способствуют общему укреплению организма</a:t>
            </a:r>
            <a:endParaRPr lang="ru-RU" b="1" dirty="0">
              <a:solidFill>
                <a:srgbClr val="0000FF"/>
              </a:solidFill>
            </a:endParaRPr>
          </a:p>
        </p:txBody>
      </p:sp>
      <p:pic>
        <p:nvPicPr>
          <p:cNvPr id="7" name="Рисунок 6" descr="IMG_9724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380960" y="2500306"/>
            <a:ext cx="6286544" cy="4123452"/>
          </a:xfrm>
          <a:prstGeom prst="rect">
            <a:avLst/>
          </a:prstGeom>
        </p:spPr>
      </p:pic>
      <p:pic>
        <p:nvPicPr>
          <p:cNvPr id="8" name="Рисунок 7" descr="IMG_9736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7667636" y="142852"/>
            <a:ext cx="4381488" cy="2928958"/>
          </a:xfrm>
          <a:prstGeom prst="rect">
            <a:avLst/>
          </a:prstGeom>
        </p:spPr>
      </p:pic>
      <p:pic>
        <p:nvPicPr>
          <p:cNvPr id="9" name="Рисунок 8" descr="IMG_9737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7024694" y="3214686"/>
            <a:ext cx="4643470" cy="32593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14290"/>
            <a:ext cx="6096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0000FF"/>
                </a:solidFill>
              </a:rPr>
              <a:t>Вот такие массажные шарики используются в детском саду при работе с детьми. Су – </a:t>
            </a:r>
            <a:r>
              <a:rPr lang="ru-RU" b="1" dirty="0" err="1" smtClean="0">
                <a:solidFill>
                  <a:srgbClr val="0000FF"/>
                </a:solidFill>
              </a:rPr>
              <a:t>Джок</a:t>
            </a:r>
            <a:r>
              <a:rPr lang="ru-RU" b="1" dirty="0" smtClean="0">
                <a:solidFill>
                  <a:srgbClr val="0000FF"/>
                </a:solidFill>
              </a:rPr>
              <a:t> терапию можно отнести к методам самопомощи. Шарики включают в себя две кольцевые пружины. И сами шарики и колечки мы используем при пальчиковой гимнастике. Дети катают между ладоней шарики (они </a:t>
            </a:r>
            <a:r>
              <a:rPr lang="ru-RU" b="1" dirty="0" err="1" smtClean="0">
                <a:solidFill>
                  <a:srgbClr val="0000FF"/>
                </a:solidFill>
              </a:rPr>
              <a:t>наощупь</a:t>
            </a:r>
            <a:r>
              <a:rPr lang="ru-RU" b="1" dirty="0" smtClean="0">
                <a:solidFill>
                  <a:srgbClr val="0000FF"/>
                </a:solidFill>
              </a:rPr>
              <a:t> колкие, а колечки поочередно примеряют на пальчики (все это сопровождается стишками, </a:t>
            </a:r>
            <a:r>
              <a:rPr lang="ru-RU" b="1" dirty="0" err="1" smtClean="0">
                <a:solidFill>
                  <a:srgbClr val="0000FF"/>
                </a:solidFill>
              </a:rPr>
              <a:t>потешками</a:t>
            </a:r>
            <a:r>
              <a:rPr lang="ru-RU" b="1" dirty="0" smtClean="0">
                <a:solidFill>
                  <a:srgbClr val="0000FF"/>
                </a:solidFill>
              </a:rPr>
              <a:t> и т. д.)</a:t>
            </a:r>
            <a:endParaRPr lang="ru-RU" b="1" dirty="0">
              <a:solidFill>
                <a:srgbClr val="0000FF"/>
              </a:solidFill>
            </a:endParaRPr>
          </a:p>
        </p:txBody>
      </p:sp>
      <p:pic>
        <p:nvPicPr>
          <p:cNvPr id="3" name="Рисунок 2" descr="IMG_973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66646" y="2714620"/>
            <a:ext cx="5310182" cy="3982637"/>
          </a:xfrm>
          <a:prstGeom prst="rect">
            <a:avLst/>
          </a:prstGeom>
        </p:spPr>
      </p:pic>
      <p:pic>
        <p:nvPicPr>
          <p:cNvPr id="4" name="Рисунок 3" descr="IMG_972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5400000">
            <a:off x="8423945" y="803655"/>
            <a:ext cx="4143403" cy="3107552"/>
          </a:xfrm>
          <a:prstGeom prst="rect">
            <a:avLst/>
          </a:prstGeom>
        </p:spPr>
      </p:pic>
      <p:pic>
        <p:nvPicPr>
          <p:cNvPr id="5" name="Рисунок 4" descr="IMG_9728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5400000">
            <a:off x="5060149" y="750075"/>
            <a:ext cx="4286279" cy="3214710"/>
          </a:xfrm>
          <a:prstGeom prst="rect">
            <a:avLst/>
          </a:prstGeom>
        </p:spPr>
      </p:pic>
      <p:pic>
        <p:nvPicPr>
          <p:cNvPr id="6" name="Рисунок 5" descr="IMG_9730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6953256" y="4331535"/>
            <a:ext cx="3571900" cy="25264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3836" y="0"/>
            <a:ext cx="533639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hangingPunct="0">
              <a:defRPr sz="4000" b="1" i="1">
                <a:solidFill>
                  <a:srgbClr val="000099"/>
                </a:solidFill>
              </a:defRPr>
            </a:pPr>
            <a:r>
              <a:rPr lang="ru-RU" b="1" i="1" dirty="0" smtClean="0">
                <a:solidFill>
                  <a:srgbClr val="000099"/>
                </a:solidFill>
                <a:latin typeface="Times New Roman" pitchFamily="18" charset="0"/>
                <a:ea typeface="Microsoft YaHei" pitchFamily="2"/>
                <a:cs typeface="Times New Roman" pitchFamily="18" charset="0"/>
              </a:rPr>
              <a:t>Роликовые массажеры</a:t>
            </a:r>
            <a:endParaRPr lang="ru-RU" b="1" i="1" dirty="0">
              <a:solidFill>
                <a:srgbClr val="000099"/>
              </a:solidFill>
              <a:latin typeface="Times New Roman" pitchFamily="18" charset="0"/>
              <a:ea typeface="Microsoft YaHei" pitchFamily="2"/>
              <a:cs typeface="Times New Roman" pitchFamily="18" charset="0"/>
            </a:endParaRPr>
          </a:p>
        </p:txBody>
      </p:sp>
      <p:pic>
        <p:nvPicPr>
          <p:cNvPr id="3" name="Рисунок 2" descr="IMG_971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80960" y="1928802"/>
            <a:ext cx="6286480" cy="4714860"/>
          </a:xfrm>
          <a:prstGeom prst="rect">
            <a:avLst/>
          </a:prstGeom>
        </p:spPr>
      </p:pic>
      <p:pic>
        <p:nvPicPr>
          <p:cNvPr id="4" name="Рисунок 3" descr="IMG_971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881686" y="214290"/>
            <a:ext cx="6024605" cy="4518454"/>
          </a:xfrm>
          <a:prstGeom prst="rect">
            <a:avLst/>
          </a:prstGeom>
        </p:spPr>
      </p:pic>
      <p:pic>
        <p:nvPicPr>
          <p:cNvPr id="5" name="Рисунок 4" descr="163525122_w640_h640_massazher-derevyannyj-rolikovyj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739074" y="4857760"/>
            <a:ext cx="2500330" cy="1875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8084" y="0"/>
            <a:ext cx="6096000" cy="30162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/>
              <a:t> </a:t>
            </a:r>
            <a:r>
              <a:rPr lang="ru-RU" sz="2800" b="1" dirty="0" smtClean="0">
                <a:solidFill>
                  <a:srgbClr val="0000FF"/>
                </a:solidFill>
              </a:rPr>
              <a:t>Физкультурное занятие</a:t>
            </a:r>
            <a:r>
              <a:rPr lang="ru-RU" b="1" dirty="0" smtClean="0">
                <a:solidFill>
                  <a:srgbClr val="0000FF"/>
                </a:solidFill>
              </a:rPr>
              <a:t> - это ведущая форма организованного, систематического обучения детей двигательным умениям и навыкам. Для проведения занятия воспитатель подбирает физические упражнения, определяет последовательность их выполнения, составляет план-конспект, продумывает методику проведения, готовит оборудование, размещает его, следит за созданием санитарно-гигиенических условий, за одеждой детей.</a:t>
            </a:r>
            <a:endParaRPr lang="ru-RU" b="1" dirty="0">
              <a:solidFill>
                <a:srgbClr val="0000FF"/>
              </a:solidFill>
            </a:endParaRPr>
          </a:p>
        </p:txBody>
      </p:sp>
      <p:pic>
        <p:nvPicPr>
          <p:cNvPr id="3" name="Рисунок 2" descr="20181206_16051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310314" y="285728"/>
            <a:ext cx="5602426" cy="4000504"/>
          </a:xfrm>
          <a:prstGeom prst="rect">
            <a:avLst/>
          </a:prstGeom>
        </p:spPr>
      </p:pic>
      <p:pic>
        <p:nvPicPr>
          <p:cNvPr id="4" name="Рисунок 3" descr="IMG_341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66712" y="2928934"/>
            <a:ext cx="5000628" cy="3750471"/>
          </a:xfrm>
          <a:prstGeom prst="rect">
            <a:avLst/>
          </a:prstGeom>
        </p:spPr>
      </p:pic>
      <p:pic>
        <p:nvPicPr>
          <p:cNvPr id="5" name="Рисунок 4" descr="image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24760" y="4214818"/>
            <a:ext cx="3258920" cy="24098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38084" y="142853"/>
            <a:ext cx="8477288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</a:t>
            </a:r>
            <a:r>
              <a:rPr lang="ru-RU" sz="3200" b="1" dirty="0" smtClean="0">
                <a:solidFill>
                  <a:srgbClr val="0000FF"/>
                </a:solidFill>
              </a:rPr>
              <a:t>Занятия в бассейне </a:t>
            </a:r>
            <a:r>
              <a:rPr lang="ru-RU" sz="2000" b="1" dirty="0" smtClean="0">
                <a:solidFill>
                  <a:srgbClr val="0000FF"/>
                </a:solidFill>
              </a:rPr>
              <a:t>оказывают укрепляющее действие на растущий детский организм, способствуют здоровому росту ребенка и приносят много положительных эмоций малышу</a:t>
            </a:r>
          </a:p>
          <a:p>
            <a:r>
              <a:rPr lang="ru-RU" sz="2000" b="1" dirty="0" smtClean="0">
                <a:solidFill>
                  <a:srgbClr val="0000FF"/>
                </a:solidFill>
              </a:rPr>
              <a:t>    Занятия плаванием в детском саду проводит инструктор по физической культуре. </a:t>
            </a:r>
            <a:br>
              <a:rPr lang="ru-RU" sz="2000" b="1" dirty="0" smtClean="0">
                <a:solidFill>
                  <a:srgbClr val="0000FF"/>
                </a:solidFill>
              </a:rPr>
            </a:br>
            <a:endParaRPr lang="ru-RU" sz="2000" b="1" dirty="0" smtClean="0">
              <a:solidFill>
                <a:srgbClr val="0000FF"/>
              </a:solidFill>
            </a:endParaRPr>
          </a:p>
          <a:p>
            <a:r>
              <a:rPr lang="ru-RU" dirty="0" smtClean="0"/>
              <a:t>   </a:t>
            </a:r>
            <a:endParaRPr lang="ru-RU" dirty="0"/>
          </a:p>
        </p:txBody>
      </p:sp>
      <p:pic>
        <p:nvPicPr>
          <p:cNvPr id="4" name="Рисунок 3" descr="IMG_786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09522" y="2357430"/>
            <a:ext cx="5715008" cy="4286256"/>
          </a:xfrm>
          <a:prstGeom prst="rect">
            <a:avLst/>
          </a:prstGeom>
        </p:spPr>
      </p:pic>
      <p:pic>
        <p:nvPicPr>
          <p:cNvPr id="5" name="Рисунок 4" descr="IMG_786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453190" y="2428868"/>
            <a:ext cx="5572164" cy="4179123"/>
          </a:xfrm>
          <a:prstGeom prst="rect">
            <a:avLst/>
          </a:prstGeom>
        </p:spPr>
      </p:pic>
      <p:pic>
        <p:nvPicPr>
          <p:cNvPr id="6" name="Рисунок 5" descr="IMG_7862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8453454" y="0"/>
            <a:ext cx="3357586" cy="23574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4000" y="216000"/>
            <a:ext cx="6120000" cy="216000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2800">
                <a:solidFill>
                  <a:srgbClr val="0000CC"/>
                </a:solidFill>
              </a:defRPr>
            </a:pPr>
            <a:r>
              <a:rPr lang="ru-RU" sz="3200" b="1" i="1" u="none" strike="noStrike" kern="1200" dirty="0">
                <a:ln>
                  <a:noFill/>
                </a:ln>
                <a:solidFill>
                  <a:srgbClr val="0000CC"/>
                </a:solidFill>
                <a:latin typeface="Times New Roman" pitchFamily="18" charset="0"/>
                <a:ea typeface="Microsoft YaHei" pitchFamily="2"/>
                <a:cs typeface="Times New Roman" pitchFamily="18" charset="0"/>
              </a:rPr>
              <a:t>Прогулка</a:t>
            </a:r>
            <a:r>
              <a:rPr lang="ru-RU" sz="3200" b="0" i="0" u="none" strike="noStrike" kern="1200" dirty="0">
                <a:ln>
                  <a:noFill/>
                </a:ln>
                <a:solidFill>
                  <a:srgbClr val="0000CC"/>
                </a:solidFill>
                <a:latin typeface="Times New Roman" pitchFamily="18" charset="0"/>
                <a:ea typeface="Microsoft YaHei" pitchFamily="2"/>
                <a:cs typeface="Times New Roman" pitchFamily="18" charset="0"/>
              </a:rPr>
              <a:t> </a:t>
            </a:r>
            <a:r>
              <a:rPr lang="ru-RU" sz="2800" b="0" i="0" u="none" strike="noStrike" kern="1200" dirty="0">
                <a:ln>
                  <a:noFill/>
                </a:ln>
                <a:solidFill>
                  <a:srgbClr val="0000CC"/>
                </a:solidFill>
                <a:latin typeface="Times New Roman" pitchFamily="18" charset="0"/>
                <a:ea typeface="Microsoft YaHei" pitchFamily="2"/>
                <a:cs typeface="Times New Roman" pitchFamily="18" charset="0"/>
              </a:rPr>
              <a:t>– один из важнейших </a:t>
            </a:r>
            <a:endParaRPr lang="ru-RU" sz="2800" b="0" i="0" u="none" strike="noStrike" kern="1200" dirty="0" smtClean="0">
              <a:ln>
                <a:noFill/>
              </a:ln>
              <a:solidFill>
                <a:srgbClr val="0000CC"/>
              </a:solidFill>
              <a:latin typeface="Times New Roman" pitchFamily="18" charset="0"/>
              <a:ea typeface="Microsoft YaHei" pitchFamily="2"/>
              <a:cs typeface="Times New Roman" pitchFamily="18" charset="0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2800">
                <a:solidFill>
                  <a:srgbClr val="0000CC"/>
                </a:solidFill>
              </a:defRPr>
            </a:pPr>
            <a:r>
              <a:rPr lang="ru-RU" sz="2800" b="0" i="0" u="none" strike="noStrike" kern="1200" dirty="0" smtClean="0">
                <a:ln>
                  <a:noFill/>
                </a:ln>
                <a:solidFill>
                  <a:srgbClr val="0000CC"/>
                </a:solidFill>
                <a:latin typeface="Times New Roman" pitchFamily="18" charset="0"/>
                <a:ea typeface="Microsoft YaHei" pitchFamily="2"/>
                <a:cs typeface="Times New Roman" pitchFamily="18" charset="0"/>
              </a:rPr>
              <a:t>режимных </a:t>
            </a:r>
            <a:r>
              <a:rPr lang="ru-RU" sz="2800" b="0" i="0" u="none" strike="noStrike" kern="1200" dirty="0">
                <a:ln>
                  <a:noFill/>
                </a:ln>
                <a:solidFill>
                  <a:srgbClr val="0000CC"/>
                </a:solidFill>
                <a:latin typeface="Times New Roman" pitchFamily="18" charset="0"/>
                <a:ea typeface="Microsoft YaHei" pitchFamily="2"/>
                <a:cs typeface="Times New Roman" pitchFamily="18" charset="0"/>
              </a:rPr>
              <a:t>моментов, во </a:t>
            </a:r>
            <a:r>
              <a:rPr lang="ru-RU" sz="2800" b="0" i="0" u="none" strike="noStrike" kern="1200" dirty="0" smtClean="0">
                <a:ln>
                  <a:noFill/>
                </a:ln>
                <a:solidFill>
                  <a:srgbClr val="0000CC"/>
                </a:solidFill>
                <a:latin typeface="Times New Roman" pitchFamily="18" charset="0"/>
                <a:ea typeface="Microsoft YaHei" pitchFamily="2"/>
                <a:cs typeface="Times New Roman" pitchFamily="18" charset="0"/>
              </a:rPr>
              <a:t>время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2800">
                <a:solidFill>
                  <a:srgbClr val="0000CC"/>
                </a:solidFill>
              </a:defRPr>
            </a:pPr>
            <a:r>
              <a:rPr lang="ru-RU" sz="2800" b="0" i="0" u="none" strike="noStrike" kern="1200" dirty="0" smtClean="0">
                <a:ln>
                  <a:noFill/>
                </a:ln>
                <a:solidFill>
                  <a:srgbClr val="0000CC"/>
                </a:solidFill>
                <a:latin typeface="Times New Roman" pitchFamily="18" charset="0"/>
                <a:ea typeface="Microsoft YaHei" pitchFamily="2"/>
                <a:cs typeface="Times New Roman" pitchFamily="18" charset="0"/>
              </a:rPr>
              <a:t> </a:t>
            </a:r>
            <a:r>
              <a:rPr lang="ru-RU" sz="2800" b="0" i="0" u="none" strike="noStrike" kern="1200" dirty="0">
                <a:ln>
                  <a:noFill/>
                </a:ln>
                <a:solidFill>
                  <a:srgbClr val="0000CC"/>
                </a:solidFill>
                <a:latin typeface="Times New Roman" pitchFamily="18" charset="0"/>
                <a:ea typeface="Microsoft YaHei" pitchFamily="2"/>
                <a:cs typeface="Times New Roman" pitchFamily="18" charset="0"/>
              </a:rPr>
              <a:t>которого дети могут </a:t>
            </a:r>
            <a:r>
              <a:rPr lang="ru-RU" sz="2800" b="0" i="0" u="none" strike="noStrike" kern="1200" dirty="0" smtClean="0">
                <a:ln>
                  <a:noFill/>
                </a:ln>
                <a:solidFill>
                  <a:srgbClr val="0000CC"/>
                </a:solidFill>
                <a:latin typeface="Times New Roman" pitchFamily="18" charset="0"/>
                <a:ea typeface="Microsoft YaHei" pitchFamily="2"/>
                <a:cs typeface="Times New Roman" pitchFamily="18" charset="0"/>
              </a:rPr>
              <a:t>в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2800">
                <a:solidFill>
                  <a:srgbClr val="0000CC"/>
                </a:solidFill>
              </a:defRPr>
            </a:pPr>
            <a:r>
              <a:rPr lang="ru-RU" sz="2800" b="0" i="0" u="none" strike="noStrike" kern="1200" dirty="0" smtClean="0">
                <a:ln>
                  <a:noFill/>
                </a:ln>
                <a:solidFill>
                  <a:srgbClr val="0000CC"/>
                </a:solidFill>
                <a:latin typeface="Times New Roman" pitchFamily="18" charset="0"/>
                <a:ea typeface="Microsoft YaHei" pitchFamily="2"/>
                <a:cs typeface="Times New Roman" pitchFamily="18" charset="0"/>
              </a:rPr>
              <a:t> </a:t>
            </a:r>
            <a:r>
              <a:rPr lang="ru-RU" sz="2800" b="0" i="0" u="none" strike="noStrike" kern="1200" dirty="0">
                <a:ln>
                  <a:noFill/>
                </a:ln>
                <a:solidFill>
                  <a:srgbClr val="0000CC"/>
                </a:solidFill>
                <a:latin typeface="Times New Roman" pitchFamily="18" charset="0"/>
                <a:ea typeface="Microsoft YaHei" pitchFamily="2"/>
                <a:cs typeface="Times New Roman" pitchFamily="18" charset="0"/>
              </a:rPr>
              <a:t>достаточной степени </a:t>
            </a:r>
            <a:r>
              <a:rPr lang="ru-RU" sz="2800" b="0" i="0" u="none" strike="noStrike" kern="1200" dirty="0" smtClean="0">
                <a:ln>
                  <a:noFill/>
                </a:ln>
                <a:solidFill>
                  <a:srgbClr val="0000CC"/>
                </a:solidFill>
                <a:latin typeface="Times New Roman" pitchFamily="18" charset="0"/>
                <a:ea typeface="Microsoft YaHei" pitchFamily="2"/>
                <a:cs typeface="Times New Roman" pitchFamily="18" charset="0"/>
              </a:rPr>
              <a:t>реализовать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2800">
                <a:solidFill>
                  <a:srgbClr val="0000CC"/>
                </a:solidFill>
              </a:defRPr>
            </a:pPr>
            <a:r>
              <a:rPr lang="ru-RU" sz="2800" b="0" i="0" u="none" strike="noStrike" kern="1200" dirty="0" smtClean="0">
                <a:ln>
                  <a:noFill/>
                </a:ln>
                <a:solidFill>
                  <a:srgbClr val="0000CC"/>
                </a:solidFill>
                <a:latin typeface="Times New Roman" pitchFamily="18" charset="0"/>
                <a:ea typeface="Microsoft YaHei" pitchFamily="2"/>
                <a:cs typeface="Times New Roman" pitchFamily="18" charset="0"/>
              </a:rPr>
              <a:t> </a:t>
            </a:r>
            <a:r>
              <a:rPr lang="ru-RU" sz="2800" b="0" i="0" u="none" strike="noStrike" kern="1200" dirty="0">
                <a:ln>
                  <a:noFill/>
                </a:ln>
                <a:solidFill>
                  <a:srgbClr val="0000CC"/>
                </a:solidFill>
                <a:latin typeface="Times New Roman" pitchFamily="18" charset="0"/>
                <a:ea typeface="Microsoft YaHei" pitchFamily="2"/>
                <a:cs typeface="Times New Roman" pitchFamily="18" charset="0"/>
              </a:rPr>
              <a:t>свои двигательные потребности.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264008" y="4392000"/>
            <a:ext cx="5928001" cy="237600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>
                <a:solidFill>
                  <a:srgbClr val="0000CC"/>
                </a:solidFill>
              </a:defRPr>
            </a:pPr>
            <a:endParaRPr lang="ru-RU" sz="2400" b="0" i="0" u="none" strike="noStrike" kern="1200" dirty="0">
              <a:ln>
                <a:noFill/>
              </a:ln>
              <a:solidFill>
                <a:srgbClr val="0000CC"/>
              </a:solidFill>
              <a:latin typeface="Arial" pitchFamily="18"/>
              <a:ea typeface="Microsoft YaHei" pitchFamily="2"/>
              <a:cs typeface="Mangal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>
                <a:solidFill>
                  <a:srgbClr val="0000CC"/>
                </a:solidFill>
              </a:defRPr>
            </a:pPr>
            <a:r>
              <a:rPr lang="ru-RU" sz="2800" b="0" i="0" u="none" strike="noStrike" kern="1200" dirty="0">
                <a:ln>
                  <a:noFill/>
                </a:ln>
                <a:solidFill>
                  <a:srgbClr val="0000CC"/>
                </a:solidFill>
                <a:latin typeface="Times New Roman" pitchFamily="18" charset="0"/>
                <a:ea typeface="Microsoft YaHei" pitchFamily="2"/>
                <a:cs typeface="Times New Roman" pitchFamily="18" charset="0"/>
              </a:rPr>
              <a:t>Оптимальной формой для этого </a:t>
            </a:r>
            <a:endParaRPr lang="ru-RU" sz="2800" b="0" i="0" u="none" strike="noStrike" kern="1200" dirty="0" smtClean="0">
              <a:ln>
                <a:noFill/>
              </a:ln>
              <a:solidFill>
                <a:srgbClr val="0000CC"/>
              </a:solidFill>
              <a:latin typeface="Times New Roman" pitchFamily="18" charset="0"/>
              <a:ea typeface="Microsoft YaHei" pitchFamily="2"/>
              <a:cs typeface="Times New Roman" pitchFamily="18" charset="0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>
                <a:solidFill>
                  <a:srgbClr val="0000CC"/>
                </a:solidFill>
              </a:defRPr>
            </a:pPr>
            <a:r>
              <a:rPr lang="ru-RU" sz="2800" b="0" i="0" u="none" strike="noStrike" kern="1200" dirty="0" smtClean="0">
                <a:ln>
                  <a:noFill/>
                </a:ln>
                <a:solidFill>
                  <a:srgbClr val="0000CC"/>
                </a:solidFill>
                <a:latin typeface="Times New Roman" pitchFamily="18" charset="0"/>
                <a:ea typeface="Microsoft YaHei" pitchFamily="2"/>
                <a:cs typeface="Times New Roman" pitchFamily="18" charset="0"/>
              </a:rPr>
              <a:t>служат </a:t>
            </a:r>
            <a:r>
              <a:rPr lang="ru-RU" sz="2800" b="0" i="0" u="none" strike="noStrike" kern="1200" dirty="0">
                <a:ln>
                  <a:noFill/>
                </a:ln>
                <a:solidFill>
                  <a:srgbClr val="0000CC"/>
                </a:solidFill>
                <a:latin typeface="Times New Roman" pitchFamily="18" charset="0"/>
                <a:ea typeface="Microsoft YaHei" pitchFamily="2"/>
                <a:cs typeface="Times New Roman" pitchFamily="18" charset="0"/>
              </a:rPr>
              <a:t>подвижные игры </a:t>
            </a:r>
            <a:r>
              <a:rPr lang="ru-RU" sz="2800" b="0" i="0" u="none" strike="noStrike" kern="1200" dirty="0" smtClean="0">
                <a:ln>
                  <a:noFill/>
                </a:ln>
                <a:solidFill>
                  <a:srgbClr val="0000CC"/>
                </a:solidFill>
                <a:latin typeface="Times New Roman" pitchFamily="18" charset="0"/>
                <a:ea typeface="Microsoft YaHei" pitchFamily="2"/>
                <a:cs typeface="Times New Roman" pitchFamily="18" charset="0"/>
              </a:rPr>
              <a:t>и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>
                <a:solidFill>
                  <a:srgbClr val="0000CC"/>
                </a:solidFill>
              </a:defRPr>
            </a:pPr>
            <a:r>
              <a:rPr lang="ru-RU" sz="2800" b="0" i="0" u="none" strike="noStrike" kern="1200" dirty="0" smtClean="0">
                <a:ln>
                  <a:noFill/>
                </a:ln>
                <a:solidFill>
                  <a:srgbClr val="0000CC"/>
                </a:solidFill>
                <a:latin typeface="Times New Roman" pitchFamily="18" charset="0"/>
                <a:ea typeface="Microsoft YaHei" pitchFamily="2"/>
                <a:cs typeface="Times New Roman" pitchFamily="18" charset="0"/>
              </a:rPr>
              <a:t> </a:t>
            </a:r>
            <a:r>
              <a:rPr lang="ru-RU" sz="2800" b="0" i="0" u="none" strike="noStrike" kern="1200" dirty="0">
                <a:ln>
                  <a:noFill/>
                </a:ln>
                <a:solidFill>
                  <a:srgbClr val="0000CC"/>
                </a:solidFill>
                <a:latin typeface="Times New Roman" pitchFamily="18" charset="0"/>
                <a:ea typeface="Microsoft YaHei" pitchFamily="2"/>
                <a:cs typeface="Times New Roman" pitchFamily="18" charset="0"/>
              </a:rPr>
              <a:t>физические упражнения </a:t>
            </a:r>
            <a:r>
              <a:rPr lang="ru-RU" sz="2800" b="0" i="0" u="none" strike="noStrike" kern="1200" dirty="0" smtClean="0">
                <a:ln>
                  <a:noFill/>
                </a:ln>
                <a:solidFill>
                  <a:srgbClr val="0000CC"/>
                </a:solidFill>
                <a:latin typeface="Times New Roman" pitchFamily="18" charset="0"/>
                <a:ea typeface="Microsoft YaHei" pitchFamily="2"/>
                <a:cs typeface="Times New Roman" pitchFamily="18" charset="0"/>
              </a:rPr>
              <a:t>на </a:t>
            </a:r>
            <a:r>
              <a:rPr lang="ru-RU" sz="2800" b="0" i="0" u="none" strike="noStrike" kern="1200" dirty="0">
                <a:ln>
                  <a:noFill/>
                </a:ln>
                <a:solidFill>
                  <a:srgbClr val="0000CC"/>
                </a:solidFill>
                <a:latin typeface="Times New Roman" pitchFamily="18" charset="0"/>
                <a:ea typeface="Microsoft YaHei" pitchFamily="2"/>
                <a:cs typeface="Times New Roman" pitchFamily="18" charset="0"/>
              </a:rPr>
              <a:t>улице</a:t>
            </a:r>
            <a:r>
              <a:rPr lang="ru-RU" sz="2800" b="0" i="0" u="none" strike="noStrike" kern="1200" dirty="0">
                <a:ln>
                  <a:noFill/>
                </a:ln>
                <a:solidFill>
                  <a:srgbClr val="0000CC"/>
                </a:solidFill>
                <a:latin typeface="Arial" pitchFamily="18"/>
                <a:ea typeface="Microsoft YaHei" pitchFamily="2"/>
                <a:cs typeface="Mangal" pitchFamily="2"/>
              </a:rPr>
              <a:t>.</a:t>
            </a:r>
          </a:p>
        </p:txBody>
      </p:sp>
      <p:pic>
        <p:nvPicPr>
          <p:cNvPr id="7" name="Рисунок 6" descr="IMG_787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143592" y="214291"/>
            <a:ext cx="5524539" cy="4143404"/>
          </a:xfrm>
          <a:prstGeom prst="rect">
            <a:avLst/>
          </a:prstGeom>
        </p:spPr>
      </p:pic>
      <p:pic>
        <p:nvPicPr>
          <p:cNvPr id="8" name="Рисунок 7" descr="IMG_7874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452398" y="2928933"/>
            <a:ext cx="5385292" cy="344305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142852"/>
            <a:ext cx="7553341" cy="1176446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4000" b="1" i="1">
                <a:solidFill>
                  <a:srgbClr val="000099"/>
                </a:solidFill>
              </a:defRPr>
            </a:pPr>
            <a:r>
              <a:rPr lang="ru-RU" sz="3600" b="1" i="1" u="none" strike="noStrike" kern="1200" dirty="0">
                <a:ln>
                  <a:noFill/>
                </a:ln>
                <a:solidFill>
                  <a:srgbClr val="000099"/>
                </a:solidFill>
                <a:latin typeface="Times New Roman" pitchFamily="18" charset="0"/>
                <a:ea typeface="Microsoft YaHei" pitchFamily="2"/>
                <a:cs typeface="Times New Roman" pitchFamily="18" charset="0"/>
              </a:rPr>
              <a:t>Подвижная игра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571480"/>
            <a:ext cx="10131120" cy="100188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3200">
                <a:solidFill>
                  <a:srgbClr val="0000CC"/>
                </a:solidFill>
              </a:defRPr>
            </a:pPr>
            <a:r>
              <a:rPr lang="ru-RU" sz="2400" dirty="0" smtClean="0">
                <a:solidFill>
                  <a:srgbClr val="0000CC"/>
                </a:solidFill>
                <a:latin typeface="Times New Roman" pitchFamily="18" charset="0"/>
                <a:ea typeface="Microsoft YaHei" pitchFamily="2"/>
                <a:cs typeface="Times New Roman" pitchFamily="18" charset="0"/>
              </a:rPr>
              <a:t>З</a:t>
            </a:r>
            <a:r>
              <a:rPr lang="ru-RU" sz="2400" b="0" i="0" u="none" strike="noStrike" kern="1200" dirty="0" smtClean="0">
                <a:ln>
                  <a:noFill/>
                </a:ln>
                <a:solidFill>
                  <a:srgbClr val="0000CC"/>
                </a:solidFill>
                <a:latin typeface="Times New Roman" pitchFamily="18" charset="0"/>
                <a:ea typeface="Microsoft YaHei" pitchFamily="2"/>
                <a:cs typeface="Times New Roman" pitchFamily="18" charset="0"/>
              </a:rPr>
              <a:t>анимает </a:t>
            </a:r>
            <a:r>
              <a:rPr lang="ru-RU" sz="2400" b="0" i="0" u="none" strike="noStrike" kern="1200" dirty="0">
                <a:ln>
                  <a:noFill/>
                </a:ln>
                <a:solidFill>
                  <a:srgbClr val="0000CC"/>
                </a:solidFill>
                <a:latin typeface="Times New Roman" pitchFamily="18" charset="0"/>
                <a:ea typeface="Microsoft YaHei" pitchFamily="2"/>
                <a:cs typeface="Times New Roman" pitchFamily="18" charset="0"/>
              </a:rPr>
              <a:t>особое место в развитии ребёнка-дошкольника</a:t>
            </a:r>
            <a:r>
              <a:rPr lang="ru-RU" sz="3200" b="0" i="0" u="none" strike="noStrike" kern="1200" dirty="0">
                <a:ln>
                  <a:noFill/>
                </a:ln>
                <a:solidFill>
                  <a:srgbClr val="0000CC"/>
                </a:solidFill>
                <a:latin typeface="Arial" pitchFamily="18"/>
                <a:ea typeface="Microsoft YaHei" pitchFamily="2"/>
                <a:cs typeface="Mangal" pitchFamily="2"/>
              </a:rPr>
              <a:t>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66646" y="1142984"/>
            <a:ext cx="4381488" cy="466969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2400">
                <a:solidFill>
                  <a:srgbClr val="0000CC"/>
                </a:solidFill>
              </a:defRPr>
            </a:pPr>
            <a:r>
              <a:rPr lang="ru-RU" sz="2800" b="0" i="0" u="none" strike="noStrike" kern="1200" dirty="0">
                <a:ln>
                  <a:noFill/>
                </a:ln>
                <a:solidFill>
                  <a:srgbClr val="0000CC"/>
                </a:solidFill>
                <a:latin typeface="Times New Roman" pitchFamily="18" charset="0"/>
                <a:ea typeface="Microsoft YaHei" pitchFamily="2"/>
                <a:cs typeface="Times New Roman" pitchFamily="18" charset="0"/>
              </a:rPr>
              <a:t>Она способствует </a:t>
            </a:r>
            <a:r>
              <a:rPr lang="ru-RU" sz="2800" b="0" i="0" u="none" strike="noStrike" kern="1200" dirty="0" smtClean="0">
                <a:ln>
                  <a:noFill/>
                </a:ln>
                <a:solidFill>
                  <a:srgbClr val="0000CC"/>
                </a:solidFill>
                <a:latin typeface="Times New Roman" pitchFamily="18" charset="0"/>
                <a:ea typeface="Microsoft YaHei" pitchFamily="2"/>
                <a:cs typeface="Times New Roman" pitchFamily="18" charset="0"/>
              </a:rPr>
              <a:t>закреплению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2400">
                <a:solidFill>
                  <a:srgbClr val="0000CC"/>
                </a:solidFill>
              </a:defRPr>
            </a:pPr>
            <a:r>
              <a:rPr lang="ru-RU" sz="2800" b="0" i="0" u="none" strike="noStrike" kern="1200" dirty="0" smtClean="0">
                <a:ln>
                  <a:noFill/>
                </a:ln>
                <a:solidFill>
                  <a:srgbClr val="0000CC"/>
                </a:solidFill>
                <a:latin typeface="Times New Roman" pitchFamily="18" charset="0"/>
                <a:ea typeface="Microsoft YaHei" pitchFamily="2"/>
                <a:cs typeface="Times New Roman" pitchFamily="18" charset="0"/>
              </a:rPr>
              <a:t> </a:t>
            </a:r>
            <a:r>
              <a:rPr lang="ru-RU" sz="2800" b="0" i="0" u="none" strike="noStrike" kern="1200" dirty="0">
                <a:ln>
                  <a:noFill/>
                </a:ln>
                <a:solidFill>
                  <a:srgbClr val="0000CC"/>
                </a:solidFill>
                <a:latin typeface="Times New Roman" pitchFamily="18" charset="0"/>
                <a:ea typeface="Microsoft YaHei" pitchFamily="2"/>
                <a:cs typeface="Times New Roman" pitchFamily="18" charset="0"/>
              </a:rPr>
              <a:t>и </a:t>
            </a:r>
            <a:r>
              <a:rPr lang="ru-RU" sz="2800" b="0" i="0" u="none" strike="noStrike" kern="1200" dirty="0" smtClean="0">
                <a:ln>
                  <a:noFill/>
                </a:ln>
                <a:solidFill>
                  <a:srgbClr val="0000CC"/>
                </a:solidFill>
                <a:latin typeface="Times New Roman" pitchFamily="18" charset="0"/>
                <a:ea typeface="Microsoft YaHei" pitchFamily="2"/>
                <a:cs typeface="Times New Roman" pitchFamily="18" charset="0"/>
              </a:rPr>
              <a:t>совершенствованию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2400">
                <a:solidFill>
                  <a:srgbClr val="0000CC"/>
                </a:solidFill>
              </a:defRPr>
            </a:pPr>
            <a:r>
              <a:rPr lang="ru-RU" sz="2800" b="0" i="0" u="none" strike="noStrike" kern="1200" dirty="0" smtClean="0">
                <a:ln>
                  <a:noFill/>
                </a:ln>
                <a:solidFill>
                  <a:srgbClr val="0000CC"/>
                </a:solidFill>
                <a:latin typeface="Times New Roman" pitchFamily="18" charset="0"/>
                <a:ea typeface="Microsoft YaHei" pitchFamily="2"/>
                <a:cs typeface="Times New Roman" pitchFamily="18" charset="0"/>
              </a:rPr>
              <a:t> </a:t>
            </a:r>
            <a:r>
              <a:rPr lang="ru-RU" sz="2800" b="0" i="0" u="none" strike="noStrike" kern="1200" dirty="0">
                <a:ln>
                  <a:noFill/>
                </a:ln>
                <a:solidFill>
                  <a:srgbClr val="0000CC"/>
                </a:solidFill>
                <a:latin typeface="Times New Roman" pitchFamily="18" charset="0"/>
                <a:ea typeface="Microsoft YaHei" pitchFamily="2"/>
                <a:cs typeface="Times New Roman" pitchFamily="18" charset="0"/>
              </a:rPr>
              <a:t>двигательных навыков </a:t>
            </a:r>
            <a:r>
              <a:rPr lang="ru-RU" sz="2800" b="0" i="0" u="none" strike="noStrike" kern="1200" dirty="0" smtClean="0">
                <a:ln>
                  <a:noFill/>
                </a:ln>
                <a:solidFill>
                  <a:srgbClr val="0000CC"/>
                </a:solidFill>
                <a:latin typeface="Times New Roman" pitchFamily="18" charset="0"/>
                <a:ea typeface="Microsoft YaHei" pitchFamily="2"/>
                <a:cs typeface="Times New Roman" pitchFamily="18" charset="0"/>
              </a:rPr>
              <a:t>и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2400">
                <a:solidFill>
                  <a:srgbClr val="0000CC"/>
                </a:solidFill>
              </a:defRPr>
            </a:pPr>
            <a:r>
              <a:rPr lang="ru-RU" sz="2800" b="0" i="0" u="none" strike="noStrike" kern="1200" dirty="0" smtClean="0">
                <a:ln>
                  <a:noFill/>
                </a:ln>
                <a:solidFill>
                  <a:srgbClr val="0000CC"/>
                </a:solidFill>
                <a:latin typeface="Times New Roman" pitchFamily="18" charset="0"/>
                <a:ea typeface="Microsoft YaHei" pitchFamily="2"/>
                <a:cs typeface="Times New Roman" pitchFamily="18" charset="0"/>
              </a:rPr>
              <a:t> </a:t>
            </a:r>
            <a:r>
              <a:rPr lang="ru-RU" sz="2800" b="0" i="0" u="none" strike="noStrike" kern="1200" dirty="0">
                <a:ln>
                  <a:noFill/>
                </a:ln>
                <a:solidFill>
                  <a:srgbClr val="0000CC"/>
                </a:solidFill>
                <a:latin typeface="Times New Roman" pitchFamily="18" charset="0"/>
                <a:ea typeface="Microsoft YaHei" pitchFamily="2"/>
                <a:cs typeface="Times New Roman" pitchFamily="18" charset="0"/>
              </a:rPr>
              <a:t>умений, предоставляет </a:t>
            </a:r>
            <a:endParaRPr lang="ru-RU" sz="2800" b="0" i="0" u="none" strike="noStrike" kern="1200" dirty="0" smtClean="0">
              <a:ln>
                <a:noFill/>
              </a:ln>
              <a:solidFill>
                <a:srgbClr val="0000CC"/>
              </a:solidFill>
              <a:latin typeface="Times New Roman" pitchFamily="18" charset="0"/>
              <a:ea typeface="Microsoft YaHei" pitchFamily="2"/>
              <a:cs typeface="Times New Roman" pitchFamily="18" charset="0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2400">
                <a:solidFill>
                  <a:srgbClr val="0000CC"/>
                </a:solidFill>
              </a:defRPr>
            </a:pPr>
            <a:r>
              <a:rPr lang="ru-RU" sz="2800" b="0" i="0" u="none" strike="noStrike" kern="1200" dirty="0" smtClean="0">
                <a:ln>
                  <a:noFill/>
                </a:ln>
                <a:solidFill>
                  <a:srgbClr val="0000CC"/>
                </a:solidFill>
                <a:latin typeface="Times New Roman" pitchFamily="18" charset="0"/>
                <a:ea typeface="Microsoft YaHei" pitchFamily="2"/>
                <a:cs typeface="Times New Roman" pitchFamily="18" charset="0"/>
              </a:rPr>
              <a:t>возможность развивать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2400">
                <a:solidFill>
                  <a:srgbClr val="0000CC"/>
                </a:solidFill>
              </a:defRPr>
            </a:pPr>
            <a:r>
              <a:rPr lang="ru-RU" sz="2800" b="0" i="0" u="none" strike="noStrike" kern="1200" dirty="0" smtClean="0">
                <a:ln>
                  <a:noFill/>
                </a:ln>
                <a:solidFill>
                  <a:srgbClr val="0000CC"/>
                </a:solidFill>
                <a:latin typeface="Times New Roman" pitchFamily="18" charset="0"/>
                <a:ea typeface="Microsoft YaHei" pitchFamily="2"/>
                <a:cs typeface="Times New Roman" pitchFamily="18" charset="0"/>
              </a:rPr>
              <a:t> </a:t>
            </a:r>
            <a:r>
              <a:rPr lang="ru-RU" sz="2800" b="0" i="0" u="none" strike="noStrike" kern="1200" dirty="0">
                <a:ln>
                  <a:noFill/>
                </a:ln>
                <a:solidFill>
                  <a:srgbClr val="0000CC"/>
                </a:solidFill>
                <a:latin typeface="Times New Roman" pitchFamily="18" charset="0"/>
                <a:ea typeface="Microsoft YaHei" pitchFamily="2"/>
                <a:cs typeface="Times New Roman" pitchFamily="18" charset="0"/>
              </a:rPr>
              <a:t>познавательный интерес, </a:t>
            </a:r>
            <a:endParaRPr lang="ru-RU" sz="2800" b="0" i="0" u="none" strike="noStrike" kern="1200" dirty="0" smtClean="0">
              <a:ln>
                <a:noFill/>
              </a:ln>
              <a:solidFill>
                <a:srgbClr val="0000CC"/>
              </a:solidFill>
              <a:latin typeface="Times New Roman" pitchFamily="18" charset="0"/>
              <a:ea typeface="Microsoft YaHei" pitchFamily="2"/>
              <a:cs typeface="Times New Roman" pitchFamily="18" charset="0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2400">
                <a:solidFill>
                  <a:srgbClr val="0000CC"/>
                </a:solidFill>
              </a:defRPr>
            </a:pPr>
            <a:r>
              <a:rPr lang="ru-RU" sz="2800" b="0" i="0" u="none" strike="noStrike" kern="1200" dirty="0" smtClean="0">
                <a:ln>
                  <a:noFill/>
                </a:ln>
                <a:solidFill>
                  <a:srgbClr val="0000CC"/>
                </a:solidFill>
                <a:latin typeface="Times New Roman" pitchFamily="18" charset="0"/>
                <a:ea typeface="Microsoft YaHei" pitchFamily="2"/>
                <a:cs typeface="Times New Roman" pitchFamily="18" charset="0"/>
              </a:rPr>
              <a:t>формирует </a:t>
            </a:r>
            <a:r>
              <a:rPr lang="ru-RU" sz="2800" b="0" i="0" u="none" strike="noStrike" kern="1200" dirty="0">
                <a:ln>
                  <a:noFill/>
                </a:ln>
                <a:solidFill>
                  <a:srgbClr val="0000CC"/>
                </a:solidFill>
                <a:latin typeface="Times New Roman" pitchFamily="18" charset="0"/>
                <a:ea typeface="Microsoft YaHei" pitchFamily="2"/>
                <a:cs typeface="Times New Roman" pitchFamily="18" charset="0"/>
              </a:rPr>
              <a:t>умение </a:t>
            </a:r>
            <a:endParaRPr lang="ru-RU" sz="2800" b="0" i="0" u="none" strike="noStrike" kern="1200" dirty="0" smtClean="0">
              <a:ln>
                <a:noFill/>
              </a:ln>
              <a:solidFill>
                <a:srgbClr val="0000CC"/>
              </a:solidFill>
              <a:latin typeface="Times New Roman" pitchFamily="18" charset="0"/>
              <a:ea typeface="Microsoft YaHei" pitchFamily="2"/>
              <a:cs typeface="Times New Roman" pitchFamily="18" charset="0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2400">
                <a:solidFill>
                  <a:srgbClr val="0000CC"/>
                </a:solidFill>
              </a:defRPr>
            </a:pPr>
            <a:r>
              <a:rPr lang="ru-RU" sz="2800" b="0" i="0" u="none" strike="noStrike" kern="1200" dirty="0" smtClean="0">
                <a:ln>
                  <a:noFill/>
                </a:ln>
                <a:solidFill>
                  <a:srgbClr val="0000CC"/>
                </a:solidFill>
                <a:latin typeface="Times New Roman" pitchFamily="18" charset="0"/>
                <a:ea typeface="Microsoft YaHei" pitchFamily="2"/>
                <a:cs typeface="Times New Roman" pitchFamily="18" charset="0"/>
              </a:rPr>
              <a:t>ориентироваться </a:t>
            </a:r>
            <a:r>
              <a:rPr lang="ru-RU" sz="2800" b="0" i="0" u="none" strike="noStrike" kern="1200" dirty="0">
                <a:ln>
                  <a:noFill/>
                </a:ln>
                <a:solidFill>
                  <a:srgbClr val="0000CC"/>
                </a:solidFill>
                <a:latin typeface="Times New Roman" pitchFamily="18" charset="0"/>
                <a:ea typeface="Microsoft YaHei" pitchFamily="2"/>
                <a:cs typeface="Times New Roman" pitchFamily="18" charset="0"/>
              </a:rPr>
              <a:t>в </a:t>
            </a:r>
            <a:endParaRPr lang="ru-RU" sz="2800" b="0" i="0" u="none" strike="noStrike" kern="1200" dirty="0" smtClean="0">
              <a:ln>
                <a:noFill/>
              </a:ln>
              <a:solidFill>
                <a:srgbClr val="0000CC"/>
              </a:solidFill>
              <a:latin typeface="Times New Roman" pitchFamily="18" charset="0"/>
              <a:ea typeface="Microsoft YaHei" pitchFamily="2"/>
              <a:cs typeface="Times New Roman" pitchFamily="18" charset="0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2400">
                <a:solidFill>
                  <a:srgbClr val="0000CC"/>
                </a:solidFill>
              </a:defRPr>
            </a:pPr>
            <a:r>
              <a:rPr lang="ru-RU" sz="2800" b="0" i="0" u="none" strike="noStrike" kern="1200" dirty="0" smtClean="0">
                <a:ln>
                  <a:noFill/>
                </a:ln>
                <a:solidFill>
                  <a:srgbClr val="0000CC"/>
                </a:solidFill>
                <a:latin typeface="Times New Roman" pitchFamily="18" charset="0"/>
                <a:ea typeface="Microsoft YaHei" pitchFamily="2"/>
                <a:cs typeface="Times New Roman" pitchFamily="18" charset="0"/>
              </a:rPr>
              <a:t>окружающей </a:t>
            </a:r>
            <a:r>
              <a:rPr lang="ru-RU" sz="2800" b="0" i="0" u="none" strike="noStrike" kern="1200" dirty="0">
                <a:ln>
                  <a:noFill/>
                </a:ln>
                <a:solidFill>
                  <a:srgbClr val="0000CC"/>
                </a:solidFill>
                <a:latin typeface="Times New Roman" pitchFamily="18" charset="0"/>
                <a:ea typeface="Microsoft YaHei" pitchFamily="2"/>
                <a:cs typeface="Times New Roman" pitchFamily="18" charset="0"/>
              </a:rPr>
              <a:t>действительности, </a:t>
            </a:r>
            <a:endParaRPr lang="ru-RU" sz="2800" b="0" i="0" u="none" strike="noStrike" kern="1200" dirty="0" smtClean="0">
              <a:ln>
                <a:noFill/>
              </a:ln>
              <a:solidFill>
                <a:srgbClr val="0000CC"/>
              </a:solidFill>
              <a:latin typeface="Times New Roman" pitchFamily="18" charset="0"/>
              <a:ea typeface="Microsoft YaHei" pitchFamily="2"/>
              <a:cs typeface="Times New Roman" pitchFamily="18" charset="0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2400">
                <a:solidFill>
                  <a:srgbClr val="0000CC"/>
                </a:solidFill>
              </a:defRPr>
            </a:pPr>
            <a:r>
              <a:rPr lang="ru-RU" sz="2800" b="0" i="0" u="none" strike="noStrike" kern="1200" dirty="0" smtClean="0">
                <a:ln>
                  <a:noFill/>
                </a:ln>
                <a:solidFill>
                  <a:srgbClr val="0000CC"/>
                </a:solidFill>
                <a:latin typeface="Times New Roman" pitchFamily="18" charset="0"/>
                <a:ea typeface="Microsoft YaHei" pitchFamily="2"/>
                <a:cs typeface="Times New Roman" pitchFamily="18" charset="0"/>
              </a:rPr>
              <a:t>что </a:t>
            </a:r>
            <a:r>
              <a:rPr lang="ru-RU" sz="2800" b="0" i="0" u="none" strike="noStrike" kern="1200" dirty="0">
                <a:ln>
                  <a:noFill/>
                </a:ln>
                <a:solidFill>
                  <a:srgbClr val="0000CC"/>
                </a:solidFill>
                <a:latin typeface="Times New Roman" pitchFamily="18" charset="0"/>
                <a:ea typeface="Microsoft YaHei" pitchFamily="2"/>
                <a:cs typeface="Times New Roman" pitchFamily="18" charset="0"/>
              </a:rPr>
              <a:t>так важно для </a:t>
            </a:r>
            <a:r>
              <a:rPr lang="ru-RU" sz="2800" b="0" i="0" u="none" strike="noStrike" kern="1200" dirty="0" smtClean="0">
                <a:ln>
                  <a:noFill/>
                </a:ln>
                <a:solidFill>
                  <a:srgbClr val="0000CC"/>
                </a:solidFill>
                <a:latin typeface="Times New Roman" pitchFamily="18" charset="0"/>
                <a:ea typeface="Microsoft YaHei" pitchFamily="2"/>
                <a:cs typeface="Times New Roman" pitchFamily="18" charset="0"/>
              </a:rPr>
              <a:t>приобретения 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2400">
                <a:solidFill>
                  <a:srgbClr val="0000CC"/>
                </a:solidFill>
              </a:defRPr>
            </a:pPr>
            <a:r>
              <a:rPr lang="ru-RU" sz="2800" b="0" i="0" u="none" strike="noStrike" kern="1200" dirty="0" smtClean="0">
                <a:ln>
                  <a:noFill/>
                </a:ln>
                <a:solidFill>
                  <a:srgbClr val="0000CC"/>
                </a:solidFill>
                <a:latin typeface="Times New Roman" pitchFamily="18" charset="0"/>
                <a:ea typeface="Microsoft YaHei" pitchFamily="2"/>
                <a:cs typeface="Times New Roman" pitchFamily="18" charset="0"/>
              </a:rPr>
              <a:t>ребёнком </a:t>
            </a:r>
            <a:r>
              <a:rPr lang="ru-RU" sz="2800" b="0" i="0" u="none" strike="noStrike" kern="1200" dirty="0">
                <a:ln>
                  <a:noFill/>
                </a:ln>
                <a:solidFill>
                  <a:srgbClr val="0000CC"/>
                </a:solidFill>
                <a:latin typeface="Times New Roman" pitchFamily="18" charset="0"/>
                <a:ea typeface="Microsoft YaHei" pitchFamily="2"/>
                <a:cs typeface="Times New Roman" pitchFamily="18" charset="0"/>
              </a:rPr>
              <a:t>жизненного опыта</a:t>
            </a:r>
            <a:r>
              <a:rPr lang="ru-RU" sz="2400" b="0" i="0" u="none" strike="noStrike" kern="1200" dirty="0">
                <a:ln>
                  <a:noFill/>
                </a:ln>
                <a:solidFill>
                  <a:srgbClr val="0000CC"/>
                </a:solidFill>
                <a:latin typeface="Arial" pitchFamily="18"/>
                <a:ea typeface="Microsoft YaHei" pitchFamily="2"/>
                <a:cs typeface="Mangal" pitchFamily="2"/>
              </a:rPr>
              <a:t>.</a:t>
            </a:r>
          </a:p>
        </p:txBody>
      </p:sp>
      <p:pic>
        <p:nvPicPr>
          <p:cNvPr id="8" name="Рисунок 7" descr="IMG_707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453454" y="1214422"/>
            <a:ext cx="3167042" cy="2375282"/>
          </a:xfrm>
          <a:prstGeom prst="rect">
            <a:avLst/>
          </a:prstGeom>
        </p:spPr>
      </p:pic>
      <p:pic>
        <p:nvPicPr>
          <p:cNvPr id="10" name="Рисунок 9" descr="IMG_0811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7667636" y="3571876"/>
            <a:ext cx="4286280" cy="2939163"/>
          </a:xfrm>
          <a:prstGeom prst="rect">
            <a:avLst/>
          </a:prstGeom>
        </p:spPr>
      </p:pic>
      <p:pic>
        <p:nvPicPr>
          <p:cNvPr id="11" name="Рисунок 10" descr="IMG_9723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452926" y="1643050"/>
            <a:ext cx="3786214" cy="2839661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771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5400000">
            <a:off x="7614057" y="767935"/>
            <a:ext cx="5000660" cy="3750495"/>
          </a:xfrm>
          <a:prstGeom prst="rect">
            <a:avLst/>
          </a:prstGeom>
        </p:spPr>
      </p:pic>
      <p:pic>
        <p:nvPicPr>
          <p:cNvPr id="3" name="Рисунок 2" descr="IMG_771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095736" y="2732479"/>
            <a:ext cx="5500694" cy="4125521"/>
          </a:xfrm>
          <a:prstGeom prst="rect">
            <a:avLst/>
          </a:prstGeom>
        </p:spPr>
      </p:pic>
      <p:pic>
        <p:nvPicPr>
          <p:cNvPr id="4" name="Рисунок 3" descr="IMG_7067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52398" y="0"/>
            <a:ext cx="4929222" cy="3696917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0" y="4286256"/>
            <a:ext cx="416717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hangingPunct="0">
              <a:defRPr sz="4000" b="1" i="1">
                <a:solidFill>
                  <a:srgbClr val="000099"/>
                </a:solidFill>
              </a:defRPr>
            </a:pPr>
            <a:r>
              <a:rPr lang="ru-RU" b="1" i="1" dirty="0" smtClean="0">
                <a:solidFill>
                  <a:srgbClr val="000099"/>
                </a:solidFill>
                <a:latin typeface="Times New Roman" pitchFamily="18" charset="0"/>
                <a:ea typeface="Microsoft YaHei" pitchFamily="2"/>
                <a:cs typeface="Times New Roman" pitchFamily="18" charset="0"/>
              </a:rPr>
              <a:t>Двигательная активность на прогулке</a:t>
            </a:r>
            <a:endParaRPr lang="ru-RU" b="1" i="1" dirty="0">
              <a:solidFill>
                <a:srgbClr val="000099"/>
              </a:solidFill>
              <a:latin typeface="Times New Roman" pitchFamily="18" charset="0"/>
              <a:ea typeface="Microsoft YaHei" pitchFamily="2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23395" y="503999"/>
            <a:ext cx="10297145" cy="5286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742680" lvl="0" indent="-285480" hangingPunct="0">
              <a:spcBef>
                <a:spcPts val="799"/>
              </a:spcBef>
            </a:pPr>
            <a:endParaRPr lang="ru-RU" sz="3600" b="1" i="1" dirty="0" smtClean="0">
              <a:solidFill>
                <a:srgbClr val="9900CC"/>
              </a:solidFill>
              <a:latin typeface="Times New Roman" pitchFamily="18" charset="0"/>
              <a:ea typeface="Microsoft YaHei" pitchFamily="2"/>
              <a:cs typeface="Times New Roman" pitchFamily="18" charset="0"/>
            </a:endParaRPr>
          </a:p>
          <a:p>
            <a:pPr marL="742680" lvl="0" indent="-285480" hangingPunct="0">
              <a:spcBef>
                <a:spcPts val="799"/>
              </a:spcBef>
            </a:pPr>
            <a:endParaRPr lang="ru-RU" sz="3600" b="1" dirty="0">
              <a:solidFill>
                <a:srgbClr val="0000FF"/>
              </a:solidFill>
              <a:latin typeface="Times New Roman" pitchFamily="18" charset="0"/>
              <a:ea typeface="Microsoft YaHei" pitchFamily="2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2398" y="285729"/>
            <a:ext cx="5929354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«Принцип здорового образа жизни, принцип оптимальных физических нагрузок, человек должен усваивать как элементы культуры в худшем случае со школьной скамьи, в лучшем - еще раньше, в семье, в детском саду…»</a:t>
            </a:r>
          </a:p>
          <a:p>
            <a:pPr algn="r" fontAlgn="base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r" fontAlgn="base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Амосов Николай Михайлович</a:t>
            </a:r>
          </a:p>
          <a:p>
            <a:pPr fontAlgn="base"/>
            <a:r>
              <a:rPr lang="ru-RU" sz="4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4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IMG_0804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6381752" y="1071546"/>
            <a:ext cx="5590804" cy="35719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0" y="474663"/>
            <a:ext cx="10131425" cy="553998"/>
          </a:xfrm>
        </p:spPr>
        <p:txBody>
          <a:bodyPr lIns="0" tIns="0" rIns="0" bIns="0" anchor="ctr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ru-RU" sz="36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Гимнастика после дневного  сна</a:t>
            </a:r>
            <a:endParaRPr lang="en-US" sz="3600" b="1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0" y="1557338"/>
            <a:ext cx="5543550" cy="5111750"/>
          </a:xfrm>
        </p:spPr>
        <p:txBody>
          <a:bodyPr lIns="0" tIns="0" rIns="0" bIns="0">
            <a:normAutofit fontScale="62500" lnSpcReduction="20000"/>
          </a:bodyPr>
          <a:lstStyle>
            <a:def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1800" b="0" i="0" u="none" strike="noStrike" kern="1200" spc="0">
                <a:ln>
                  <a:noFill/>
                </a:ln>
                <a:solidFill>
                  <a:srgbClr val="FFFFFF"/>
                </a:solidFill>
                <a:latin typeface="Calibri"/>
                <a:ea typeface="Microsoft YaHei" pitchFamily="2"/>
                <a:cs typeface="Mangal" pitchFamily="2"/>
              </a:defRPr>
            </a:defPPr>
            <a:lvl1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1800" b="0" i="0" u="none" strike="noStrike" kern="1200" spc="0">
                <a:ln>
                  <a:noFill/>
                </a:ln>
                <a:solidFill>
                  <a:srgbClr val="FFFFFF"/>
                </a:solidFill>
                <a:latin typeface="Calibri"/>
                <a:ea typeface="Microsoft YaHei" pitchFamily="2"/>
                <a:cs typeface="Mangal" pitchFamily="2"/>
              </a:defRPr>
            </a:lvl1pPr>
            <a:lvl2pPr marL="864000" lvl="1" indent="-324000" algn="l" rtl="0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en-US" sz="1400" b="0" i="0" u="none" strike="noStrike" kern="1200" spc="0">
                <a:ln>
                  <a:noFill/>
                </a:ln>
                <a:solidFill>
                  <a:srgbClr val="FFFFFF"/>
                </a:solidFill>
                <a:latin typeface="Calibri"/>
                <a:ea typeface="Microsoft YaHei" pitchFamily="2"/>
                <a:cs typeface="Mangal" pitchFamily="2"/>
              </a:defRPr>
            </a:lvl2pPr>
            <a:lvl3pPr marL="1295999" lvl="2" indent="-288000" algn="l" rtl="0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en-US" sz="1200" b="0" i="0" u="none" strike="noStrike" kern="1200" spc="0">
                <a:ln>
                  <a:noFill/>
                </a:ln>
                <a:solidFill>
                  <a:srgbClr val="FFFFFF"/>
                </a:solidFill>
                <a:latin typeface="Calibri"/>
                <a:ea typeface="Microsoft YaHei" pitchFamily="2"/>
                <a:cs typeface="Mangal" pitchFamily="2"/>
              </a:defRPr>
            </a:lvl3pPr>
            <a:lvl4pPr marL="1728000" lvl="3" indent="-216000" algn="l" rtl="0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en-US" sz="1200" b="0" i="0" u="none" strike="noStrike" kern="1200" spc="0">
                <a:ln>
                  <a:noFill/>
                </a:ln>
                <a:solidFill>
                  <a:srgbClr val="FFFFFF"/>
                </a:solidFill>
                <a:latin typeface="Calibri"/>
                <a:ea typeface="Microsoft YaHei" pitchFamily="2"/>
                <a:cs typeface="Mangal" pitchFamily="2"/>
              </a:defRPr>
            </a:lvl4pPr>
            <a:lvl5pPr marL="2160000" lvl="4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FFFFFF"/>
                </a:solidFill>
                <a:latin typeface="Calibri"/>
                <a:ea typeface="Microsoft YaHei" pitchFamily="2"/>
                <a:cs typeface="Mangal" pitchFamily="2"/>
              </a:defRPr>
            </a:lvl5pPr>
            <a:lvl6pPr marL="2592000" lvl="5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FFFFFF"/>
                </a:solidFill>
                <a:latin typeface="Calibri"/>
                <a:ea typeface="Microsoft YaHei" pitchFamily="2"/>
                <a:cs typeface="Mangal" pitchFamily="2"/>
              </a:defRPr>
            </a:lvl6pPr>
            <a:lvl7pPr marL="3024000" lvl="6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FFFFFF"/>
                </a:solidFill>
                <a:latin typeface="Calibri"/>
                <a:ea typeface="Microsoft YaHei" pitchFamily="2"/>
                <a:cs typeface="Mangal" pitchFamily="2"/>
              </a:defRPr>
            </a:lvl7pPr>
            <a:lvl8pPr marL="3456000" lvl="7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FFFFFF"/>
                </a:solidFill>
                <a:latin typeface="Calibri"/>
                <a:ea typeface="Microsoft YaHei" pitchFamily="2"/>
                <a:cs typeface="Mangal" pitchFamily="2"/>
              </a:defRPr>
            </a:lvl8pPr>
            <a:lvl9pPr marL="3887999" lvl="8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FFFFFF"/>
                </a:solidFill>
                <a:latin typeface="Calibri"/>
                <a:ea typeface="Microsoft YaHei" pitchFamily="2"/>
                <a:cs typeface="Mangal" pitchFamily="2"/>
              </a:defRPr>
            </a:lvl9pPr>
          </a:lstStyle>
          <a:p>
            <a:pPr lvl="0">
              <a:buNone/>
            </a:pPr>
            <a:r>
              <a:rPr lang="ru-RU" sz="3600" b="1" dirty="0" smtClean="0">
                <a:solidFill>
                  <a:srgbClr val="0000FF"/>
                </a:solidFill>
              </a:rPr>
              <a:t>Гимнастика после дневного сна</a:t>
            </a:r>
            <a:r>
              <a:rPr lang="ru-RU" sz="3600" dirty="0" smtClean="0">
                <a:solidFill>
                  <a:srgbClr val="0000FF"/>
                </a:solidFill>
              </a:rPr>
              <a:t> – это комплекс мероприятий облегчающих переход от сна к бодрствованию. Бодрящая гимнастика помогает детскому организму проснуться, улучшает настроение, поднимает мышечный тонус.  После хорошей гимнастики у детей исчезает чувство сонливости, вялости, слабости, повышается умственная и физическая работоспособность, активность, улучшается настроение и самочувствие ребёнка. Гимнастика после дневного сна является закаливающей процедурой.</a:t>
            </a:r>
            <a:br>
              <a:rPr lang="ru-RU" sz="3600" dirty="0" smtClean="0">
                <a:solidFill>
                  <a:srgbClr val="0000FF"/>
                </a:solidFill>
              </a:rPr>
            </a:br>
            <a:r>
              <a:rPr lang="ru-RU" sz="3600" b="1" dirty="0" smtClean="0">
                <a:solidFill>
                  <a:srgbClr val="0000FF"/>
                </a:solidFill>
              </a:rPr>
              <a:t>Цель такой </a:t>
            </a:r>
            <a:r>
              <a:rPr lang="ru-RU" sz="3600" b="1" dirty="0" err="1" smtClean="0">
                <a:solidFill>
                  <a:srgbClr val="0000FF"/>
                </a:solidFill>
              </a:rPr>
              <a:t>гимнастики</a:t>
            </a:r>
            <a:r>
              <a:rPr lang="ru-RU" sz="3600" dirty="0" err="1" smtClean="0">
                <a:solidFill>
                  <a:srgbClr val="0000FF"/>
                </a:solidFill>
              </a:rPr>
              <a:t>способствовать</a:t>
            </a:r>
            <a:r>
              <a:rPr lang="ru-RU" sz="3600" dirty="0" smtClean="0">
                <a:solidFill>
                  <a:srgbClr val="0000FF"/>
                </a:solidFill>
              </a:rPr>
              <a:t> быстрому и комфортному </a:t>
            </a:r>
            <a:r>
              <a:rPr lang="ru-RU" sz="3600" dirty="0" err="1" smtClean="0">
                <a:solidFill>
                  <a:srgbClr val="0000FF"/>
                </a:solidFill>
              </a:rPr>
              <a:t>пробуждениюдетей</a:t>
            </a:r>
            <a:r>
              <a:rPr lang="ru-RU" sz="3600" dirty="0" smtClean="0">
                <a:solidFill>
                  <a:srgbClr val="0000FF"/>
                </a:solidFill>
              </a:rPr>
              <a:t> после сна.</a:t>
            </a: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667372" y="1357298"/>
            <a:ext cx="6096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0000FF"/>
                </a:solidFill>
              </a:rPr>
              <a:t>Гимнастика состоит из нескольких частей:</a:t>
            </a:r>
          </a:p>
          <a:p>
            <a:r>
              <a:rPr lang="ru-RU" b="1" dirty="0" smtClean="0">
                <a:solidFill>
                  <a:srgbClr val="0000FF"/>
                </a:solidFill>
              </a:rPr>
              <a:t>разминочные упражнения в постели;</a:t>
            </a:r>
          </a:p>
          <a:p>
            <a:r>
              <a:rPr lang="ru-RU" b="1" dirty="0" smtClean="0">
                <a:solidFill>
                  <a:srgbClr val="0000FF"/>
                </a:solidFill>
              </a:rPr>
              <a:t>выполнение простого </a:t>
            </a:r>
            <a:r>
              <a:rPr lang="ru-RU" b="1" dirty="0" err="1" smtClean="0">
                <a:solidFill>
                  <a:srgbClr val="0000FF"/>
                </a:solidFill>
              </a:rPr>
              <a:t>самомассажа</a:t>
            </a:r>
            <a:r>
              <a:rPr lang="ru-RU" b="1" dirty="0" smtClean="0">
                <a:solidFill>
                  <a:srgbClr val="0000FF"/>
                </a:solidFill>
              </a:rPr>
              <a:t> (пальчиковая гимнастика) или точечного массажа;</a:t>
            </a:r>
          </a:p>
          <a:p>
            <a:r>
              <a:rPr lang="ru-RU" b="1" dirty="0" smtClean="0">
                <a:solidFill>
                  <a:srgbClr val="0000FF"/>
                </a:solidFill>
              </a:rPr>
              <a:t>выполнение </a:t>
            </a:r>
            <a:r>
              <a:rPr lang="ru-RU" b="1" dirty="0" err="1" smtClean="0">
                <a:solidFill>
                  <a:srgbClr val="0000FF"/>
                </a:solidFill>
              </a:rPr>
              <a:t>общеразвивающих</a:t>
            </a:r>
            <a:r>
              <a:rPr lang="ru-RU" b="1" dirty="0" smtClean="0">
                <a:solidFill>
                  <a:srgbClr val="0000FF"/>
                </a:solidFill>
              </a:rPr>
              <a:t> упражнений у кроваток (дыхательная гимнастика);</a:t>
            </a:r>
          </a:p>
          <a:p>
            <a:r>
              <a:rPr lang="ru-RU" b="1" dirty="0" smtClean="0">
                <a:solidFill>
                  <a:srgbClr val="0000FF"/>
                </a:solidFill>
              </a:rPr>
              <a:t>ходьба по массажным коврикам;</a:t>
            </a:r>
          </a:p>
          <a:p>
            <a:r>
              <a:rPr lang="ru-RU" b="1" dirty="0" smtClean="0">
                <a:solidFill>
                  <a:srgbClr val="0000FF"/>
                </a:solidFill>
              </a:rPr>
              <a:t>Заканчиваться гимнастика может обтиранием холодной водой или обливанием (рук или ног).</a:t>
            </a:r>
            <a:endParaRPr lang="ru-RU" b="1" dirty="0">
              <a:solidFill>
                <a:srgbClr val="0000FF"/>
              </a:solidFill>
            </a:endParaRPr>
          </a:p>
        </p:txBody>
      </p:sp>
      <p:pic>
        <p:nvPicPr>
          <p:cNvPr id="7" name="Рисунок 6" descr="deti-lezhat-v-krovatkah.jpg"/>
          <p:cNvPicPr>
            <a:picLocks noChangeAspect="1"/>
          </p:cNvPicPr>
          <p:nvPr/>
        </p:nvPicPr>
        <p:blipFill>
          <a:blip r:embed="rId3" cstate="email"/>
          <a:srcRect b="-4994"/>
          <a:stretch>
            <a:fillRect/>
          </a:stretch>
        </p:blipFill>
        <p:spPr>
          <a:xfrm>
            <a:off x="7810512" y="4138891"/>
            <a:ext cx="4143404" cy="2719109"/>
          </a:xfrm>
          <a:prstGeom prst="rect">
            <a:avLst/>
          </a:prstGeom>
        </p:spPr>
      </p:pic>
      <p:pic>
        <p:nvPicPr>
          <p:cNvPr id="8" name="Рисунок 7" descr="Без названия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38810" y="3857628"/>
            <a:ext cx="1928826" cy="278493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2000" y="144004"/>
            <a:ext cx="11520000" cy="100799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4000" b="1" i="1">
                <a:solidFill>
                  <a:srgbClr val="0000FF"/>
                </a:solidFill>
              </a:defRPr>
            </a:pPr>
            <a:r>
              <a:rPr lang="ru-RU" sz="4400" b="1" i="1" dirty="0" smtClean="0">
                <a:solidFill>
                  <a:srgbClr val="0000FF"/>
                </a:solidFill>
                <a:latin typeface="Times New Roman" pitchFamily="18" charset="0"/>
                <a:ea typeface="Microsoft YaHei" pitchFamily="2"/>
                <a:cs typeface="Times New Roman" pitchFamily="18" charset="0"/>
              </a:rPr>
              <a:t>Ходьба по массажным коврикам</a:t>
            </a:r>
            <a:endParaRPr lang="ru-RU" sz="4400" b="1" i="1" u="none" strike="noStrike" kern="1200" dirty="0">
              <a:ln>
                <a:noFill/>
              </a:ln>
              <a:solidFill>
                <a:srgbClr val="0000FF"/>
              </a:solidFill>
              <a:latin typeface="Times New Roman" pitchFamily="18" charset="0"/>
              <a:ea typeface="Microsoft YaHei" pitchFamily="2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0640" y="792000"/>
            <a:ext cx="11238840" cy="86400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2400">
                <a:solidFill>
                  <a:srgbClr val="3333FF"/>
                </a:solidFill>
              </a:defRPr>
            </a:pPr>
            <a:r>
              <a:rPr lang="ru-RU" sz="2800" b="0" i="0" u="none" strike="noStrike" kern="1200" dirty="0">
                <a:ln>
                  <a:noFill/>
                </a:ln>
                <a:solidFill>
                  <a:srgbClr val="3333FF"/>
                </a:solidFill>
                <a:latin typeface="Times New Roman" pitchFamily="18" charset="0"/>
                <a:ea typeface="Microsoft YaHei" pitchFamily="2"/>
                <a:cs typeface="Times New Roman" pitchFamily="18" charset="0"/>
              </a:rPr>
              <a:t>Проводится для поднятия настроения, </a:t>
            </a:r>
            <a:r>
              <a:rPr lang="ru-RU" sz="2800" b="0" i="0" u="none" strike="noStrike" kern="1200" dirty="0" smtClean="0">
                <a:ln>
                  <a:noFill/>
                </a:ln>
                <a:solidFill>
                  <a:srgbClr val="3333FF"/>
                </a:solidFill>
                <a:latin typeface="Times New Roman" pitchFamily="18" charset="0"/>
                <a:ea typeface="Microsoft YaHei" pitchFamily="2"/>
                <a:cs typeface="Times New Roman" pitchFamily="18" charset="0"/>
              </a:rPr>
              <a:t>мышечного </a:t>
            </a:r>
            <a:r>
              <a:rPr lang="ru-RU" sz="2800" b="0" i="0" u="none" strike="noStrike" kern="1200" dirty="0">
                <a:ln>
                  <a:noFill/>
                </a:ln>
                <a:solidFill>
                  <a:srgbClr val="3333FF"/>
                </a:solidFill>
                <a:latin typeface="Times New Roman" pitchFamily="18" charset="0"/>
                <a:ea typeface="Microsoft YaHei" pitchFamily="2"/>
                <a:cs typeface="Times New Roman" pitchFamily="18" charset="0"/>
              </a:rPr>
              <a:t>тонуса </a:t>
            </a:r>
            <a:r>
              <a:rPr lang="ru-RU" sz="2800" dirty="0" smtClean="0">
                <a:solidFill>
                  <a:srgbClr val="3333FF"/>
                </a:solidFill>
                <a:latin typeface="Times New Roman" pitchFamily="18" charset="0"/>
                <a:ea typeface="Microsoft YaHei" pitchFamily="2"/>
                <a:cs typeface="Times New Roman" pitchFamily="18" charset="0"/>
              </a:rPr>
              <a:t>стопы</a:t>
            </a:r>
            <a:r>
              <a:rPr lang="ru-RU" sz="2800" b="0" i="0" u="none" strike="noStrike" kern="1200" dirty="0" smtClean="0">
                <a:ln>
                  <a:noFill/>
                </a:ln>
                <a:solidFill>
                  <a:srgbClr val="3333FF"/>
                </a:solidFill>
                <a:latin typeface="Times New Roman" pitchFamily="18" charset="0"/>
                <a:ea typeface="Microsoft YaHei" pitchFamily="2"/>
                <a:cs typeface="Times New Roman" pitchFamily="18" charset="0"/>
              </a:rPr>
              <a:t> </a:t>
            </a:r>
            <a:r>
              <a:rPr lang="ru-RU" sz="2800" b="0" i="0" u="none" strike="noStrike" kern="1200" dirty="0">
                <a:ln>
                  <a:noFill/>
                </a:ln>
                <a:solidFill>
                  <a:srgbClr val="3333FF"/>
                </a:solidFill>
                <a:latin typeface="Times New Roman" pitchFamily="18" charset="0"/>
                <a:ea typeface="Microsoft YaHei" pitchFamily="2"/>
                <a:cs typeface="Times New Roman" pitchFamily="18" charset="0"/>
              </a:rPr>
              <a:t>с помощью </a:t>
            </a:r>
            <a:endParaRPr lang="ru-RU" sz="2800" b="0" i="0" u="none" strike="noStrike" kern="1200" dirty="0" smtClean="0">
              <a:ln>
                <a:noFill/>
              </a:ln>
              <a:solidFill>
                <a:srgbClr val="3333FF"/>
              </a:solidFill>
              <a:latin typeface="Times New Roman" pitchFamily="18" charset="0"/>
              <a:ea typeface="Microsoft YaHei" pitchFamily="2"/>
              <a:cs typeface="Times New Roman" pitchFamily="18" charset="0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2400">
                <a:solidFill>
                  <a:srgbClr val="3333FF"/>
                </a:solidFill>
              </a:defRPr>
            </a:pPr>
            <a:r>
              <a:rPr lang="ru-RU" sz="2800" dirty="0" smtClean="0">
                <a:solidFill>
                  <a:srgbClr val="3333FF"/>
                </a:solidFill>
                <a:latin typeface="Times New Roman" pitchFamily="18" charset="0"/>
                <a:ea typeface="Microsoft YaHei" pitchFamily="2"/>
                <a:cs typeface="Times New Roman" pitchFamily="18" charset="0"/>
              </a:rPr>
              <a:t>массажных ковриков </a:t>
            </a:r>
            <a:r>
              <a:rPr lang="ru-RU" sz="2800" b="0" i="0" u="none" strike="noStrike" kern="1200" dirty="0" smtClean="0">
                <a:ln>
                  <a:noFill/>
                </a:ln>
                <a:solidFill>
                  <a:srgbClr val="3333FF"/>
                </a:solidFill>
                <a:latin typeface="Times New Roman" pitchFamily="18" charset="0"/>
                <a:ea typeface="Microsoft YaHei" pitchFamily="2"/>
                <a:cs typeface="Times New Roman" pitchFamily="18" charset="0"/>
              </a:rPr>
              <a:t>и </a:t>
            </a:r>
            <a:r>
              <a:rPr lang="ru-RU" sz="2800" b="0" i="0" u="none" strike="noStrike" kern="1200" dirty="0">
                <a:ln>
                  <a:noFill/>
                </a:ln>
                <a:solidFill>
                  <a:srgbClr val="3333FF"/>
                </a:solidFill>
                <a:latin typeface="Times New Roman" pitchFamily="18" charset="0"/>
                <a:ea typeface="Microsoft YaHei" pitchFamily="2"/>
                <a:cs typeface="Times New Roman" pitchFamily="18" charset="0"/>
              </a:rPr>
              <a:t>физических упражнений</a:t>
            </a:r>
            <a:r>
              <a:rPr lang="ru-RU" sz="2400" b="0" i="0" u="none" strike="noStrike" kern="1200" dirty="0">
                <a:ln>
                  <a:noFill/>
                </a:ln>
                <a:solidFill>
                  <a:srgbClr val="3333FF"/>
                </a:solidFill>
                <a:latin typeface="Arial" pitchFamily="18"/>
                <a:ea typeface="Microsoft YaHei" pitchFamily="2"/>
                <a:cs typeface="Mangal" pitchFamily="2"/>
              </a:rPr>
              <a:t>.</a:t>
            </a:r>
          </a:p>
        </p:txBody>
      </p:sp>
      <p:pic>
        <p:nvPicPr>
          <p:cNvPr id="6" name="Рисунок 5" descr="IMG_969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66646" y="2285992"/>
            <a:ext cx="5572164" cy="4179123"/>
          </a:xfrm>
          <a:prstGeom prst="rect">
            <a:avLst/>
          </a:prstGeom>
        </p:spPr>
      </p:pic>
      <p:pic>
        <p:nvPicPr>
          <p:cNvPr id="7" name="Рисунок 6" descr="IMG_970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238876" y="2143116"/>
            <a:ext cx="5715040" cy="42862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970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5400000">
            <a:off x="7857828" y="738478"/>
            <a:ext cx="4765008" cy="35737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 descr="IMG_973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810380" y="4125496"/>
            <a:ext cx="3429024" cy="25717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 descr="IMG_9704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5400000">
            <a:off x="-464099" y="888523"/>
            <a:ext cx="5286380" cy="39647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167174" y="214290"/>
            <a:ext cx="435771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00FF"/>
                </a:solidFill>
              </a:rPr>
              <a:t>Детские массажные коврики часто имитируют галечную поверхность. Ребенку ортопедический коврик поможет формировать правильную стопу, не даст развиваться плоскостопию, снимает нагрузку с маленьких ножек. Взрослый массажный ортопедический коврик расслабляет не только стопы, но и не дает суставам ног воспалиться. Неоспоримый и немаловажный плюс массажных ковриков — воздействие на расположенные в стопе рефлексогенные точки и нервные окончания.</a:t>
            </a:r>
            <a:endParaRPr lang="ru-RU" b="1" dirty="0">
              <a:solidFill>
                <a:srgbClr val="0000FF"/>
              </a:solidFill>
            </a:endParaRPr>
          </a:p>
        </p:txBody>
      </p:sp>
      <p:pic>
        <p:nvPicPr>
          <p:cNvPr id="6" name="Рисунок 5" descr="Без названия (1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67042" y="4429132"/>
            <a:ext cx="3399514" cy="22336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453586" cy="78581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00FF"/>
                </a:solidFill>
              </a:rPr>
              <a:t>Водные процедуры и обтирание полотенцем</a:t>
            </a:r>
            <a:endParaRPr lang="ru-RU" sz="3200" b="1" dirty="0">
              <a:solidFill>
                <a:srgbClr val="0000FF"/>
              </a:solidFill>
            </a:endParaRPr>
          </a:p>
        </p:txBody>
      </p:sp>
      <p:pic>
        <p:nvPicPr>
          <p:cNvPr id="6" name="Рисунок 5" descr="IMG_970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5400000">
            <a:off x="-378069" y="2187765"/>
            <a:ext cx="4929222" cy="36969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IMG_970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5400000">
            <a:off x="5082605" y="3264702"/>
            <a:ext cx="4106627" cy="30799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20190417_150349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5400000">
            <a:off x="8048638" y="1190610"/>
            <a:ext cx="4953035" cy="3714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IMG_9708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095736" y="857232"/>
            <a:ext cx="4000496" cy="30003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952464" y="714356"/>
            <a:ext cx="10199688" cy="1033463"/>
          </a:xfrm>
        </p:spPr>
        <p:txBody>
          <a:bodyPr>
            <a:normAutofit fontScale="90000"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ru-RU" sz="40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Формы </a:t>
            </a:r>
            <a:r>
              <a:rPr lang="ru-RU" sz="4000" b="1" i="1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работв</a:t>
            </a:r>
            <a:r>
              <a:rPr lang="ru-RU" sz="40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по в</a:t>
            </a:r>
            <a:r>
              <a:rPr lang="en-US" sz="4000" b="1" i="1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заимодействи</a:t>
            </a:r>
            <a:r>
              <a:rPr lang="ru-RU" sz="4000" b="1" i="1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ю</a:t>
            </a:r>
            <a:r>
              <a:rPr lang="ru-RU" sz="40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детского сада </a:t>
            </a:r>
            <a:r>
              <a:rPr lang="en-US" sz="40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i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en-US" sz="4000" b="1" i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семьей</a:t>
            </a:r>
            <a:r>
              <a:rPr lang="en-US" sz="4000" b="1" i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i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en-US" sz="4000" b="1" i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i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вопросам</a:t>
            </a:r>
            <a:r>
              <a:rPr lang="en-US" sz="4000" b="1" i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i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охраны</a:t>
            </a:r>
            <a:r>
              <a:rPr lang="en-US" sz="4000" b="1" i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4000" b="1" i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укрепления</a:t>
            </a:r>
            <a:r>
              <a:rPr lang="en-US" sz="4000" b="1" i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i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здоровья</a:t>
            </a:r>
            <a:r>
              <a:rPr lang="en-US" sz="4000" b="1" i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i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детей</a:t>
            </a:r>
            <a:r>
              <a:rPr lang="en-US" sz="4000" b="1" i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" name="Объект 2"/>
          <p:cNvSpPr txBox="1">
            <a:spLocks noGrp="1"/>
          </p:cNvSpPr>
          <p:nvPr>
            <p:ph type="body" idx="4294967295"/>
          </p:nvPr>
        </p:nvSpPr>
        <p:spPr>
          <a:xfrm>
            <a:off x="881026" y="1970087"/>
            <a:ext cx="10131425" cy="4887913"/>
          </a:xfrm>
        </p:spPr>
        <p:txBody>
          <a:bodyPr anchor="t"/>
          <a:lstStyle>
            <a:def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1800" b="0" i="0" u="none" strike="noStrike" kern="1200" spc="0">
                <a:ln>
                  <a:noFill/>
                </a:ln>
                <a:solidFill>
                  <a:srgbClr val="FFFFFF"/>
                </a:solidFill>
                <a:latin typeface="Calibri"/>
                <a:ea typeface="Microsoft YaHei" pitchFamily="2"/>
                <a:cs typeface="Mangal" pitchFamily="2"/>
              </a:defRPr>
            </a:defPPr>
            <a:lvl1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1800" b="0" i="0" u="none" strike="noStrike" kern="1200" spc="0">
                <a:ln>
                  <a:noFill/>
                </a:ln>
                <a:solidFill>
                  <a:srgbClr val="FFFFFF"/>
                </a:solidFill>
                <a:latin typeface="Calibri"/>
                <a:ea typeface="Microsoft YaHei" pitchFamily="2"/>
                <a:cs typeface="Mangal" pitchFamily="2"/>
              </a:defRPr>
            </a:lvl1pPr>
            <a:lvl2pPr marL="864000" lvl="1" indent="-324000" algn="l" rtl="0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en-US" sz="1400" b="0" i="0" u="none" strike="noStrike" kern="1200" spc="0">
                <a:ln>
                  <a:noFill/>
                </a:ln>
                <a:solidFill>
                  <a:srgbClr val="FFFFFF"/>
                </a:solidFill>
                <a:latin typeface="Calibri"/>
                <a:ea typeface="Microsoft YaHei" pitchFamily="2"/>
                <a:cs typeface="Mangal" pitchFamily="2"/>
              </a:defRPr>
            </a:lvl2pPr>
            <a:lvl3pPr marL="1295999" lvl="2" indent="-288000" algn="l" rtl="0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en-US" sz="1200" b="0" i="0" u="none" strike="noStrike" kern="1200" spc="0">
                <a:ln>
                  <a:noFill/>
                </a:ln>
                <a:solidFill>
                  <a:srgbClr val="FFFFFF"/>
                </a:solidFill>
                <a:latin typeface="Calibri"/>
                <a:ea typeface="Microsoft YaHei" pitchFamily="2"/>
                <a:cs typeface="Mangal" pitchFamily="2"/>
              </a:defRPr>
            </a:lvl3pPr>
            <a:lvl4pPr marL="1728000" lvl="3" indent="-216000" algn="l" rtl="0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en-US" sz="1200" b="0" i="0" u="none" strike="noStrike" kern="1200" spc="0">
                <a:ln>
                  <a:noFill/>
                </a:ln>
                <a:solidFill>
                  <a:srgbClr val="FFFFFF"/>
                </a:solidFill>
                <a:latin typeface="Calibri"/>
                <a:ea typeface="Microsoft YaHei" pitchFamily="2"/>
                <a:cs typeface="Mangal" pitchFamily="2"/>
              </a:defRPr>
            </a:lvl4pPr>
            <a:lvl5pPr marL="2160000" lvl="4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FFFFFF"/>
                </a:solidFill>
                <a:latin typeface="Calibri"/>
                <a:ea typeface="Microsoft YaHei" pitchFamily="2"/>
                <a:cs typeface="Mangal" pitchFamily="2"/>
              </a:defRPr>
            </a:lvl5pPr>
            <a:lvl6pPr marL="2592000" lvl="5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FFFFFF"/>
                </a:solidFill>
                <a:latin typeface="Calibri"/>
                <a:ea typeface="Microsoft YaHei" pitchFamily="2"/>
                <a:cs typeface="Mangal" pitchFamily="2"/>
              </a:defRPr>
            </a:lvl6pPr>
            <a:lvl7pPr marL="3024000" lvl="6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FFFFFF"/>
                </a:solidFill>
                <a:latin typeface="Calibri"/>
                <a:ea typeface="Microsoft YaHei" pitchFamily="2"/>
                <a:cs typeface="Mangal" pitchFamily="2"/>
              </a:defRPr>
            </a:lvl7pPr>
            <a:lvl8pPr marL="3456000" lvl="7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FFFFFF"/>
                </a:solidFill>
                <a:latin typeface="Calibri"/>
                <a:ea typeface="Microsoft YaHei" pitchFamily="2"/>
                <a:cs typeface="Mangal" pitchFamily="2"/>
              </a:defRPr>
            </a:lvl8pPr>
            <a:lvl9pPr marL="3887999" lvl="8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FFFFFF"/>
                </a:solidFill>
                <a:latin typeface="Calibri"/>
                <a:ea typeface="Microsoft YaHei" pitchFamily="2"/>
                <a:cs typeface="Mangal" pitchFamily="2"/>
              </a:defRPr>
            </a:lvl9pPr>
          </a:lstStyle>
          <a:p>
            <a:pPr marL="0" lvl="0" indent="0">
              <a:lnSpc>
                <a:spcPct val="90000"/>
              </a:lnSpc>
              <a:spcAft>
                <a:spcPts val="1001"/>
              </a:spcAft>
              <a:buClr>
                <a:srgbClr val="000000"/>
              </a:buClr>
              <a:buSzPct val="100000"/>
              <a:buFont typeface="Arial" pitchFamily="32"/>
              <a:buChar char="•"/>
            </a:pPr>
            <a:r>
              <a:rPr lang="ru-RU" sz="2400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Информационные стенды для родителей , освещающие вопросы оздоровления без лекарств (комплексы упражнений для профилактики нарушений опорно-двигательного аппарата, органов зрения, для развития общей и мелкой моторики, пальчиковые игры).</a:t>
            </a:r>
          </a:p>
          <a:p>
            <a:pPr marL="0" lvl="0" indent="0">
              <a:lnSpc>
                <a:spcPct val="90000"/>
              </a:lnSpc>
              <a:spcAft>
                <a:spcPts val="1001"/>
              </a:spcAft>
              <a:buClr>
                <a:srgbClr val="000000"/>
              </a:buClr>
              <a:buSzPct val="100000"/>
              <a:buFont typeface="Arial" pitchFamily="32"/>
              <a:buChar char="•"/>
            </a:pPr>
            <a:r>
              <a:rPr lang="ru-RU" sz="2400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Информационные стенды медицинских работников о медицинской профилактической работе с детьми в ДОУ</a:t>
            </a:r>
          </a:p>
          <a:p>
            <a:pPr marL="0" lvl="0" indent="0">
              <a:lnSpc>
                <a:spcPct val="90000"/>
              </a:lnSpc>
              <a:spcAft>
                <a:spcPts val="1001"/>
              </a:spcAft>
              <a:buClr>
                <a:srgbClr val="000000"/>
              </a:buClr>
              <a:buSzPct val="100000"/>
              <a:buFont typeface="Arial" pitchFamily="32"/>
              <a:buChar char="•"/>
            </a:pPr>
            <a:r>
              <a:rPr lang="ru-RU" sz="2400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Приобщение родителей  к участию в физкультурно-массовых мероприятиях ДОУ (соревнования, спортивные праздники, дни открытых дверей, Дни и Недели здоровья, встречи детей ДОУ с родителями-спортсменами и др.).</a:t>
            </a:r>
          </a:p>
          <a:p>
            <a:pPr marL="0" lvl="0" indent="0">
              <a:lnSpc>
                <a:spcPct val="90000"/>
              </a:lnSpc>
              <a:spcAft>
                <a:spcPts val="1001"/>
              </a:spcAft>
              <a:buClr>
                <a:srgbClr val="000000"/>
              </a:buClr>
              <a:buSzPct val="100000"/>
              <a:buFont typeface="Arial" pitchFamily="32"/>
              <a:buChar char="•"/>
            </a:pPr>
            <a:r>
              <a:rPr lang="ru-RU" sz="2400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Консультации, беседы с родителями по вопросам </a:t>
            </a:r>
            <a:r>
              <a:rPr lang="ru-RU" sz="2400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здоровьесбережения</a:t>
            </a:r>
            <a:r>
              <a:rPr lang="ru-RU" sz="2400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lvl="0" indent="0">
              <a:lnSpc>
                <a:spcPct val="90000"/>
              </a:lnSpc>
              <a:spcAft>
                <a:spcPts val="1001"/>
              </a:spcAft>
              <a:buNone/>
            </a:pPr>
            <a:endParaRPr lang="ru-RU" dirty="0">
              <a:solidFill>
                <a:srgbClr val="0000CC"/>
              </a:solidFill>
              <a:latin typeface="Calibri" pitchFamily="1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Результаты внедрения здровьесберегающих технологий в ДО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1023902" y="428604"/>
            <a:ext cx="10131425" cy="1455738"/>
          </a:xfrm>
        </p:spPr>
        <p:txBody>
          <a:bodyPr>
            <a:norm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ru-RU" sz="40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Формы работы по </a:t>
            </a:r>
            <a:r>
              <a:rPr lang="ru-RU" sz="4000" b="1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en-US" sz="4000" b="1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езульта</a:t>
            </a:r>
            <a:r>
              <a:rPr lang="ru-RU" sz="40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там</a:t>
            </a:r>
            <a:r>
              <a:rPr lang="en-US" sz="40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i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внедрения</a:t>
            </a:r>
            <a:r>
              <a:rPr lang="en-US" sz="4000" b="1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i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здровьесберегающих</a:t>
            </a:r>
            <a:r>
              <a:rPr lang="en-US" sz="4000" b="1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i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технологий</a:t>
            </a:r>
            <a:r>
              <a:rPr lang="en-US" sz="4000" b="1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в ДОУ</a:t>
            </a:r>
          </a:p>
        </p:txBody>
      </p:sp>
      <p:sp>
        <p:nvSpPr>
          <p:cNvPr id="3" name="Объект 2"/>
          <p:cNvSpPr txBox="1">
            <a:spLocks noGrp="1"/>
          </p:cNvSpPr>
          <p:nvPr>
            <p:ph type="body" idx="4294967295"/>
          </p:nvPr>
        </p:nvSpPr>
        <p:spPr>
          <a:xfrm>
            <a:off x="809588" y="2214554"/>
            <a:ext cx="10131425" cy="4394200"/>
          </a:xfrm>
        </p:spPr>
        <p:txBody>
          <a:bodyPr anchor="t">
            <a:normAutofit lnSpcReduction="10000"/>
          </a:bodyPr>
          <a:lstStyle>
            <a:def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1800" b="0" i="0" u="none" strike="noStrike" kern="1200" spc="0">
                <a:ln>
                  <a:noFill/>
                </a:ln>
                <a:solidFill>
                  <a:srgbClr val="FFFFFF"/>
                </a:solidFill>
                <a:latin typeface="Calibri"/>
                <a:ea typeface="Microsoft YaHei" pitchFamily="2"/>
                <a:cs typeface="Mangal" pitchFamily="2"/>
              </a:defRPr>
            </a:defPPr>
            <a:lvl1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1800" b="0" i="0" u="none" strike="noStrike" kern="1200" spc="0">
                <a:ln>
                  <a:noFill/>
                </a:ln>
                <a:solidFill>
                  <a:srgbClr val="FFFFFF"/>
                </a:solidFill>
                <a:latin typeface="Calibri"/>
                <a:ea typeface="Microsoft YaHei" pitchFamily="2"/>
                <a:cs typeface="Mangal" pitchFamily="2"/>
              </a:defRPr>
            </a:lvl1pPr>
            <a:lvl2pPr marL="864000" lvl="1" indent="-324000" algn="l" rtl="0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en-US" sz="1400" b="0" i="0" u="none" strike="noStrike" kern="1200" spc="0">
                <a:ln>
                  <a:noFill/>
                </a:ln>
                <a:solidFill>
                  <a:srgbClr val="FFFFFF"/>
                </a:solidFill>
                <a:latin typeface="Calibri"/>
                <a:ea typeface="Microsoft YaHei" pitchFamily="2"/>
                <a:cs typeface="Mangal" pitchFamily="2"/>
              </a:defRPr>
            </a:lvl2pPr>
            <a:lvl3pPr marL="1295999" lvl="2" indent="-288000" algn="l" rtl="0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en-US" sz="1200" b="0" i="0" u="none" strike="noStrike" kern="1200" spc="0">
                <a:ln>
                  <a:noFill/>
                </a:ln>
                <a:solidFill>
                  <a:srgbClr val="FFFFFF"/>
                </a:solidFill>
                <a:latin typeface="Calibri"/>
                <a:ea typeface="Microsoft YaHei" pitchFamily="2"/>
                <a:cs typeface="Mangal" pitchFamily="2"/>
              </a:defRPr>
            </a:lvl3pPr>
            <a:lvl4pPr marL="1728000" lvl="3" indent="-216000" algn="l" rtl="0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en-US" sz="1200" b="0" i="0" u="none" strike="noStrike" kern="1200" spc="0">
                <a:ln>
                  <a:noFill/>
                </a:ln>
                <a:solidFill>
                  <a:srgbClr val="FFFFFF"/>
                </a:solidFill>
                <a:latin typeface="Calibri"/>
                <a:ea typeface="Microsoft YaHei" pitchFamily="2"/>
                <a:cs typeface="Mangal" pitchFamily="2"/>
              </a:defRPr>
            </a:lvl4pPr>
            <a:lvl5pPr marL="2160000" lvl="4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FFFFFF"/>
                </a:solidFill>
                <a:latin typeface="Calibri"/>
                <a:ea typeface="Microsoft YaHei" pitchFamily="2"/>
                <a:cs typeface="Mangal" pitchFamily="2"/>
              </a:defRPr>
            </a:lvl5pPr>
            <a:lvl6pPr marL="2592000" lvl="5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FFFFFF"/>
                </a:solidFill>
                <a:latin typeface="Calibri"/>
                <a:ea typeface="Microsoft YaHei" pitchFamily="2"/>
                <a:cs typeface="Mangal" pitchFamily="2"/>
              </a:defRPr>
            </a:lvl6pPr>
            <a:lvl7pPr marL="3024000" lvl="6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FFFFFF"/>
                </a:solidFill>
                <a:latin typeface="Calibri"/>
                <a:ea typeface="Microsoft YaHei" pitchFamily="2"/>
                <a:cs typeface="Mangal" pitchFamily="2"/>
              </a:defRPr>
            </a:lvl7pPr>
            <a:lvl8pPr marL="3456000" lvl="7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FFFFFF"/>
                </a:solidFill>
                <a:latin typeface="Calibri"/>
                <a:ea typeface="Microsoft YaHei" pitchFamily="2"/>
                <a:cs typeface="Mangal" pitchFamily="2"/>
              </a:defRPr>
            </a:lvl8pPr>
            <a:lvl9pPr marL="3887999" lvl="8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FFFFFF"/>
                </a:solidFill>
                <a:latin typeface="Calibri"/>
                <a:ea typeface="Microsoft YaHei" pitchFamily="2"/>
                <a:cs typeface="Mangal" pitchFamily="2"/>
              </a:defRPr>
            </a:lvl9pPr>
          </a:lstStyle>
          <a:p>
            <a:pPr marL="0" lvl="0" indent="0">
              <a:lnSpc>
                <a:spcPct val="80000"/>
              </a:lnSpc>
              <a:spcAft>
                <a:spcPts val="1001"/>
              </a:spcAft>
              <a:buClr>
                <a:srgbClr val="000000"/>
              </a:buClr>
              <a:buSzPct val="100000"/>
              <a:buFont typeface="Arial" pitchFamily="32"/>
              <a:buChar char="•"/>
            </a:pPr>
            <a:r>
              <a:rPr lang="ru-RU" sz="3200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Сформированные навыки здорового образа жизни воспитанников, педагогов и родителей  ДОУ.</a:t>
            </a:r>
          </a:p>
          <a:p>
            <a:pPr marL="0" lvl="0" indent="0">
              <a:lnSpc>
                <a:spcPct val="80000"/>
              </a:lnSpc>
              <a:spcAft>
                <a:spcPts val="1001"/>
              </a:spcAft>
              <a:buClr>
                <a:srgbClr val="000000"/>
              </a:buClr>
              <a:buSzPct val="100000"/>
              <a:buFont typeface="Arial" pitchFamily="32"/>
              <a:buChar char="•"/>
            </a:pPr>
            <a:r>
              <a:rPr lang="ru-RU" sz="3200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Формирование нормативно-правовой базы по вопросам оздоровления дошкольников.</a:t>
            </a:r>
          </a:p>
          <a:p>
            <a:pPr marL="0" lvl="0" indent="0">
              <a:lnSpc>
                <a:spcPct val="80000"/>
              </a:lnSpc>
              <a:spcAft>
                <a:spcPts val="1001"/>
              </a:spcAft>
              <a:buClr>
                <a:srgbClr val="000000"/>
              </a:buClr>
              <a:buSzPct val="100000"/>
              <a:buFont typeface="Arial" pitchFamily="32"/>
              <a:buChar char="•"/>
            </a:pPr>
            <a:r>
              <a:rPr lang="ru-RU" sz="3200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Внедрение научно-методических подходов к организации работы по сохранению здоровья детей, к созданию </a:t>
            </a:r>
            <a:r>
              <a:rPr lang="ru-RU" sz="3200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здоровьесберегающего</a:t>
            </a:r>
            <a:r>
              <a:rPr lang="ru-RU" sz="3200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образовательного пространства в ДОУ и семье;</a:t>
            </a:r>
          </a:p>
          <a:p>
            <a:pPr marL="0" lvl="0" indent="0">
              <a:lnSpc>
                <a:spcPct val="80000"/>
              </a:lnSpc>
              <a:spcAft>
                <a:spcPts val="1001"/>
              </a:spcAft>
              <a:buClr>
                <a:srgbClr val="000000"/>
              </a:buClr>
              <a:buSzPct val="100000"/>
              <a:buFont typeface="Arial" pitchFamily="32"/>
              <a:buChar char="•"/>
            </a:pPr>
            <a:r>
              <a:rPr lang="ru-RU" sz="3200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Улучшение и сохранение соматических показателей здоровья дошкольников.</a:t>
            </a:r>
          </a:p>
          <a:p>
            <a:pPr marL="0" lvl="0" indent="0">
              <a:lnSpc>
                <a:spcPct val="80000"/>
              </a:lnSpc>
              <a:spcAft>
                <a:spcPts val="1001"/>
              </a:spcAft>
              <a:buNone/>
            </a:pPr>
            <a:endParaRPr lang="ru-RU" sz="3200" dirty="0">
              <a:latin typeface="Calibri" pitchFamily="18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Спасибо за внимание!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-119106" y="2857496"/>
            <a:ext cx="12192000" cy="3759200"/>
          </a:xfrm>
        </p:spPr>
        <p:txBody>
          <a:bodyPr>
            <a:normAutofit fontScale="90000"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ru-RU" sz="66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6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6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6600" b="1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Спасибо</a:t>
            </a:r>
            <a:r>
              <a:rPr lang="en-US" sz="66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600" b="1" i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6600" b="1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600" b="1" i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внимание</a:t>
            </a:r>
            <a:r>
              <a:rPr lang="en-US" sz="6600" b="1" i="1" dirty="0">
                <a:solidFill>
                  <a:srgbClr val="0000FF"/>
                </a:solidFill>
              </a:rPr>
              <a:t>!</a:t>
            </a:r>
          </a:p>
        </p:txBody>
      </p:sp>
      <p:pic>
        <p:nvPicPr>
          <p:cNvPr id="3" name="Рисунок 2" descr="20181206_16052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952596" y="214290"/>
            <a:ext cx="8037800" cy="5394886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453190" y="214290"/>
            <a:ext cx="5572164" cy="6357982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342720" marR="0" lvl="0" indent="-342720" rtl="0" hangingPunct="0">
              <a:lnSpc>
                <a:spcPct val="100000"/>
              </a:lnSpc>
              <a:spcBef>
                <a:spcPts val="799"/>
              </a:spcBef>
              <a:spcAft>
                <a:spcPts val="0"/>
              </a:spcAft>
              <a:buNone/>
              <a:tabLst/>
              <a:defRPr sz="4000"/>
            </a:pPr>
            <a:endParaRPr lang="ru-RU" sz="4000" b="1" i="0" u="none" strike="noStrike" kern="1200" dirty="0" smtClean="0">
              <a:ln>
                <a:noFill/>
              </a:ln>
              <a:solidFill>
                <a:srgbClr val="0000FF"/>
              </a:solidFill>
              <a:latin typeface="Times New Roman" pitchFamily="18" charset="0"/>
              <a:ea typeface="Microsoft YaHei" pitchFamily="2"/>
              <a:cs typeface="Times New Roman" pitchFamily="18" charset="0"/>
            </a:endParaRPr>
          </a:p>
          <a:p>
            <a:pPr marL="342720" marR="0" lvl="0" indent="-342720" rtl="0" hangingPunct="0">
              <a:lnSpc>
                <a:spcPct val="100000"/>
              </a:lnSpc>
              <a:spcBef>
                <a:spcPts val="799"/>
              </a:spcBef>
              <a:spcAft>
                <a:spcPts val="0"/>
              </a:spcAft>
              <a:buNone/>
              <a:tabLst/>
              <a:defRPr sz="4000"/>
            </a:pPr>
            <a:r>
              <a:rPr lang="ru-RU" sz="2800" b="1" i="0" u="none" strike="noStrike" kern="1200" dirty="0" smtClean="0">
                <a:ln>
                  <a:noFill/>
                </a:ln>
                <a:solidFill>
                  <a:srgbClr val="0000FF"/>
                </a:solidFill>
                <a:latin typeface="Times New Roman" pitchFamily="18" charset="0"/>
                <a:ea typeface="Microsoft YaHei" pitchFamily="2"/>
                <a:cs typeface="Times New Roman" pitchFamily="18" charset="0"/>
              </a:rPr>
              <a:t>Здоровье </a:t>
            </a:r>
            <a:r>
              <a:rPr lang="ru-RU" sz="2800" b="1" i="0" u="none" strike="noStrike" kern="1200" dirty="0">
                <a:ln>
                  <a:noFill/>
                </a:ln>
                <a:solidFill>
                  <a:srgbClr val="9900CC"/>
                </a:solidFill>
                <a:latin typeface="Times New Roman" pitchFamily="18" charset="0"/>
                <a:ea typeface="Microsoft YaHei" pitchFamily="2"/>
                <a:cs typeface="Times New Roman" pitchFamily="18" charset="0"/>
              </a:rPr>
              <a:t>- это состояние полного </a:t>
            </a:r>
            <a:endParaRPr lang="ru-RU" sz="2800" b="1" i="0" u="none" strike="noStrike" kern="1200" dirty="0" smtClean="0">
              <a:ln>
                <a:noFill/>
              </a:ln>
              <a:solidFill>
                <a:srgbClr val="9900CC"/>
              </a:solidFill>
              <a:latin typeface="Times New Roman" pitchFamily="18" charset="0"/>
              <a:ea typeface="Microsoft YaHei" pitchFamily="2"/>
              <a:cs typeface="Times New Roman" pitchFamily="18" charset="0"/>
            </a:endParaRPr>
          </a:p>
          <a:p>
            <a:pPr marL="342720" marR="0" lvl="0" indent="-342720" rtl="0" hangingPunct="0">
              <a:lnSpc>
                <a:spcPct val="100000"/>
              </a:lnSpc>
              <a:spcBef>
                <a:spcPts val="799"/>
              </a:spcBef>
              <a:spcAft>
                <a:spcPts val="0"/>
              </a:spcAft>
              <a:buNone/>
              <a:tabLst/>
              <a:defRPr sz="4000"/>
            </a:pPr>
            <a:r>
              <a:rPr lang="ru-RU" sz="2800" b="1" i="0" u="none" strike="noStrike" kern="1200" dirty="0" smtClean="0">
                <a:ln>
                  <a:noFill/>
                </a:ln>
                <a:solidFill>
                  <a:srgbClr val="9900CC"/>
                </a:solidFill>
                <a:latin typeface="Times New Roman" pitchFamily="18" charset="0"/>
                <a:ea typeface="Microsoft YaHei" pitchFamily="2"/>
                <a:cs typeface="Times New Roman" pitchFamily="18" charset="0"/>
              </a:rPr>
              <a:t>физического,</a:t>
            </a:r>
          </a:p>
          <a:p>
            <a:pPr marL="342720" marR="0" lvl="0" indent="-342720" rtl="0" hangingPunct="0">
              <a:lnSpc>
                <a:spcPct val="100000"/>
              </a:lnSpc>
              <a:spcBef>
                <a:spcPts val="799"/>
              </a:spcBef>
              <a:spcAft>
                <a:spcPts val="0"/>
              </a:spcAft>
              <a:buNone/>
              <a:tabLst/>
              <a:defRPr sz="4000"/>
            </a:pPr>
            <a:r>
              <a:rPr lang="ru-RU" sz="2800" b="1" i="0" u="none" strike="noStrike" kern="1200" dirty="0" smtClean="0">
                <a:ln>
                  <a:noFill/>
                </a:ln>
                <a:solidFill>
                  <a:srgbClr val="9900CC"/>
                </a:solidFill>
                <a:latin typeface="Times New Roman" pitchFamily="18" charset="0"/>
                <a:ea typeface="Microsoft YaHei" pitchFamily="2"/>
                <a:cs typeface="Times New Roman" pitchFamily="18" charset="0"/>
              </a:rPr>
              <a:t> психического и </a:t>
            </a:r>
            <a:r>
              <a:rPr lang="ru-RU" sz="2800" b="1" i="0" u="none" strike="noStrike" kern="1200" dirty="0">
                <a:ln>
                  <a:noFill/>
                </a:ln>
                <a:solidFill>
                  <a:srgbClr val="9900CC"/>
                </a:solidFill>
                <a:latin typeface="Times New Roman" pitchFamily="18" charset="0"/>
                <a:ea typeface="Microsoft YaHei" pitchFamily="2"/>
                <a:cs typeface="Times New Roman" pitchFamily="18" charset="0"/>
              </a:rPr>
              <a:t>социального </a:t>
            </a:r>
            <a:endParaRPr lang="ru-RU" sz="2800" b="1" i="0" u="none" strike="noStrike" kern="1200" dirty="0" smtClean="0">
              <a:ln>
                <a:noFill/>
              </a:ln>
              <a:solidFill>
                <a:srgbClr val="9900CC"/>
              </a:solidFill>
              <a:latin typeface="Times New Roman" pitchFamily="18" charset="0"/>
              <a:ea typeface="Microsoft YaHei" pitchFamily="2"/>
              <a:cs typeface="Times New Roman" pitchFamily="18" charset="0"/>
            </a:endParaRPr>
          </a:p>
          <a:p>
            <a:pPr marL="342720" marR="0" lvl="0" indent="-342720" rtl="0" hangingPunct="0">
              <a:lnSpc>
                <a:spcPct val="100000"/>
              </a:lnSpc>
              <a:spcBef>
                <a:spcPts val="799"/>
              </a:spcBef>
              <a:spcAft>
                <a:spcPts val="0"/>
              </a:spcAft>
              <a:buNone/>
              <a:tabLst/>
              <a:defRPr sz="4000"/>
            </a:pPr>
            <a:r>
              <a:rPr lang="ru-RU" sz="2800" b="1" i="0" u="none" strike="noStrike" kern="1200" dirty="0" smtClean="0">
                <a:ln>
                  <a:noFill/>
                </a:ln>
                <a:solidFill>
                  <a:srgbClr val="9900CC"/>
                </a:solidFill>
                <a:latin typeface="Times New Roman" pitchFamily="18" charset="0"/>
                <a:ea typeface="Microsoft YaHei" pitchFamily="2"/>
                <a:cs typeface="Times New Roman" pitchFamily="18" charset="0"/>
              </a:rPr>
              <a:t>благополучия</a:t>
            </a:r>
            <a:r>
              <a:rPr lang="ru-RU" sz="2800" b="1" i="0" u="none" strike="noStrike" kern="1200" dirty="0">
                <a:ln>
                  <a:noFill/>
                </a:ln>
                <a:solidFill>
                  <a:srgbClr val="9900CC"/>
                </a:solidFill>
                <a:latin typeface="Times New Roman" pitchFamily="18" charset="0"/>
                <a:ea typeface="Microsoft YaHei" pitchFamily="2"/>
                <a:cs typeface="Times New Roman" pitchFamily="18" charset="0"/>
              </a:rPr>
              <a:t>, </a:t>
            </a:r>
            <a:endParaRPr lang="ru-RU" sz="2800" b="1" i="0" u="none" strike="noStrike" kern="1200" dirty="0" smtClean="0">
              <a:ln>
                <a:noFill/>
              </a:ln>
              <a:solidFill>
                <a:srgbClr val="9900CC"/>
              </a:solidFill>
              <a:latin typeface="Times New Roman" pitchFamily="18" charset="0"/>
              <a:ea typeface="Microsoft YaHei" pitchFamily="2"/>
              <a:cs typeface="Times New Roman" pitchFamily="18" charset="0"/>
            </a:endParaRPr>
          </a:p>
          <a:p>
            <a:pPr marL="342720" marR="0" lvl="0" indent="-342720" rtl="0" hangingPunct="0">
              <a:lnSpc>
                <a:spcPct val="100000"/>
              </a:lnSpc>
              <a:spcBef>
                <a:spcPts val="799"/>
              </a:spcBef>
              <a:spcAft>
                <a:spcPts val="0"/>
              </a:spcAft>
              <a:buNone/>
              <a:tabLst/>
              <a:defRPr sz="4000"/>
            </a:pPr>
            <a:r>
              <a:rPr lang="ru-RU" sz="2800" b="1" i="0" u="none" strike="noStrike" kern="1200" dirty="0" smtClean="0">
                <a:ln>
                  <a:noFill/>
                </a:ln>
                <a:solidFill>
                  <a:srgbClr val="9900CC"/>
                </a:solidFill>
                <a:latin typeface="Times New Roman" pitchFamily="18" charset="0"/>
                <a:ea typeface="Microsoft YaHei" pitchFamily="2"/>
                <a:cs typeface="Times New Roman" pitchFamily="18" charset="0"/>
              </a:rPr>
              <a:t>а не </a:t>
            </a:r>
            <a:r>
              <a:rPr lang="ru-RU" sz="2800" b="1" i="0" u="none" strike="noStrike" kern="1200" dirty="0">
                <a:ln>
                  <a:noFill/>
                </a:ln>
                <a:solidFill>
                  <a:srgbClr val="9900CC"/>
                </a:solidFill>
                <a:latin typeface="Times New Roman" pitchFamily="18" charset="0"/>
                <a:ea typeface="Microsoft YaHei" pitchFamily="2"/>
                <a:cs typeface="Times New Roman" pitchFamily="18" charset="0"/>
              </a:rPr>
              <a:t>просто отсутствие </a:t>
            </a:r>
            <a:endParaRPr lang="ru-RU" sz="2800" b="1" i="0" u="none" strike="noStrike" kern="1200" dirty="0" smtClean="0">
              <a:ln>
                <a:noFill/>
              </a:ln>
              <a:solidFill>
                <a:srgbClr val="9900CC"/>
              </a:solidFill>
              <a:latin typeface="Times New Roman" pitchFamily="18" charset="0"/>
              <a:ea typeface="Microsoft YaHei" pitchFamily="2"/>
              <a:cs typeface="Times New Roman" pitchFamily="18" charset="0"/>
            </a:endParaRPr>
          </a:p>
          <a:p>
            <a:pPr marL="342720" marR="0" lvl="0" indent="-342720" rtl="0" hangingPunct="0">
              <a:lnSpc>
                <a:spcPct val="100000"/>
              </a:lnSpc>
              <a:spcBef>
                <a:spcPts val="799"/>
              </a:spcBef>
              <a:spcAft>
                <a:spcPts val="0"/>
              </a:spcAft>
              <a:buNone/>
              <a:tabLst/>
              <a:defRPr sz="4000"/>
            </a:pPr>
            <a:r>
              <a:rPr lang="ru-RU" sz="2800" b="1" i="0" u="none" strike="noStrike" kern="1200" dirty="0" smtClean="0">
                <a:ln>
                  <a:noFill/>
                </a:ln>
                <a:solidFill>
                  <a:srgbClr val="9900CC"/>
                </a:solidFill>
                <a:latin typeface="Times New Roman" pitchFamily="18" charset="0"/>
                <a:ea typeface="Microsoft YaHei" pitchFamily="2"/>
                <a:cs typeface="Times New Roman" pitchFamily="18" charset="0"/>
              </a:rPr>
              <a:t>болезней </a:t>
            </a:r>
            <a:r>
              <a:rPr lang="ru-RU" sz="2800" b="1" i="0" u="none" strike="noStrike" kern="1200" dirty="0">
                <a:ln>
                  <a:noFill/>
                </a:ln>
                <a:solidFill>
                  <a:srgbClr val="9900CC"/>
                </a:solidFill>
                <a:latin typeface="Times New Roman" pitchFamily="18" charset="0"/>
                <a:ea typeface="Microsoft YaHei" pitchFamily="2"/>
                <a:cs typeface="Times New Roman" pitchFamily="18" charset="0"/>
              </a:rPr>
              <a:t>или</a:t>
            </a:r>
          </a:p>
          <a:p>
            <a:pPr marL="342720" marR="0" lvl="0" indent="-342720" rtl="0" hangingPunct="0">
              <a:lnSpc>
                <a:spcPct val="100000"/>
              </a:lnSpc>
              <a:spcBef>
                <a:spcPts val="799"/>
              </a:spcBef>
              <a:spcAft>
                <a:spcPts val="0"/>
              </a:spcAft>
              <a:buNone/>
              <a:tabLst/>
              <a:defRPr sz="4000"/>
            </a:pPr>
            <a:r>
              <a:rPr lang="ru-RU" sz="2800" b="1" i="0" u="none" strike="noStrike" kern="1200" dirty="0">
                <a:ln>
                  <a:noFill/>
                </a:ln>
                <a:solidFill>
                  <a:srgbClr val="9900CC"/>
                </a:solidFill>
                <a:latin typeface="Times New Roman" pitchFamily="18" charset="0"/>
                <a:ea typeface="Microsoft YaHei" pitchFamily="2"/>
                <a:cs typeface="Times New Roman" pitchFamily="18" charset="0"/>
              </a:rPr>
              <a:t> физических дефектов</a:t>
            </a:r>
          </a:p>
          <a:p>
            <a:pPr marL="342720" marR="0" lvl="0" indent="-342720" algn="ctr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None/>
              <a:tabLst/>
              <a:defRPr sz="4000"/>
            </a:pPr>
            <a:r>
              <a:rPr lang="ru-RU" sz="2800" b="1" i="0" u="none" strike="noStrike" kern="1200" dirty="0" smtClean="0">
                <a:ln>
                  <a:noFill/>
                </a:ln>
                <a:solidFill>
                  <a:srgbClr val="0000FF"/>
                </a:solidFill>
                <a:latin typeface="Times New Roman" pitchFamily="18" charset="0"/>
                <a:ea typeface="Microsoft YaHei" pitchFamily="2"/>
                <a:cs typeface="Times New Roman" pitchFamily="18" charset="0"/>
              </a:rPr>
              <a:t>Всемирная </a:t>
            </a:r>
            <a:r>
              <a:rPr lang="ru-RU" sz="2800" b="1" i="0" u="none" strike="noStrike" kern="1200" dirty="0">
                <a:ln>
                  <a:noFill/>
                </a:ln>
                <a:solidFill>
                  <a:srgbClr val="0000FF"/>
                </a:solidFill>
                <a:latin typeface="Times New Roman" pitchFamily="18" charset="0"/>
                <a:ea typeface="Microsoft YaHei" pitchFamily="2"/>
                <a:cs typeface="Times New Roman" pitchFamily="18" charset="0"/>
              </a:rPr>
              <a:t>организация </a:t>
            </a:r>
            <a:endParaRPr lang="ru-RU" sz="2800" b="1" i="0" u="none" strike="noStrike" kern="1200" dirty="0" smtClean="0">
              <a:ln>
                <a:noFill/>
              </a:ln>
              <a:solidFill>
                <a:srgbClr val="0000FF"/>
              </a:solidFill>
              <a:latin typeface="Times New Roman" pitchFamily="18" charset="0"/>
              <a:ea typeface="Microsoft YaHei" pitchFamily="2"/>
              <a:cs typeface="Times New Roman" pitchFamily="18" charset="0"/>
            </a:endParaRPr>
          </a:p>
          <a:p>
            <a:pPr marL="342720" marR="0" lvl="0" indent="-342720" algn="ctr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None/>
              <a:tabLst/>
              <a:defRPr sz="4000"/>
            </a:pPr>
            <a:r>
              <a:rPr lang="ru-RU" sz="2800" b="1" i="0" u="none" strike="noStrike" kern="1200" dirty="0" smtClean="0">
                <a:ln>
                  <a:noFill/>
                </a:ln>
                <a:solidFill>
                  <a:srgbClr val="0000FF"/>
                </a:solidFill>
                <a:latin typeface="Times New Roman" pitchFamily="18" charset="0"/>
                <a:ea typeface="Microsoft YaHei" pitchFamily="2"/>
                <a:cs typeface="Times New Roman" pitchFamily="18" charset="0"/>
              </a:rPr>
              <a:t>здравоохранения</a:t>
            </a:r>
            <a:endParaRPr lang="ru-RU" sz="4000" b="1" i="0" u="none" strike="noStrike" kern="1200" dirty="0">
              <a:ln>
                <a:noFill/>
              </a:ln>
              <a:solidFill>
                <a:srgbClr val="0000FF"/>
              </a:solidFill>
              <a:latin typeface="Times New Roman" pitchFamily="18" charset="0"/>
              <a:ea typeface="Microsoft YaHei" pitchFamily="2"/>
              <a:cs typeface="Times New Roman" pitchFamily="18" charset="0"/>
            </a:endParaRPr>
          </a:p>
        </p:txBody>
      </p:sp>
      <p:pic>
        <p:nvPicPr>
          <p:cNvPr id="7" name="Рисунок 6" descr="IMG_7623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38085" y="500042"/>
            <a:ext cx="6149880" cy="3857652"/>
          </a:xfrm>
          <a:prstGeom prst="rect">
            <a:avLst/>
          </a:prstGeom>
        </p:spPr>
      </p:pic>
      <p:sp>
        <p:nvSpPr>
          <p:cNvPr id="43010" name="AutoShape 2" descr="Физкультура и спорт"/>
          <p:cNvSpPr>
            <a:spLocks noChangeAspect="1" noChangeArrowheads="1"/>
          </p:cNvSpPr>
          <p:nvPr/>
        </p:nvSpPr>
        <p:spPr bwMode="auto">
          <a:xfrm>
            <a:off x="155575" y="-136525"/>
            <a:ext cx="296863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" name="Рисунок 7" descr="unnamed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595406" y="4071942"/>
            <a:ext cx="3596488" cy="266224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Цель здоровьесберегающих технологий в ДО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92000" y="288000"/>
            <a:ext cx="10152000" cy="5286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2600">
                <a:latin typeface="Times New Roman" pitchFamily="18"/>
              </a:defRPr>
            </a:pPr>
            <a:r>
              <a:rPr lang="ru-RU" sz="2600" b="0" i="0" u="none" strike="noStrike" kern="1200">
                <a:ln>
                  <a:noFill/>
                </a:ln>
                <a:solidFill>
                  <a:srgbClr val="0000FF"/>
                </a:solidFill>
                <a:latin typeface="Times New Roman" pitchFamily="18"/>
                <a:ea typeface="Microsoft YaHei" pitchFamily="2"/>
                <a:cs typeface="Mangal" pitchFamily="2"/>
              </a:rPr>
              <a:t>.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2600">
                <a:latin typeface="Times New Roman" pitchFamily="18"/>
              </a:defRPr>
            </a:pPr>
            <a:endParaRPr lang="ru-RU" sz="2600" b="0" i="0" u="none" strike="noStrike" kern="1200">
              <a:ln>
                <a:noFill/>
              </a:ln>
              <a:latin typeface="Times New Roman" pitchFamily="18"/>
              <a:ea typeface="Microsoft YaHei" pitchFamily="2"/>
              <a:cs typeface="Mangal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2600">
                <a:latin typeface="Times New Roman" pitchFamily="18"/>
              </a:defRPr>
            </a:pPr>
            <a:r>
              <a:rPr lang="ru-RU" sz="2600" b="0" i="0" u="none" strike="noStrike" kern="1200">
                <a:ln>
                  <a:noFill/>
                </a:ln>
                <a:latin typeface="Times New Roman" pitchFamily="18"/>
                <a:ea typeface="Microsoft YaHei" pitchFamily="2"/>
                <a:cs typeface="Mangal" pitchFamily="2"/>
              </a:rPr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953256" y="285728"/>
            <a:ext cx="4767259" cy="5248412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/>
          <a:lstStyle>
            <a:def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1800" b="0" i="0" u="none" strike="noStrike" kern="1200" spc="0">
                <a:ln>
                  <a:noFill/>
                </a:ln>
                <a:solidFill>
                  <a:srgbClr val="FFFFFF"/>
                </a:solidFill>
                <a:latin typeface="Calibri"/>
                <a:ea typeface="Microsoft YaHei" pitchFamily="2"/>
                <a:cs typeface="Mangal" pitchFamily="2"/>
              </a:defRPr>
            </a:defPPr>
            <a:lvl1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1800" b="0" i="0" u="none" strike="noStrike" kern="1200" spc="0">
                <a:ln>
                  <a:noFill/>
                </a:ln>
                <a:solidFill>
                  <a:srgbClr val="FFFFFF"/>
                </a:solidFill>
                <a:latin typeface="Calibri"/>
                <a:ea typeface="Microsoft YaHei" pitchFamily="2"/>
                <a:cs typeface="Mangal" pitchFamily="2"/>
              </a:defRPr>
            </a:lvl1pPr>
            <a:lvl2pPr marL="864000" lvl="1" indent="-324000" algn="l" rtl="0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en-US" sz="1400" b="0" i="0" u="none" strike="noStrike" kern="1200" spc="0">
                <a:ln>
                  <a:noFill/>
                </a:ln>
                <a:solidFill>
                  <a:srgbClr val="FFFFFF"/>
                </a:solidFill>
                <a:latin typeface="Calibri"/>
                <a:ea typeface="Microsoft YaHei" pitchFamily="2"/>
                <a:cs typeface="Mangal" pitchFamily="2"/>
              </a:defRPr>
            </a:lvl2pPr>
            <a:lvl3pPr marL="1295999" lvl="2" indent="-288000" algn="l" rtl="0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en-US" sz="1200" b="0" i="0" u="none" strike="noStrike" kern="1200" spc="0">
                <a:ln>
                  <a:noFill/>
                </a:ln>
                <a:solidFill>
                  <a:srgbClr val="FFFFFF"/>
                </a:solidFill>
                <a:latin typeface="Calibri"/>
                <a:ea typeface="Microsoft YaHei" pitchFamily="2"/>
                <a:cs typeface="Mangal" pitchFamily="2"/>
              </a:defRPr>
            </a:lvl3pPr>
            <a:lvl4pPr marL="1728000" lvl="3" indent="-216000" algn="l" rtl="0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en-US" sz="1200" b="0" i="0" u="none" strike="noStrike" kern="1200" spc="0">
                <a:ln>
                  <a:noFill/>
                </a:ln>
                <a:solidFill>
                  <a:srgbClr val="FFFFFF"/>
                </a:solidFill>
                <a:latin typeface="Calibri"/>
                <a:ea typeface="Microsoft YaHei" pitchFamily="2"/>
                <a:cs typeface="Mangal" pitchFamily="2"/>
              </a:defRPr>
            </a:lvl4pPr>
            <a:lvl5pPr marL="2160000" lvl="4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FFFFFF"/>
                </a:solidFill>
                <a:latin typeface="Calibri"/>
                <a:ea typeface="Microsoft YaHei" pitchFamily="2"/>
                <a:cs typeface="Mangal" pitchFamily="2"/>
              </a:defRPr>
            </a:lvl5pPr>
            <a:lvl6pPr marL="2592000" lvl="5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FFFFFF"/>
                </a:solidFill>
                <a:latin typeface="Calibri"/>
                <a:ea typeface="Microsoft YaHei" pitchFamily="2"/>
                <a:cs typeface="Mangal" pitchFamily="2"/>
              </a:defRPr>
            </a:lvl6pPr>
            <a:lvl7pPr marL="3024000" lvl="6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FFFFFF"/>
                </a:solidFill>
                <a:latin typeface="Calibri"/>
                <a:ea typeface="Microsoft YaHei" pitchFamily="2"/>
                <a:cs typeface="Mangal" pitchFamily="2"/>
              </a:defRPr>
            </a:lvl7pPr>
            <a:lvl8pPr marL="3456000" lvl="7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FFFFFF"/>
                </a:solidFill>
                <a:latin typeface="Calibri"/>
                <a:ea typeface="Microsoft YaHei" pitchFamily="2"/>
                <a:cs typeface="Mangal" pitchFamily="2"/>
              </a:defRPr>
            </a:lvl8pPr>
            <a:lvl9pPr marL="3887999" lvl="8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FFFFFF"/>
                </a:solidFill>
                <a:latin typeface="Calibri"/>
                <a:ea typeface="Microsoft YaHei" pitchFamily="2"/>
                <a:cs typeface="Mangal" pitchFamily="2"/>
              </a:defRPr>
            </a:lvl9pPr>
          </a:lstStyle>
          <a:p>
            <a:pPr marL="342720" marR="0" lvl="0" indent="-342720" algn="ctr" hangingPunct="0">
              <a:spcBef>
                <a:spcPts val="1998"/>
              </a:spcBef>
              <a:spcAft>
                <a:spcPts val="0"/>
              </a:spcAft>
              <a:buNone/>
              <a:tabLst/>
              <a:defRPr sz="3600"/>
            </a:pPr>
            <a:endParaRPr lang="ru-RU" sz="3600" b="1" dirty="0">
              <a:solidFill>
                <a:srgbClr val="0000FF"/>
              </a:solidFill>
              <a:latin typeface="" pitchFamily="18"/>
            </a:endParaRPr>
          </a:p>
          <a:p>
            <a:pPr marL="342720" marR="0" lvl="0" indent="-342720" algn="ctr" hangingPunct="0">
              <a:spcBef>
                <a:spcPts val="1998"/>
              </a:spcBef>
              <a:spcAft>
                <a:spcPts val="0"/>
              </a:spcAft>
              <a:buNone/>
              <a:tabLst/>
              <a:defRPr sz="3600"/>
            </a:pPr>
            <a:r>
              <a:rPr lang="ru-RU" sz="2800" b="1" i="1" dirty="0" err="1">
                <a:solidFill>
                  <a:srgbClr val="0000FF"/>
                </a:solidFill>
                <a:latin typeface="" pitchFamily="18"/>
              </a:rPr>
              <a:t>Здоровьесберегающая</a:t>
            </a:r>
            <a:r>
              <a:rPr lang="ru-RU" sz="2800" b="1" i="1" dirty="0">
                <a:solidFill>
                  <a:srgbClr val="0000FF"/>
                </a:solidFill>
                <a:latin typeface="" pitchFamily="18"/>
              </a:rPr>
              <a:t> технология</a:t>
            </a:r>
            <a:r>
              <a:rPr lang="ru-RU" sz="2800" b="1" i="1" dirty="0">
                <a:solidFill>
                  <a:srgbClr val="9900CC"/>
                </a:solidFill>
                <a:latin typeface="" pitchFamily="18"/>
              </a:rPr>
              <a:t> - это система мер, включающая взаимосвязь и взаимодействие всех факторов образовательной среды, направленных на сохранение здоровья ребенка на всех этапах его обучения и </a:t>
            </a:r>
            <a:r>
              <a:rPr lang="ru-RU" sz="2800" b="1" i="1" dirty="0" smtClean="0">
                <a:solidFill>
                  <a:srgbClr val="9900CC"/>
                </a:solidFill>
                <a:latin typeface="" pitchFamily="18"/>
              </a:rPr>
              <a:t>развития</a:t>
            </a:r>
            <a:endParaRPr lang="ru-RU" sz="2800" b="1" i="1" dirty="0">
              <a:solidFill>
                <a:srgbClr val="9900CC"/>
              </a:solidFill>
              <a:latin typeface="" pitchFamily="18"/>
            </a:endParaRPr>
          </a:p>
        </p:txBody>
      </p:sp>
      <p:pic>
        <p:nvPicPr>
          <p:cNvPr id="5" name="Рисунок 4" descr="img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08" y="642918"/>
            <a:ext cx="6786610" cy="600079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Основные задач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404858" y="0"/>
            <a:ext cx="10131120" cy="1455839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ctr" rtl="0" hangingPunct="1">
              <a:lnSpc>
                <a:spcPct val="100000"/>
              </a:lnSpc>
              <a:buNone/>
              <a:tabLst/>
            </a:pPr>
            <a:r>
              <a:rPr lang="ru-RU" sz="4000" b="1" i="1" u="none" strike="noStrike" kern="1200" spc="0" dirty="0">
                <a:ln>
                  <a:noFill/>
                </a:ln>
                <a:solidFill>
                  <a:srgbClr val="0000FF"/>
                </a:solidFill>
                <a:latin typeface="Arial Black" pitchFamily="34"/>
                <a:ea typeface="Microsoft YaHei" pitchFamily="2"/>
                <a:cs typeface="Mangal" pitchFamily="2"/>
              </a:rPr>
              <a:t>Задачи </a:t>
            </a:r>
            <a:r>
              <a:rPr lang="ru-RU" sz="4000" b="1" i="1" u="none" strike="noStrike" kern="1200" spc="0" dirty="0" err="1">
                <a:ln>
                  <a:noFill/>
                </a:ln>
                <a:solidFill>
                  <a:srgbClr val="0000FF"/>
                </a:solidFill>
                <a:latin typeface="Arial Black" pitchFamily="34"/>
                <a:ea typeface="Microsoft YaHei" pitchFamily="2"/>
                <a:cs typeface="Mangal" pitchFamily="2"/>
              </a:rPr>
              <a:t>здоровьесбережения</a:t>
            </a:r>
            <a:endParaRPr lang="ru-RU" sz="4000" b="1" i="1" u="none" strike="noStrike" kern="1200" spc="0" dirty="0">
              <a:ln>
                <a:noFill/>
              </a:ln>
              <a:solidFill>
                <a:srgbClr val="0000FF"/>
              </a:solidFill>
              <a:latin typeface="Arial Black" pitchFamily="34"/>
              <a:ea typeface="Microsoft YaHei" pitchFamily="2"/>
              <a:cs typeface="Mangal" pitchFamily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8084" y="1000108"/>
            <a:ext cx="10131120" cy="391752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457200" lvl="0" indent="-457200" hangingPunct="0">
              <a:lnSpc>
                <a:spcPct val="90000"/>
              </a:lnSpc>
              <a:spcBef>
                <a:spcPts val="697"/>
              </a:spcBef>
              <a:buFontTx/>
              <a:buChar char="-"/>
            </a:pPr>
            <a:r>
              <a:rPr lang="ru-RU" sz="2800" b="1" dirty="0" smtClean="0">
                <a:solidFill>
                  <a:srgbClr val="9900CC"/>
                </a:solidFill>
                <a:latin typeface="Times New Roman" pitchFamily="18" charset="0"/>
                <a:ea typeface="Microsoft YaHei" pitchFamily="2"/>
                <a:cs typeface="Times New Roman" pitchFamily="18" charset="0"/>
              </a:rPr>
              <a:t>создание положительного эмоционального настроя и </a:t>
            </a:r>
          </a:p>
          <a:p>
            <a:pPr lvl="0" hangingPunct="0">
              <a:lnSpc>
                <a:spcPct val="90000"/>
              </a:lnSpc>
              <a:spcBef>
                <a:spcPts val="697"/>
              </a:spcBef>
            </a:pPr>
            <a:r>
              <a:rPr lang="ru-RU" sz="2800" b="1" dirty="0" smtClean="0">
                <a:solidFill>
                  <a:srgbClr val="9900CC"/>
                </a:solidFill>
                <a:latin typeface="Times New Roman" pitchFamily="18" charset="0"/>
                <a:ea typeface="Microsoft YaHei" pitchFamily="2"/>
                <a:cs typeface="Times New Roman" pitchFamily="18" charset="0"/>
              </a:rPr>
              <a:t>снятие </a:t>
            </a:r>
            <a:r>
              <a:rPr lang="ru-RU" sz="2800" b="1" dirty="0" err="1" smtClean="0">
                <a:solidFill>
                  <a:srgbClr val="9900CC"/>
                </a:solidFill>
                <a:latin typeface="Times New Roman" pitchFamily="18" charset="0"/>
                <a:ea typeface="Microsoft YaHei" pitchFamily="2"/>
                <a:cs typeface="Times New Roman" pitchFamily="18" charset="0"/>
              </a:rPr>
              <a:t>психоэмоционального</a:t>
            </a:r>
            <a:r>
              <a:rPr lang="ru-RU" sz="2800" b="1" dirty="0" smtClean="0">
                <a:solidFill>
                  <a:srgbClr val="9900CC"/>
                </a:solidFill>
                <a:latin typeface="Times New Roman" pitchFamily="18" charset="0"/>
                <a:ea typeface="Microsoft YaHei" pitchFamily="2"/>
                <a:cs typeface="Times New Roman" pitchFamily="18" charset="0"/>
              </a:rPr>
              <a:t> напряжения</a:t>
            </a:r>
          </a:p>
          <a:p>
            <a:pPr marL="457200" marR="0" lvl="0" indent="-457200" rtl="0" hangingPunct="0">
              <a:lnSpc>
                <a:spcPct val="90000"/>
              </a:lnSpc>
              <a:spcBef>
                <a:spcPts val="697"/>
              </a:spcBef>
              <a:spcAft>
                <a:spcPts val="0"/>
              </a:spcAft>
              <a:buFontTx/>
              <a:buChar char="-"/>
              <a:tabLst/>
            </a:pPr>
            <a:r>
              <a:rPr lang="ru-RU" sz="2800" b="1" i="0" u="none" strike="noStrike" kern="1200" dirty="0" smtClean="0">
                <a:ln>
                  <a:noFill/>
                </a:ln>
                <a:solidFill>
                  <a:srgbClr val="9900CC"/>
                </a:solidFill>
                <a:latin typeface="Times New Roman" pitchFamily="18" charset="0"/>
                <a:ea typeface="Microsoft YaHei" pitchFamily="2"/>
                <a:cs typeface="Times New Roman" pitchFamily="18" charset="0"/>
              </a:rPr>
              <a:t>сохранение </a:t>
            </a:r>
            <a:r>
              <a:rPr lang="ru-RU" sz="2800" b="1" i="0" u="none" strike="noStrike" kern="1200" dirty="0">
                <a:ln>
                  <a:noFill/>
                </a:ln>
                <a:solidFill>
                  <a:srgbClr val="9900CC"/>
                </a:solidFill>
                <a:latin typeface="Times New Roman" pitchFamily="18" charset="0"/>
                <a:ea typeface="Microsoft YaHei" pitchFamily="2"/>
                <a:cs typeface="Times New Roman" pitchFamily="18" charset="0"/>
              </a:rPr>
              <a:t>здоровья детей и повышение двигательной </a:t>
            </a:r>
            <a:endParaRPr lang="ru-RU" sz="2800" b="1" i="0" u="none" strike="noStrike" kern="1200" dirty="0" smtClean="0">
              <a:ln>
                <a:noFill/>
              </a:ln>
              <a:solidFill>
                <a:srgbClr val="9900CC"/>
              </a:solidFill>
              <a:latin typeface="Times New Roman" pitchFamily="18" charset="0"/>
              <a:ea typeface="Microsoft YaHei" pitchFamily="2"/>
              <a:cs typeface="Times New Roman" pitchFamily="18" charset="0"/>
            </a:endParaRPr>
          </a:p>
          <a:p>
            <a:pPr marR="0" lvl="0" rtl="0" hangingPunct="0">
              <a:lnSpc>
                <a:spcPct val="90000"/>
              </a:lnSpc>
              <a:spcBef>
                <a:spcPts val="697"/>
              </a:spcBef>
              <a:spcAft>
                <a:spcPts val="0"/>
              </a:spcAft>
              <a:tabLst/>
            </a:pPr>
            <a:r>
              <a:rPr lang="ru-RU" sz="2800" b="1" dirty="0">
                <a:solidFill>
                  <a:srgbClr val="9900CC"/>
                </a:solidFill>
                <a:latin typeface="Times New Roman" pitchFamily="18" charset="0"/>
                <a:ea typeface="Microsoft YaHei" pitchFamily="2"/>
                <a:cs typeface="Times New Roman" pitchFamily="18" charset="0"/>
              </a:rPr>
              <a:t>а</a:t>
            </a:r>
            <a:r>
              <a:rPr lang="ru-RU" sz="2800" b="1" i="0" u="none" strike="noStrike" kern="1200" dirty="0" smtClean="0">
                <a:ln>
                  <a:noFill/>
                </a:ln>
                <a:solidFill>
                  <a:srgbClr val="9900CC"/>
                </a:solidFill>
                <a:latin typeface="Times New Roman" pitchFamily="18" charset="0"/>
                <a:ea typeface="Microsoft YaHei" pitchFamily="2"/>
                <a:cs typeface="Times New Roman" pitchFamily="18" charset="0"/>
              </a:rPr>
              <a:t>ктивности и </a:t>
            </a:r>
            <a:r>
              <a:rPr lang="ru-RU" sz="2800" b="1" i="0" u="none" strike="noStrike" kern="1200" dirty="0">
                <a:ln>
                  <a:noFill/>
                </a:ln>
                <a:solidFill>
                  <a:srgbClr val="9900CC"/>
                </a:solidFill>
                <a:latin typeface="Times New Roman" pitchFamily="18" charset="0"/>
                <a:ea typeface="Microsoft YaHei" pitchFamily="2"/>
                <a:cs typeface="Times New Roman" pitchFamily="18" charset="0"/>
              </a:rPr>
              <a:t>умственной </a:t>
            </a:r>
            <a:r>
              <a:rPr lang="ru-RU" sz="2800" b="1" i="0" u="none" strike="noStrike" kern="1200" dirty="0" smtClean="0">
                <a:ln>
                  <a:noFill/>
                </a:ln>
                <a:solidFill>
                  <a:srgbClr val="9900CC"/>
                </a:solidFill>
                <a:latin typeface="Times New Roman" pitchFamily="18" charset="0"/>
                <a:ea typeface="Microsoft YaHei" pitchFamily="2"/>
                <a:cs typeface="Times New Roman" pitchFamily="18" charset="0"/>
              </a:rPr>
              <a:t>работоспособности;</a:t>
            </a:r>
            <a:endParaRPr lang="ru-RU" sz="2800" b="1" i="0" u="none" strike="noStrike" kern="1200" dirty="0">
              <a:ln>
                <a:noFill/>
              </a:ln>
              <a:solidFill>
                <a:srgbClr val="9900CC"/>
              </a:solidFill>
              <a:latin typeface="Times New Roman" pitchFamily="18" charset="0"/>
              <a:ea typeface="Microsoft YaHei" pitchFamily="2"/>
              <a:cs typeface="Times New Roman" pitchFamily="18" charset="0"/>
            </a:endParaRPr>
          </a:p>
          <a:p>
            <a:pPr marL="457200" marR="0" lvl="0" indent="-457200" rtl="0" hangingPunct="0">
              <a:lnSpc>
                <a:spcPct val="90000"/>
              </a:lnSpc>
              <a:spcBef>
                <a:spcPts val="697"/>
              </a:spcBef>
              <a:spcAft>
                <a:spcPts val="0"/>
              </a:spcAft>
              <a:buFontTx/>
              <a:buChar char="-"/>
              <a:tabLst/>
            </a:pPr>
            <a:r>
              <a:rPr lang="ru-RU" sz="2800" b="1" i="0" u="none" strike="noStrike" kern="1200" dirty="0" smtClean="0">
                <a:ln>
                  <a:noFill/>
                </a:ln>
                <a:solidFill>
                  <a:srgbClr val="9900CC"/>
                </a:solidFill>
                <a:latin typeface="Times New Roman" pitchFamily="18" charset="0"/>
                <a:ea typeface="Microsoft YaHei" pitchFamily="2"/>
                <a:cs typeface="Times New Roman" pitchFamily="18" charset="0"/>
              </a:rPr>
              <a:t>создание </a:t>
            </a:r>
            <a:r>
              <a:rPr lang="ru-RU" sz="2800" b="1" i="0" u="none" strike="noStrike" kern="1200" dirty="0">
                <a:ln>
                  <a:noFill/>
                </a:ln>
                <a:solidFill>
                  <a:srgbClr val="9900CC"/>
                </a:solidFill>
                <a:latin typeface="Times New Roman" pitchFamily="18" charset="0"/>
                <a:ea typeface="Microsoft YaHei" pitchFamily="2"/>
                <a:cs typeface="Times New Roman" pitchFamily="18" charset="0"/>
              </a:rPr>
              <a:t>адекватных условий для развития, обучения, </a:t>
            </a:r>
            <a:endParaRPr lang="ru-RU" sz="2800" b="1" i="0" u="none" strike="noStrike" kern="1200" dirty="0" smtClean="0">
              <a:ln>
                <a:noFill/>
              </a:ln>
              <a:solidFill>
                <a:srgbClr val="9900CC"/>
              </a:solidFill>
              <a:latin typeface="Times New Roman" pitchFamily="18" charset="0"/>
              <a:ea typeface="Microsoft YaHei" pitchFamily="2"/>
              <a:cs typeface="Times New Roman" pitchFamily="18" charset="0"/>
            </a:endParaRPr>
          </a:p>
          <a:p>
            <a:pPr marR="0" lvl="0" rtl="0" hangingPunct="0">
              <a:lnSpc>
                <a:spcPct val="90000"/>
              </a:lnSpc>
              <a:spcBef>
                <a:spcPts val="697"/>
              </a:spcBef>
              <a:spcAft>
                <a:spcPts val="0"/>
              </a:spcAft>
              <a:tabLst/>
            </a:pPr>
            <a:r>
              <a:rPr lang="ru-RU" sz="2800" b="1" i="0" u="none" strike="noStrike" kern="1200" dirty="0" smtClean="0">
                <a:ln>
                  <a:noFill/>
                </a:ln>
                <a:solidFill>
                  <a:srgbClr val="9900CC"/>
                </a:solidFill>
                <a:latin typeface="Times New Roman" pitchFamily="18" charset="0"/>
                <a:ea typeface="Microsoft YaHei" pitchFamily="2"/>
                <a:cs typeface="Times New Roman" pitchFamily="18" charset="0"/>
              </a:rPr>
              <a:t>оздоровления детей;</a:t>
            </a:r>
            <a:endParaRPr lang="ru-RU" sz="2800" b="1" i="0" u="none" strike="noStrike" kern="1200" dirty="0">
              <a:ln>
                <a:noFill/>
              </a:ln>
              <a:solidFill>
                <a:srgbClr val="9900CC"/>
              </a:solidFill>
              <a:latin typeface="Times New Roman" pitchFamily="18" charset="0"/>
              <a:ea typeface="Microsoft YaHei" pitchFamily="2"/>
              <a:cs typeface="Times New Roman" pitchFamily="18" charset="0"/>
            </a:endParaRPr>
          </a:p>
        </p:txBody>
      </p:sp>
      <p:pic>
        <p:nvPicPr>
          <p:cNvPr id="6" name="Рисунок 5" descr="Здоровьесбережение.png 1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66646" y="4153238"/>
            <a:ext cx="11428572" cy="2704762"/>
          </a:xfrm>
          <a:prstGeom prst="rect">
            <a:avLst/>
          </a:prstGeom>
        </p:spPr>
      </p:pic>
      <p:pic>
        <p:nvPicPr>
          <p:cNvPr id="7" name="Рисунок 6" descr="ortodon_sborka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095736" y="3286124"/>
            <a:ext cx="3556292" cy="16654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Формы организации &#10;здоровьесберегающей рабо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lum/>
            <a:alphaModFix/>
          </a:blip>
          <a:srcRect/>
          <a:stretch>
            <a:fillRect/>
          </a:stretch>
        </p:blipFill>
        <p:spPr>
          <a:xfrm>
            <a:off x="8905852" y="4174020"/>
            <a:ext cx="3286148" cy="268398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unnamed (1)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380960" y="428604"/>
            <a:ext cx="8507452" cy="6000792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unname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328" y="214290"/>
            <a:ext cx="8255440" cy="6447280"/>
          </a:xfrm>
          <a:prstGeom prst="rect">
            <a:avLst/>
          </a:prstGeom>
        </p:spPr>
      </p:pic>
      <p:pic>
        <p:nvPicPr>
          <p:cNvPr id="3" name="Рисунок 2" descr="unnamed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167702" y="785794"/>
            <a:ext cx="3714776" cy="2749805"/>
          </a:xfrm>
          <a:prstGeom prst="rect">
            <a:avLst/>
          </a:prstGeom>
        </p:spPr>
      </p:pic>
      <p:pic>
        <p:nvPicPr>
          <p:cNvPr id="4" name="Рисунок 3" descr="Здоровьесбережение.png 1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096000" y="5357826"/>
            <a:ext cx="6000792" cy="14201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Физкультурно – оздоровительная &#10;рабо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799" y="609480"/>
            <a:ext cx="10131120" cy="145583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2400" b="1">
                <a:solidFill>
                  <a:srgbClr val="3333FF"/>
                </a:solidFill>
              </a:defRPr>
            </a:pPr>
            <a:r>
              <a:rPr lang="ru-RU" sz="2800" b="1" i="0" u="none" strike="noStrike" kern="1200" dirty="0">
                <a:ln>
                  <a:noFill/>
                </a:ln>
                <a:solidFill>
                  <a:srgbClr val="3333FF"/>
                </a:solidFill>
                <a:latin typeface="Times New Roman" pitchFamily="18" charset="0"/>
                <a:ea typeface="Microsoft YaHei" pitchFamily="2"/>
                <a:cs typeface="Times New Roman" pitchFamily="18" charset="0"/>
              </a:rPr>
              <a:t>Физкультурно-оздоровительная технология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2400" b="1">
                <a:solidFill>
                  <a:srgbClr val="3333FF"/>
                </a:solidFill>
              </a:defRPr>
            </a:pPr>
            <a:endParaRPr lang="ru-RU" sz="2400" b="1" i="0" u="none" strike="noStrike" kern="1200" dirty="0">
              <a:ln>
                <a:noFill/>
              </a:ln>
              <a:solidFill>
                <a:srgbClr val="3333FF"/>
              </a:solidFill>
              <a:latin typeface="Times New Roman" pitchFamily="18" charset="0"/>
              <a:ea typeface="Microsoft YaHei" pitchFamily="2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5799" y="1080000"/>
            <a:ext cx="10131120" cy="86400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2200">
                <a:solidFill>
                  <a:srgbClr val="6600FF"/>
                </a:solidFill>
              </a:defRPr>
            </a:pPr>
            <a:r>
              <a:rPr lang="ru-RU" sz="2200" b="0" i="0" u="none" strike="noStrike" kern="1200" dirty="0">
                <a:ln>
                  <a:noFill/>
                </a:ln>
                <a:solidFill>
                  <a:srgbClr val="6600FF"/>
                </a:solidFill>
                <a:latin typeface="Arial" pitchFamily="18"/>
                <a:ea typeface="Microsoft YaHei" pitchFamily="2"/>
                <a:cs typeface="Mangal" pitchFamily="2"/>
              </a:rPr>
              <a:t>Физкультурно-оздоровительная деятельность направлена на физическое развитие и </a:t>
            </a:r>
            <a:endParaRPr lang="ru-RU" sz="2200" b="0" i="0" u="none" strike="noStrike" kern="1200" dirty="0" smtClean="0">
              <a:ln>
                <a:noFill/>
              </a:ln>
              <a:solidFill>
                <a:srgbClr val="6600FF"/>
              </a:solidFill>
              <a:latin typeface="Arial" pitchFamily="18"/>
              <a:ea typeface="Microsoft YaHei" pitchFamily="2"/>
              <a:cs typeface="Mangal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2200">
                <a:solidFill>
                  <a:srgbClr val="6600FF"/>
                </a:solidFill>
              </a:defRPr>
            </a:pPr>
            <a:r>
              <a:rPr lang="ru-RU" sz="2200" b="0" i="0" u="none" strike="noStrike" kern="1200" dirty="0" smtClean="0">
                <a:ln>
                  <a:noFill/>
                </a:ln>
                <a:solidFill>
                  <a:srgbClr val="6600FF"/>
                </a:solidFill>
                <a:latin typeface="Arial" pitchFamily="18"/>
                <a:ea typeface="Microsoft YaHei" pitchFamily="2"/>
                <a:cs typeface="Mangal" pitchFamily="2"/>
              </a:rPr>
              <a:t>укрепление </a:t>
            </a:r>
            <a:r>
              <a:rPr lang="ru-RU" sz="2200" b="0" i="0" u="none" strike="noStrike" kern="1200" dirty="0">
                <a:ln>
                  <a:noFill/>
                </a:ln>
                <a:solidFill>
                  <a:srgbClr val="6600FF"/>
                </a:solidFill>
                <a:latin typeface="Arial" pitchFamily="18"/>
                <a:ea typeface="Microsoft YaHei" pitchFamily="2"/>
                <a:cs typeface="Mangal" pitchFamily="2"/>
              </a:rPr>
              <a:t>здоровья ребенка.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2120" y="2160000"/>
            <a:ext cx="6617880" cy="446400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      </a:t>
            </a:r>
          </a:p>
        </p:txBody>
      </p:sp>
      <p:sp>
        <p:nvSpPr>
          <p:cNvPr id="6" name="Заголовок 5"/>
          <p:cNvSpPr txBox="1">
            <a:spLocks noGrp="1"/>
          </p:cNvSpPr>
          <p:nvPr>
            <p:ph type="title" idx="4294967295"/>
          </p:nvPr>
        </p:nvSpPr>
        <p:spPr>
          <a:xfrm>
            <a:off x="949325" y="609600"/>
            <a:ext cx="11242675" cy="1163638"/>
          </a:xfrm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r>
              <a:rPr lang="ru-RU" sz="1800" dirty="0" smtClean="0">
                <a:latin typeface="Calibri" pitchFamily="18"/>
              </a:rPr>
              <a:t>                                                                                                                                                                                      </a:t>
            </a:r>
            <a:br>
              <a:rPr lang="ru-RU" sz="1800" dirty="0" smtClean="0">
                <a:latin typeface="Calibri" pitchFamily="18"/>
              </a:rPr>
            </a:br>
            <a:r>
              <a:rPr lang="ru-RU" sz="1800" dirty="0">
                <a:latin typeface="Calibri" pitchFamily="18"/>
              </a:rPr>
              <a:t/>
            </a:r>
            <a:br>
              <a:rPr lang="ru-RU" sz="1800" dirty="0">
                <a:latin typeface="Calibri" pitchFamily="18"/>
              </a:rPr>
            </a:br>
            <a:endParaRPr lang="en-US" sz="1800" dirty="0">
              <a:latin typeface="Calibri" pitchFamily="18"/>
            </a:endParaRPr>
          </a:p>
        </p:txBody>
      </p:sp>
      <p:sp>
        <p:nvSpPr>
          <p:cNvPr id="7" name="Текст 6"/>
          <p:cNvSpPr txBox="1">
            <a:spLocks noGrp="1"/>
          </p:cNvSpPr>
          <p:nvPr>
            <p:ph type="body" idx="4294967295"/>
          </p:nvPr>
        </p:nvSpPr>
        <p:spPr>
          <a:xfrm>
            <a:off x="6810380" y="2000240"/>
            <a:ext cx="5381620" cy="4857760"/>
          </a:xfrm>
        </p:spPr>
        <p:txBody>
          <a:bodyPr lIns="0" tIns="0" rIns="0" bIns="0">
            <a:normAutofit fontScale="92500" lnSpcReduction="10000"/>
          </a:bodyPr>
          <a:lstStyle>
            <a:def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1800" b="0" i="0" u="none" strike="noStrike" kern="1200" spc="0">
                <a:ln>
                  <a:noFill/>
                </a:ln>
                <a:solidFill>
                  <a:srgbClr val="FFFFFF"/>
                </a:solidFill>
                <a:latin typeface="Calibri"/>
                <a:ea typeface="Microsoft YaHei" pitchFamily="2"/>
                <a:cs typeface="Mangal" pitchFamily="2"/>
              </a:defRPr>
            </a:defPPr>
            <a:lvl1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1800" b="0" i="0" u="none" strike="noStrike" kern="1200" spc="0">
                <a:ln>
                  <a:noFill/>
                </a:ln>
                <a:solidFill>
                  <a:srgbClr val="FFFFFF"/>
                </a:solidFill>
                <a:latin typeface="Calibri"/>
                <a:ea typeface="Microsoft YaHei" pitchFamily="2"/>
                <a:cs typeface="Mangal" pitchFamily="2"/>
              </a:defRPr>
            </a:lvl1pPr>
            <a:lvl2pPr marL="864000" lvl="1" indent="-324000" algn="l" rtl="0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en-US" sz="1400" b="0" i="0" u="none" strike="noStrike" kern="1200" spc="0">
                <a:ln>
                  <a:noFill/>
                </a:ln>
                <a:solidFill>
                  <a:srgbClr val="FFFFFF"/>
                </a:solidFill>
                <a:latin typeface="Calibri"/>
                <a:ea typeface="Microsoft YaHei" pitchFamily="2"/>
                <a:cs typeface="Mangal" pitchFamily="2"/>
              </a:defRPr>
            </a:lvl2pPr>
            <a:lvl3pPr marL="1295999" lvl="2" indent="-288000" algn="l" rtl="0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en-US" sz="1200" b="0" i="0" u="none" strike="noStrike" kern="1200" spc="0">
                <a:ln>
                  <a:noFill/>
                </a:ln>
                <a:solidFill>
                  <a:srgbClr val="FFFFFF"/>
                </a:solidFill>
                <a:latin typeface="Calibri"/>
                <a:ea typeface="Microsoft YaHei" pitchFamily="2"/>
                <a:cs typeface="Mangal" pitchFamily="2"/>
              </a:defRPr>
            </a:lvl3pPr>
            <a:lvl4pPr marL="1728000" lvl="3" indent="-216000" algn="l" rtl="0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en-US" sz="1200" b="0" i="0" u="none" strike="noStrike" kern="1200" spc="0">
                <a:ln>
                  <a:noFill/>
                </a:ln>
                <a:solidFill>
                  <a:srgbClr val="FFFFFF"/>
                </a:solidFill>
                <a:latin typeface="Calibri"/>
                <a:ea typeface="Microsoft YaHei" pitchFamily="2"/>
                <a:cs typeface="Mangal" pitchFamily="2"/>
              </a:defRPr>
            </a:lvl4pPr>
            <a:lvl5pPr marL="2160000" lvl="4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FFFFFF"/>
                </a:solidFill>
                <a:latin typeface="Calibri"/>
                <a:ea typeface="Microsoft YaHei" pitchFamily="2"/>
                <a:cs typeface="Mangal" pitchFamily="2"/>
              </a:defRPr>
            </a:lvl5pPr>
            <a:lvl6pPr marL="2592000" lvl="5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FFFFFF"/>
                </a:solidFill>
                <a:latin typeface="Calibri"/>
                <a:ea typeface="Microsoft YaHei" pitchFamily="2"/>
                <a:cs typeface="Mangal" pitchFamily="2"/>
              </a:defRPr>
            </a:lvl6pPr>
            <a:lvl7pPr marL="3024000" lvl="6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FFFFFF"/>
                </a:solidFill>
                <a:latin typeface="Calibri"/>
                <a:ea typeface="Microsoft YaHei" pitchFamily="2"/>
                <a:cs typeface="Mangal" pitchFamily="2"/>
              </a:defRPr>
            </a:lvl7pPr>
            <a:lvl8pPr marL="3456000" lvl="7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FFFFFF"/>
                </a:solidFill>
                <a:latin typeface="Calibri"/>
                <a:ea typeface="Microsoft YaHei" pitchFamily="2"/>
                <a:cs typeface="Mangal" pitchFamily="2"/>
              </a:defRPr>
            </a:lvl8pPr>
            <a:lvl9pPr marL="3887999" lvl="8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FFFFFF"/>
                </a:solidFill>
                <a:latin typeface="Calibri"/>
                <a:ea typeface="Microsoft YaHei" pitchFamily="2"/>
                <a:cs typeface="Mangal" pitchFamily="2"/>
              </a:defRPr>
            </a:lvl9pPr>
          </a:lstStyle>
          <a:p>
            <a:pPr lvl="0">
              <a:buNone/>
            </a:pPr>
            <a:r>
              <a:rPr lang="ru-RU" sz="2800" b="1" i="1" dirty="0">
                <a:solidFill>
                  <a:srgbClr val="330099"/>
                </a:solidFill>
                <a:latin typeface="" pitchFamily="18"/>
              </a:rPr>
              <a:t>Задачи этой деятельности:</a:t>
            </a:r>
          </a:p>
          <a:p>
            <a:pPr lvl="0">
              <a:buNone/>
            </a:pPr>
            <a:r>
              <a:rPr lang="ru-RU" sz="2400" dirty="0" smtClean="0">
                <a:solidFill>
                  <a:srgbClr val="000099"/>
                </a:solidFill>
                <a:latin typeface="" pitchFamily="18"/>
              </a:rPr>
              <a:t>-формирование правильной осанки, профилактика нарушений </a:t>
            </a:r>
            <a:r>
              <a:rPr lang="ru-RU" sz="2400" dirty="0" err="1" smtClean="0">
                <a:solidFill>
                  <a:srgbClr val="000099"/>
                </a:solidFill>
                <a:latin typeface="" pitchFamily="18"/>
              </a:rPr>
              <a:t>оппорно-двигательного</a:t>
            </a:r>
            <a:r>
              <a:rPr lang="ru-RU" sz="2400" dirty="0" smtClean="0">
                <a:solidFill>
                  <a:srgbClr val="000099"/>
                </a:solidFill>
                <a:latin typeface="" pitchFamily="18"/>
              </a:rPr>
              <a:t> аппарата; </a:t>
            </a:r>
          </a:p>
          <a:p>
            <a:pPr lvl="0">
              <a:buNone/>
            </a:pPr>
            <a:r>
              <a:rPr lang="ru-RU" sz="2400" dirty="0" smtClean="0">
                <a:solidFill>
                  <a:srgbClr val="000099"/>
                </a:solidFill>
                <a:latin typeface="" pitchFamily="18"/>
              </a:rPr>
              <a:t>-развитие </a:t>
            </a:r>
            <a:r>
              <a:rPr lang="ru-RU" sz="2400" dirty="0">
                <a:solidFill>
                  <a:srgbClr val="000099"/>
                </a:solidFill>
                <a:latin typeface="" pitchFamily="18"/>
              </a:rPr>
              <a:t>физических качеств;</a:t>
            </a:r>
          </a:p>
          <a:p>
            <a:pPr>
              <a:buFontTx/>
              <a:buChar char="-"/>
            </a:pPr>
            <a:r>
              <a:rPr lang="ru-RU" sz="2400" dirty="0" smtClean="0">
                <a:solidFill>
                  <a:srgbClr val="000099"/>
                </a:solidFill>
                <a:latin typeface="" pitchFamily="18"/>
              </a:rPr>
              <a:t>-контроль </a:t>
            </a:r>
            <a:r>
              <a:rPr lang="ru-RU" sz="2400" dirty="0">
                <a:solidFill>
                  <a:srgbClr val="000099"/>
                </a:solidFill>
                <a:latin typeface="" pitchFamily="18"/>
              </a:rPr>
              <a:t>двигательной активности и становление физической культуры дошкольников</a:t>
            </a:r>
            <a:r>
              <a:rPr lang="ru-RU" sz="2400" dirty="0" smtClean="0">
                <a:solidFill>
                  <a:srgbClr val="000099"/>
                </a:solidFill>
                <a:latin typeface="" pitchFamily="18"/>
              </a:rPr>
              <a:t>; </a:t>
            </a:r>
          </a:p>
          <a:p>
            <a:pPr>
              <a:buFontTx/>
              <a:buChar char="-"/>
            </a:pPr>
            <a:r>
              <a:rPr lang="ru-RU" sz="2400" dirty="0" smtClean="0">
                <a:solidFill>
                  <a:srgbClr val="000099"/>
                </a:solidFill>
                <a:latin typeface="" pitchFamily="18"/>
              </a:rPr>
              <a:t>- оздоровление средствами закаливания.</a:t>
            </a:r>
            <a:endParaRPr lang="ru-RU" sz="2400" dirty="0">
              <a:solidFill>
                <a:srgbClr val="000099"/>
              </a:solidFill>
              <a:latin typeface="" pitchFamily="18"/>
            </a:endParaRPr>
          </a:p>
          <a:p>
            <a:pPr lvl="0">
              <a:buNone/>
            </a:pPr>
            <a:r>
              <a:rPr lang="ru-RU" sz="2400" dirty="0">
                <a:solidFill>
                  <a:srgbClr val="000099"/>
                </a:solidFill>
                <a:latin typeface="" pitchFamily="18"/>
              </a:rPr>
              <a:t>- воспитание привычки повседневной физической активности;</a:t>
            </a:r>
          </a:p>
          <a:p>
            <a:pPr lvl="0">
              <a:buNone/>
            </a:pPr>
            <a:endParaRPr lang="ru-RU" sz="2400" dirty="0">
              <a:solidFill>
                <a:srgbClr val="000099"/>
              </a:solidFill>
              <a:latin typeface="" pitchFamily="18"/>
            </a:endParaRPr>
          </a:p>
        </p:txBody>
      </p:sp>
      <p:pic>
        <p:nvPicPr>
          <p:cNvPr id="8" name="Рисунок 7" descr="IMG_0095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52398" y="2357430"/>
            <a:ext cx="5768575" cy="407194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Активизация двигательного режима воспитанников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-261982" y="214290"/>
            <a:ext cx="8167702" cy="890574"/>
          </a:xfrm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en-US" sz="4800" b="1" i="1" dirty="0" err="1">
                <a:solidFill>
                  <a:srgbClr val="0000CC"/>
                </a:solidFill>
                <a:latin typeface="Calibri" pitchFamily="18"/>
              </a:rPr>
              <a:t>Утренняя</a:t>
            </a:r>
            <a:r>
              <a:rPr lang="en-US" sz="4800" b="1" i="1" dirty="0">
                <a:solidFill>
                  <a:srgbClr val="0000CC"/>
                </a:solidFill>
                <a:latin typeface="Calibri" pitchFamily="18"/>
              </a:rPr>
              <a:t> </a:t>
            </a:r>
            <a:r>
              <a:rPr lang="en-US" sz="4800" b="1" i="1" dirty="0" err="1">
                <a:solidFill>
                  <a:srgbClr val="0000CC"/>
                </a:solidFill>
                <a:latin typeface="Calibri" pitchFamily="18"/>
              </a:rPr>
              <a:t>гимнастика</a:t>
            </a:r>
            <a:endParaRPr lang="en-US" sz="4800" b="1" i="1" dirty="0">
              <a:solidFill>
                <a:srgbClr val="0000CC"/>
              </a:solidFill>
              <a:latin typeface="Calibri" pitchFamily="18"/>
            </a:endParaRPr>
          </a:p>
        </p:txBody>
      </p:sp>
      <p:sp>
        <p:nvSpPr>
          <p:cNvPr id="3" name="Подзаголовок 2"/>
          <p:cNvSpPr txBox="1">
            <a:spLocks noGrp="1"/>
          </p:cNvSpPr>
          <p:nvPr>
            <p:ph type="subTitle" idx="4294967295"/>
          </p:nvPr>
        </p:nvSpPr>
        <p:spPr>
          <a:xfrm>
            <a:off x="380960" y="1142984"/>
            <a:ext cx="6215106" cy="1143008"/>
          </a:xfrm>
        </p:spPr>
        <p:txBody>
          <a:bodyPr lIns="0" tIns="0" rIns="0" bIns="0" anchor="ctr">
            <a:normAutofit fontScale="70000" lnSpcReduction="20000"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lvl="0" indent="0" hangingPunct="0">
              <a:buNone/>
            </a:pPr>
            <a:r>
              <a:rPr lang="ru-RU" sz="2600" dirty="0">
                <a:solidFill>
                  <a:srgbClr val="0000FF"/>
                </a:solidFill>
                <a:latin typeface="Arial" pitchFamily="18"/>
              </a:rPr>
              <a:t>Является одним из важнейших компонентов укрепления и оздоровления детского организма, а также организации двигательного режима ребёнка, направленного на поднятие эмоционального и мышечного тонуса детей</a:t>
            </a:r>
          </a:p>
        </p:txBody>
      </p:sp>
      <p:pic>
        <p:nvPicPr>
          <p:cNvPr id="5" name="Рисунок 4" descr="IMG_7181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7239008" y="285728"/>
            <a:ext cx="4786346" cy="3436351"/>
          </a:xfrm>
          <a:prstGeom prst="rect">
            <a:avLst/>
          </a:prstGeom>
        </p:spPr>
      </p:pic>
      <p:pic>
        <p:nvPicPr>
          <p:cNvPr id="6" name="Рисунок 5" descr="IMG_7507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309522" y="2571744"/>
            <a:ext cx="6431528" cy="3714776"/>
          </a:xfrm>
          <a:prstGeom prst="rect">
            <a:avLst/>
          </a:prstGeom>
        </p:spPr>
      </p:pic>
      <p:pic>
        <p:nvPicPr>
          <p:cNvPr id="7" name="Рисунок 6" descr="IMG_0091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7381884" y="3929066"/>
            <a:ext cx="4344378" cy="2786082"/>
          </a:xfrm>
          <a:prstGeom prst="rect">
            <a:avLst/>
          </a:prstGeom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444</TotalTime>
  <Words>741</Words>
  <Application>Microsoft Office PowerPoint</Application>
  <PresentationFormat>Произвольный</PresentationFormat>
  <Paragraphs>102</Paragraphs>
  <Slides>26</Slides>
  <Notes>17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Поток</vt:lpstr>
      <vt:lpstr>«Современные здоровьесберегающие технологии в ДОО»</vt:lpstr>
      <vt:lpstr>Слайд 2</vt:lpstr>
      <vt:lpstr>Слайд 3</vt:lpstr>
      <vt:lpstr>Слайд 4</vt:lpstr>
      <vt:lpstr>Слайд 5</vt:lpstr>
      <vt:lpstr>Слайд 6</vt:lpstr>
      <vt:lpstr>Слайд 7</vt:lpstr>
      <vt:lpstr>                                                                                                                                                                                        </vt:lpstr>
      <vt:lpstr>Утренняя гимнастика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Гимнастика после дневного  сна</vt:lpstr>
      <vt:lpstr>Слайд 21</vt:lpstr>
      <vt:lpstr>Слайд 22</vt:lpstr>
      <vt:lpstr>Водные процедуры и обтирание полотенцем</vt:lpstr>
      <vt:lpstr>Формы работв по взаимодействию  детского сада  с семьей по вопросам охраны и укрепления здоровья детей.</vt:lpstr>
      <vt:lpstr>Формы работы по результатам внедрения здровьесберегающих технологий в ДОУ</vt:lpstr>
      <vt:lpstr>   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“Современные здоровьесберегающие технологии в ДОУ”</dc:title>
  <dc:creator>HP</dc:creator>
  <cp:lastModifiedBy>user</cp:lastModifiedBy>
  <cp:revision>38</cp:revision>
  <dcterms:modified xsi:type="dcterms:W3CDTF">2021-11-01T09:32:40Z</dcterms:modified>
</cp:coreProperties>
</file>