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0"/>
  </p:notesMasterIdLst>
  <p:sldIdLst>
    <p:sldId id="256" r:id="rId2"/>
    <p:sldId id="257" r:id="rId3"/>
    <p:sldId id="258" r:id="rId4"/>
    <p:sldId id="259" r:id="rId5"/>
    <p:sldId id="296" r:id="rId6"/>
    <p:sldId id="260" r:id="rId7"/>
    <p:sldId id="261" r:id="rId8"/>
    <p:sldId id="263" r:id="rId9"/>
    <p:sldId id="295" r:id="rId10"/>
    <p:sldId id="266" r:id="rId11"/>
    <p:sldId id="267" r:id="rId12"/>
    <p:sldId id="284" r:id="rId13"/>
    <p:sldId id="268" r:id="rId14"/>
    <p:sldId id="270" r:id="rId15"/>
    <p:sldId id="273" r:id="rId16"/>
    <p:sldId id="275" r:id="rId17"/>
    <p:sldId id="276" r:id="rId18"/>
    <p:sldId id="285" r:id="rId19"/>
    <p:sldId id="277" r:id="rId20"/>
    <p:sldId id="278" r:id="rId21"/>
    <p:sldId id="286" r:id="rId22"/>
    <p:sldId id="288" r:id="rId23"/>
    <p:sldId id="287" r:id="rId24"/>
    <p:sldId id="297" r:id="rId25"/>
    <p:sldId id="299" r:id="rId26"/>
    <p:sldId id="291" r:id="rId27"/>
    <p:sldId id="298" r:id="rId28"/>
    <p:sldId id="300"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65" autoAdjust="0"/>
    <p:restoredTop sz="86325" autoAdjust="0"/>
  </p:normalViewPr>
  <p:slideViewPr>
    <p:cSldViewPr>
      <p:cViewPr varScale="1">
        <p:scale>
          <a:sx n="63" d="100"/>
          <a:sy n="63" d="100"/>
        </p:scale>
        <p:origin x="-1536" y="-96"/>
      </p:cViewPr>
      <p:guideLst>
        <p:guide orient="horz" pos="2160"/>
        <p:guide pos="2880"/>
      </p:guideLst>
    </p:cSldViewPr>
  </p:slideViewPr>
  <p:outlineViewPr>
    <p:cViewPr>
      <p:scale>
        <a:sx n="33" d="100"/>
        <a:sy n="33" d="100"/>
      </p:scale>
      <p:origin x="0" y="18540"/>
    </p:cViewPr>
    <p:sldLst>
      <p:sld r:id="rId1"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7F7A70-1E40-4CA8-903B-269E7DCD9D15}" type="datetimeFigureOut">
              <a:rPr lang="ru-RU" smtClean="0"/>
              <a:pPr/>
              <a:t>01.11.2021</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F4CF3A-BA14-4619-AEE8-B6408A31E633}"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2F4CF3A-BA14-4619-AEE8-B6408A31E633}"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2F4CF3A-BA14-4619-AEE8-B6408A31E633}" type="slidenum">
              <a:rPr lang="ru-RU" smtClean="0"/>
              <a:pPr/>
              <a:t>8</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2F4CF3A-BA14-4619-AEE8-B6408A31E633}" type="slidenum">
              <a:rPr lang="ru-RU" smtClean="0"/>
              <a:pPr/>
              <a:t>19</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BDB43A22-CFCE-4043-98D9-79D64D5B7FDA}"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DB43A22-CFCE-4043-98D9-79D64D5B7FDA}"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DB43A22-CFCE-4043-98D9-79D64D5B7FDA}"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DB43A22-CFCE-4043-98D9-79D64D5B7FDA}"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DB43A22-CFCE-4043-98D9-79D64D5B7FDA}"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DB43A22-CFCE-4043-98D9-79D64D5B7FDA}"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DB43A22-CFCE-4043-98D9-79D64D5B7FDA}"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8" name="Номер слайда 7"/>
          <p:cNvSpPr>
            <a:spLocks noGrp="1"/>
          </p:cNvSpPr>
          <p:nvPr>
            <p:ph type="sldNum" sz="quarter" idx="11"/>
          </p:nvPr>
        </p:nvSpPr>
        <p:spPr/>
        <p:txBody>
          <a:bodyPr/>
          <a:lstStyle/>
          <a:p>
            <a:fld id="{BDB43A22-CFCE-4043-98D9-79D64D5B7FDA}" type="slidenum">
              <a:rPr lang="ru-RU" smtClean="0"/>
              <a:pPr/>
              <a:t>‹#›</a:t>
            </a:fld>
            <a:endParaRPr lang="ru-RU" dirty="0"/>
          </a:p>
        </p:txBody>
      </p:sp>
      <p:sp>
        <p:nvSpPr>
          <p:cNvPr id="9" name="Нижний колонтитул 8"/>
          <p:cNvSpPr>
            <a:spLocks noGrp="1"/>
          </p:cNvSpPr>
          <p:nvPr>
            <p:ph type="ftr" sz="quarter" idx="12"/>
          </p:nvPr>
        </p:nvSpPr>
        <p:spPr/>
        <p:txBody>
          <a:bodyPr/>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DB43A22-CFCE-4043-98D9-79D64D5B7FDA}"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5CBECD1-C950-4625-96C2-1E43A1FFDB05}" type="datetimeFigureOut">
              <a:rPr lang="ru-RU" smtClean="0"/>
              <a:pPr/>
              <a:t>01.11.2021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156448" y="6422064"/>
            <a:ext cx="762000" cy="365125"/>
          </a:xfrm>
        </p:spPr>
        <p:txBody>
          <a:bodyPr/>
          <a:lstStyle/>
          <a:p>
            <a:fld id="{BDB43A22-CFCE-4043-98D9-79D64D5B7FDA}"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95CBECD1-C950-4625-96C2-1E43A1FFDB05}" type="datetimeFigureOut">
              <a:rPr lang="ru-RU" smtClean="0"/>
              <a:pPr/>
              <a:t>01.11.2021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DB43A22-CFCE-4043-98D9-79D64D5B7FDA}"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5CBECD1-C950-4625-96C2-1E43A1FFDB05}" type="datetimeFigureOut">
              <a:rPr lang="ru-RU" smtClean="0"/>
              <a:pPr/>
              <a:t>01.11.2021</a:t>
            </a:fld>
            <a:endParaRPr lang="ru-RU" dirty="0"/>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dirty="0"/>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DB43A22-CFCE-4043-98D9-79D64D5B7FDA}"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 Id="rId5" Type="http://schemas.openxmlformats.org/officeDocument/2006/relationships/image" Target="../media/image37.jpeg"/><Relationship Id="rId4" Type="http://schemas.openxmlformats.org/officeDocument/2006/relationships/image" Target="../media/image36.jpeg"/></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6.xml"/><Relationship Id="rId4" Type="http://schemas.openxmlformats.org/officeDocument/2006/relationships/image" Target="../media/image44.jpeg"/></Relationships>
</file>

<file path=ppt/slides/_rels/slide2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1714488"/>
            <a:ext cx="8215370" cy="2301240"/>
          </a:xfrm>
        </p:spPr>
        <p:txBody>
          <a:bodyPr>
            <a:noAutofit/>
          </a:bodyPr>
          <a:lstStyle/>
          <a:p>
            <a:pPr algn="ctr"/>
            <a:r>
              <a:rPr lang="ru-RU" sz="5400" dirty="0" smtClean="0">
                <a:solidFill>
                  <a:srgbClr val="FFFF00"/>
                </a:solidFill>
                <a:latin typeface="Times New Roman" pitchFamily="18" charset="0"/>
                <a:cs typeface="Times New Roman" pitchFamily="18" charset="0"/>
              </a:rPr>
              <a:t>«Самостоятельная деятельность детей и её организация в </a:t>
            </a:r>
            <a:r>
              <a:rPr lang="ru-RU" sz="5400" dirty="0" err="1" smtClean="0">
                <a:solidFill>
                  <a:srgbClr val="FFFF00"/>
                </a:solidFill>
                <a:latin typeface="Times New Roman" pitchFamily="18" charset="0"/>
                <a:cs typeface="Times New Roman" pitchFamily="18" charset="0"/>
              </a:rPr>
              <a:t>доо</a:t>
            </a:r>
            <a:r>
              <a:rPr lang="ru-RU" sz="5400" dirty="0" smtClean="0">
                <a:solidFill>
                  <a:srgbClr val="FFFF00"/>
                </a:solidFill>
                <a:latin typeface="Times New Roman" pitchFamily="18" charset="0"/>
                <a:cs typeface="Times New Roman" pitchFamily="18" charset="0"/>
              </a:rPr>
              <a:t>»</a:t>
            </a:r>
            <a:br>
              <a:rPr lang="ru-RU" sz="5400" dirty="0" smtClean="0">
                <a:solidFill>
                  <a:srgbClr val="FFFF00"/>
                </a:solidFill>
                <a:latin typeface="Times New Roman" pitchFamily="18" charset="0"/>
                <a:cs typeface="Times New Roman" pitchFamily="18" charset="0"/>
              </a:rPr>
            </a:br>
            <a:r>
              <a:rPr lang="ru-RU" sz="5400" dirty="0" smtClean="0">
                <a:solidFill>
                  <a:srgbClr val="FFFF00"/>
                </a:solidFill>
                <a:latin typeface="Times New Roman" pitchFamily="18" charset="0"/>
                <a:cs typeface="Times New Roman" pitchFamily="18" charset="0"/>
              </a:rPr>
              <a:t/>
            </a:r>
            <a:br>
              <a:rPr lang="ru-RU" sz="5400" dirty="0" smtClean="0">
                <a:solidFill>
                  <a:srgbClr val="FFFF00"/>
                </a:solidFill>
                <a:latin typeface="Times New Roman" pitchFamily="18" charset="0"/>
                <a:cs typeface="Times New Roman" pitchFamily="18" charset="0"/>
              </a:rPr>
            </a:br>
            <a:r>
              <a:rPr lang="ru-RU" sz="2800" dirty="0" smtClean="0">
                <a:solidFill>
                  <a:srgbClr val="FFFF00"/>
                </a:solidFill>
                <a:latin typeface="Times New Roman" pitchFamily="18" charset="0"/>
                <a:cs typeface="Times New Roman" pitchFamily="18" charset="0"/>
              </a:rPr>
              <a:t>Воспитатель:  Алексеева Л.Н.</a:t>
            </a:r>
            <a:endParaRPr lang="ru-RU" sz="2800" dirty="0">
              <a:solidFill>
                <a:srgbClr val="FFFF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285852" y="357166"/>
            <a:ext cx="6480048" cy="928670"/>
          </a:xfrm>
        </p:spPr>
        <p:txBody>
          <a:bodyPr>
            <a:normAutofit/>
          </a:bodyPr>
          <a:lstStyle/>
          <a:p>
            <a:r>
              <a:rPr lang="ru-RU" sz="4800" dirty="0" smtClean="0">
                <a:latin typeface="Times New Roman" pitchFamily="18" charset="0"/>
                <a:cs typeface="Times New Roman" pitchFamily="18" charset="0"/>
              </a:rPr>
              <a:t>МДОАУ </a:t>
            </a:r>
            <a:r>
              <a:rPr lang="ru-RU" sz="4800" dirty="0" err="1" smtClean="0">
                <a:latin typeface="Times New Roman" pitchFamily="18" charset="0"/>
                <a:cs typeface="Times New Roman" pitchFamily="18" charset="0"/>
              </a:rPr>
              <a:t>д\с</a:t>
            </a:r>
            <a:r>
              <a:rPr lang="ru-RU" sz="4800" dirty="0" smtClean="0">
                <a:latin typeface="Times New Roman" pitchFamily="18" charset="0"/>
                <a:cs typeface="Times New Roman" pitchFamily="18" charset="0"/>
              </a:rPr>
              <a:t> «Улыбка»</a:t>
            </a:r>
            <a:endParaRPr lang="ru-RU" sz="4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Театрализованная деятельность.</a:t>
            </a:r>
            <a:endParaRPr lang="ru-RU" dirty="0"/>
          </a:p>
        </p:txBody>
      </p:sp>
      <p:sp>
        <p:nvSpPr>
          <p:cNvPr id="3" name="Содержимое 2"/>
          <p:cNvSpPr>
            <a:spLocks noGrp="1"/>
          </p:cNvSpPr>
          <p:nvPr>
            <p:ph idx="1"/>
          </p:nvPr>
        </p:nvSpPr>
        <p:spPr/>
        <p:txBody>
          <a:bodyPr>
            <a:normAutofit lnSpcReduction="10000"/>
          </a:bodyPr>
          <a:lstStyle/>
          <a:p>
            <a:pPr algn="just"/>
            <a:r>
              <a:rPr lang="ru-RU" sz="2000" dirty="0" smtClean="0"/>
              <a:t>Участвуя в процессе театрализованной деятельности, ребёнок учится коллективно работать над замыслом будущего спектакля, создавать художественные образы, обмениваться информацией, планировать различные виды художественно-творческой деятельности(подбор музыкальных характеристик персонажам, работа над ролью, координация своих функций. Театрализованные игры отличаются от игр драматизации тем, что в них воссоздаются конкретные образы, используя, такие средства выразительности как интонация, мимика, жесты, поза, походка, приёмы вождения куклы.</a:t>
            </a:r>
          </a:p>
          <a:p>
            <a:pPr algn="just"/>
            <a:r>
              <a:rPr lang="ru-RU" sz="2000" dirty="0" smtClean="0"/>
              <a:t>Творчество идет по 3 направлениям:</a:t>
            </a:r>
          </a:p>
          <a:p>
            <a:pPr algn="just"/>
            <a:r>
              <a:rPr lang="ru-RU" sz="2000" dirty="0" smtClean="0"/>
              <a:t>●Сочинение  собственного сюжета.</a:t>
            </a:r>
          </a:p>
          <a:p>
            <a:pPr algn="just"/>
            <a:r>
              <a:rPr lang="ru-RU" sz="2000" dirty="0" smtClean="0"/>
              <a:t>●Исполнительское творчество (речевое, двигательное)</a:t>
            </a:r>
          </a:p>
          <a:p>
            <a:pPr algn="just"/>
            <a:r>
              <a:rPr lang="ru-RU" sz="2000" dirty="0" smtClean="0"/>
              <a:t>●Оформительское (обстановка, декорации, костюмы).</a:t>
            </a:r>
          </a:p>
          <a:p>
            <a:pPr algn="just"/>
            <a:endParaRPr lang="ru-RU"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642918"/>
            <a:ext cx="8572528" cy="5483245"/>
          </a:xfrm>
        </p:spPr>
        <p:txBody>
          <a:bodyPr>
            <a:normAutofit fontScale="92500" lnSpcReduction="10000"/>
          </a:bodyPr>
          <a:lstStyle/>
          <a:p>
            <a:r>
              <a:rPr lang="ru-RU" sz="2000" dirty="0" smtClean="0"/>
              <a:t>Большая предварительная работа отводится воспитателю. Чтобы могла возникнуть театрализованная игра необходимо многократно повторять произведение, вызвать у детей интерес к нему путём рассматривания иллюстраций и бесед. В массовые сцены яркими атрибутами вовлекать робких детей.</a:t>
            </a:r>
            <a:endParaRPr lang="en-US" sz="2000" dirty="0" smtClean="0"/>
          </a:p>
          <a:p>
            <a:r>
              <a:rPr lang="ru-RU" sz="2000" b="1" u="sng" dirty="0" smtClean="0"/>
              <a:t>Игры на сюжеты художественных произведений</a:t>
            </a:r>
          </a:p>
          <a:p>
            <a:r>
              <a:rPr lang="ru-RU" sz="2000" dirty="0" smtClean="0"/>
              <a:t>Такая игра  может содержать  лишь элементы произведений(имена героев), в целом развивается  произвольно  по замыслу детей. Эти игры имеют ценность –они воспитывают положительные черты личности, разнообразят детскую игру, формируют фантазию, влияют на словарь и выразительность речи.</a:t>
            </a:r>
          </a:p>
          <a:p>
            <a:r>
              <a:rPr lang="ru-RU" sz="2000" u="sng" dirty="0" smtClean="0"/>
              <a:t>Задачи воспитателя.</a:t>
            </a:r>
          </a:p>
          <a:p>
            <a:r>
              <a:rPr lang="ru-RU" sz="2000" dirty="0" smtClean="0"/>
              <a:t>Для  развития театрализованной  деятельности необходимо создать условия. Это картотека, сценарии, атрибуты для кукольного теневого, настольного театра. Сам педагог должен владеть выразительной речью, передавать характер героев. Необходимы книжки новинки, оснастить музыкальные уголки, создать уголок театрализованной деятельности и регулярно обновлять кукольные персонажи.</a:t>
            </a:r>
            <a:endParaRPr lang="ru-RU"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74638"/>
            <a:ext cx="8003232" cy="634082"/>
          </a:xfrm>
        </p:spPr>
        <p:txBody>
          <a:bodyPr>
            <a:normAutofit fontScale="90000"/>
          </a:bodyPr>
          <a:lstStyle/>
          <a:p>
            <a:r>
              <a:rPr lang="ru-RU" dirty="0" smtClean="0"/>
              <a:t>Театрализованная деятельность</a:t>
            </a:r>
            <a:endParaRPr lang="ru-RU" dirty="0"/>
          </a:p>
        </p:txBody>
      </p:sp>
      <p:pic>
        <p:nvPicPr>
          <p:cNvPr id="23554" name="Picture 2" descr="C:\Users\user\Desktop\рапапапа\Risunok3_181x143.jpg"/>
          <p:cNvPicPr>
            <a:picLocks noChangeAspect="1" noChangeArrowheads="1"/>
          </p:cNvPicPr>
          <p:nvPr/>
        </p:nvPicPr>
        <p:blipFill>
          <a:blip r:embed="rId2" cstate="print"/>
          <a:srcRect l="-14399"/>
          <a:stretch>
            <a:fillRect/>
          </a:stretch>
        </p:blipFill>
        <p:spPr bwMode="auto">
          <a:xfrm>
            <a:off x="4071934" y="3891133"/>
            <a:ext cx="4500562" cy="2966867"/>
          </a:xfrm>
          <a:prstGeom prst="rect">
            <a:avLst/>
          </a:prstGeom>
          <a:noFill/>
        </p:spPr>
      </p:pic>
      <p:pic>
        <p:nvPicPr>
          <p:cNvPr id="12" name="Содержимое 11" descr="IMG_3905.JPG"/>
          <p:cNvPicPr>
            <a:picLocks noGrp="1" noChangeAspect="1"/>
          </p:cNvPicPr>
          <p:nvPr>
            <p:ph idx="1"/>
          </p:nvPr>
        </p:nvPicPr>
        <p:blipFill>
          <a:blip r:embed="rId3" cstate="email"/>
          <a:srcRect/>
          <a:stretch>
            <a:fillRect/>
          </a:stretch>
        </p:blipFill>
        <p:spPr>
          <a:xfrm>
            <a:off x="214282" y="4000504"/>
            <a:ext cx="4143404" cy="2652407"/>
          </a:xfrm>
        </p:spPr>
      </p:pic>
      <p:pic>
        <p:nvPicPr>
          <p:cNvPr id="13" name="Рисунок 12" descr="20180330_155644.jpg"/>
          <p:cNvPicPr>
            <a:picLocks noChangeAspect="1"/>
          </p:cNvPicPr>
          <p:nvPr/>
        </p:nvPicPr>
        <p:blipFill>
          <a:blip r:embed="rId4" cstate="email"/>
          <a:srcRect/>
          <a:stretch>
            <a:fillRect/>
          </a:stretch>
        </p:blipFill>
        <p:spPr>
          <a:xfrm>
            <a:off x="4357686" y="928670"/>
            <a:ext cx="4572032" cy="2786082"/>
          </a:xfrm>
          <a:prstGeom prst="rect">
            <a:avLst/>
          </a:prstGeom>
        </p:spPr>
      </p:pic>
      <p:pic>
        <p:nvPicPr>
          <p:cNvPr id="14" name="Рисунок 13" descr="20171113_165639.jpg"/>
          <p:cNvPicPr>
            <a:picLocks noChangeAspect="1"/>
          </p:cNvPicPr>
          <p:nvPr/>
        </p:nvPicPr>
        <p:blipFill>
          <a:blip r:embed="rId5" cstate="email"/>
          <a:stretch>
            <a:fillRect/>
          </a:stretch>
        </p:blipFill>
        <p:spPr>
          <a:xfrm>
            <a:off x="214282" y="857232"/>
            <a:ext cx="3929058" cy="2946794"/>
          </a:xfrm>
          <a:prstGeom prst="rect">
            <a:avLst/>
          </a:prstGeom>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20180216_163750.jpg"/>
          <p:cNvPicPr>
            <a:picLocks noGrp="1" noChangeAspect="1"/>
          </p:cNvPicPr>
          <p:nvPr>
            <p:ph idx="4294967295"/>
          </p:nvPr>
        </p:nvPicPr>
        <p:blipFill>
          <a:blip r:embed="rId2" cstate="email"/>
          <a:stretch>
            <a:fillRect/>
          </a:stretch>
        </p:blipFill>
        <p:spPr>
          <a:xfrm>
            <a:off x="4143375" y="3643313"/>
            <a:ext cx="5000625" cy="3000375"/>
          </a:xfrm>
        </p:spPr>
      </p:pic>
      <p:pic>
        <p:nvPicPr>
          <p:cNvPr id="8" name="Рисунок 7" descr="20171023_090637.jpg"/>
          <p:cNvPicPr>
            <a:picLocks noChangeAspect="1"/>
          </p:cNvPicPr>
          <p:nvPr/>
        </p:nvPicPr>
        <p:blipFill>
          <a:blip r:embed="rId3" cstate="email"/>
          <a:stretch>
            <a:fillRect/>
          </a:stretch>
        </p:blipFill>
        <p:spPr>
          <a:xfrm>
            <a:off x="285720" y="214290"/>
            <a:ext cx="5405443" cy="3243266"/>
          </a:xfrm>
          <a:prstGeom prst="rect">
            <a:avLst/>
          </a:prstGeom>
        </p:spPr>
      </p:pic>
      <p:pic>
        <p:nvPicPr>
          <p:cNvPr id="9" name="Рисунок 8" descr="20180209_091653.jpg"/>
          <p:cNvPicPr>
            <a:picLocks noChangeAspect="1"/>
          </p:cNvPicPr>
          <p:nvPr/>
        </p:nvPicPr>
        <p:blipFill>
          <a:blip r:embed="rId4" cstate="email"/>
          <a:srcRect l="-367"/>
          <a:stretch>
            <a:fillRect/>
          </a:stretch>
        </p:blipFill>
        <p:spPr>
          <a:xfrm>
            <a:off x="5857884" y="0"/>
            <a:ext cx="2786082" cy="3647234"/>
          </a:xfrm>
          <a:prstGeom prst="rect">
            <a:avLst/>
          </a:prstGeom>
        </p:spPr>
      </p:pic>
      <p:pic>
        <p:nvPicPr>
          <p:cNvPr id="10" name="Рисунок 9" descr="20180330_155644.jpg"/>
          <p:cNvPicPr>
            <a:picLocks noChangeAspect="1"/>
          </p:cNvPicPr>
          <p:nvPr/>
        </p:nvPicPr>
        <p:blipFill>
          <a:blip r:embed="rId5" cstate="email"/>
          <a:srcRect/>
          <a:stretch>
            <a:fillRect/>
          </a:stretch>
        </p:blipFill>
        <p:spPr>
          <a:xfrm>
            <a:off x="285720" y="3714752"/>
            <a:ext cx="3571900" cy="2806493"/>
          </a:xfrm>
          <a:prstGeom prst="rect">
            <a:avLst/>
          </a:prstGeom>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Игры драматизации.</a:t>
            </a:r>
            <a:endParaRPr lang="ru-RU" dirty="0"/>
          </a:p>
        </p:txBody>
      </p:sp>
      <p:sp>
        <p:nvSpPr>
          <p:cNvPr id="3" name="Содержимое 2"/>
          <p:cNvSpPr>
            <a:spLocks noGrp="1"/>
          </p:cNvSpPr>
          <p:nvPr>
            <p:ph idx="1"/>
          </p:nvPr>
        </p:nvSpPr>
        <p:spPr/>
        <p:txBody>
          <a:bodyPr>
            <a:normAutofit fontScale="92500" lnSpcReduction="20000"/>
          </a:bodyPr>
          <a:lstStyle/>
          <a:p>
            <a:r>
              <a:rPr lang="ru-RU" sz="2000" dirty="0" smtClean="0"/>
              <a:t>Отличаются от театрализованных игр тем. Что инсценируются готовые произведения(сказки, рассказы, стихи).В которых большое место занимают диалоги. Необходимое условие для самостоятельной деятельности это правильная организация предметно-пространственной среды. Соблюдение баланса между совместной и индивидуальной деятельности детей, организация зон «приватности»,создание условий для моделирования, поиска, экспериментирования.</a:t>
            </a:r>
          </a:p>
          <a:p>
            <a:r>
              <a:rPr lang="ru-RU" sz="2000" dirty="0" smtClean="0"/>
              <a:t>Разыгрывание сказок, сценок, ролевые диалоги по иллюстрациям, импровизации.</a:t>
            </a:r>
          </a:p>
          <a:p>
            <a:r>
              <a:rPr lang="ru-RU" sz="2000" dirty="0" smtClean="0"/>
              <a:t>Игры драматизации используют для формирования выразительной речи и социально-эмоционального развития ребёнка. Развиваются психофизические способности(мимика, пантомимика),психические процессы(восприятие, воображение, фантазии, мышления внимания, памяти), речи (монолог, диалог), творческие способности(умение перевоплощаться, импровизировать).</a:t>
            </a:r>
          </a:p>
          <a:p>
            <a:endParaRPr lang="ru-RU"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357188"/>
            <a:ext cx="7467600" cy="4525962"/>
          </a:xfrm>
        </p:spPr>
        <p:txBody>
          <a:bodyPr>
            <a:normAutofit/>
          </a:bodyPr>
          <a:lstStyle/>
          <a:p>
            <a:r>
              <a:rPr lang="ru-RU" sz="2000" dirty="0" smtClean="0"/>
              <a:t>Дети учатся в коллективе чётко выполнять действия, сопереживать героям. Учатся отличать добро от зла. Развивают наблюдательность и умение подражать животным.</a:t>
            </a:r>
          </a:p>
          <a:p>
            <a:r>
              <a:rPr lang="ru-RU" sz="2000" dirty="0" smtClean="0"/>
              <a:t>Используются декорации, маски, костюмы, обстановка.</a:t>
            </a:r>
            <a:endParaRPr lang="ru-RU" sz="2000" dirty="0"/>
          </a:p>
        </p:txBody>
      </p:sp>
      <p:pic>
        <p:nvPicPr>
          <p:cNvPr id="7" name="Рисунок 6" descr="20180209_091836.jpg"/>
          <p:cNvPicPr>
            <a:picLocks noChangeAspect="1"/>
          </p:cNvPicPr>
          <p:nvPr/>
        </p:nvPicPr>
        <p:blipFill>
          <a:blip r:embed="rId2" cstate="email"/>
          <a:stretch>
            <a:fillRect/>
          </a:stretch>
        </p:blipFill>
        <p:spPr>
          <a:xfrm>
            <a:off x="4929190" y="2357430"/>
            <a:ext cx="4048154" cy="257176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Рисунок 8" descr="20180129_112239.jpg"/>
          <p:cNvPicPr>
            <a:picLocks noChangeAspect="1"/>
          </p:cNvPicPr>
          <p:nvPr/>
        </p:nvPicPr>
        <p:blipFill>
          <a:blip r:embed="rId3" cstate="email"/>
          <a:stretch>
            <a:fillRect/>
          </a:stretch>
        </p:blipFill>
        <p:spPr>
          <a:xfrm>
            <a:off x="357158" y="3071810"/>
            <a:ext cx="4214810" cy="316110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Изобразительная деятельность.</a:t>
            </a:r>
            <a:endParaRPr lang="ru-RU" dirty="0"/>
          </a:p>
        </p:txBody>
      </p:sp>
      <p:sp>
        <p:nvSpPr>
          <p:cNvPr id="3" name="Содержимое 2"/>
          <p:cNvSpPr>
            <a:spLocks noGrp="1"/>
          </p:cNvSpPr>
          <p:nvPr>
            <p:ph idx="1"/>
          </p:nvPr>
        </p:nvSpPr>
        <p:spPr/>
        <p:txBody>
          <a:bodyPr>
            <a:normAutofit fontScale="85000" lnSpcReduction="10000"/>
          </a:bodyPr>
          <a:lstStyle/>
          <a:p>
            <a:r>
              <a:rPr lang="ru-RU" sz="2000" dirty="0" smtClean="0"/>
              <a:t>Знакомство детей  с предметами народного творчества, декоративная лепка, рисование и аппликация, использование нетрадиционных приёмов в </a:t>
            </a:r>
            <a:r>
              <a:rPr lang="ru-RU" sz="2000" dirty="0" err="1" smtClean="0"/>
              <a:t>изо.деятельности</a:t>
            </a:r>
            <a:r>
              <a:rPr lang="ru-RU" sz="2000" dirty="0" smtClean="0"/>
              <a:t>, влияет на развитие детского творчества. Народные игрушки стимулируют детей к самостоятельным действиям. В свободное от занятий время многие дети с увлечением изготавливают для своих игр угощения для кукол( печенье, пироги, конфеты). Эти предметы требуют красивого оформления и у ребёнка есть возможность самостоятельно, в свободной обстановке, не торопясь вылепить эти предметы. Это развивает инициативу, у них появляется желание внести в игру или быт, предметы собственного изготовления, доставить другим радость. Работа ведется по2 направлениям.</a:t>
            </a:r>
          </a:p>
          <a:p>
            <a:r>
              <a:rPr lang="en-US" sz="2000" dirty="0" smtClean="0"/>
              <a:t>I) </a:t>
            </a:r>
            <a:r>
              <a:rPr lang="ru-RU" sz="2000" dirty="0" smtClean="0"/>
              <a:t>Самостоятельная деятельность детей с предметами народного творчества.</a:t>
            </a:r>
          </a:p>
          <a:p>
            <a:r>
              <a:rPr lang="en-US" sz="2000" dirty="0" smtClean="0"/>
              <a:t>II) </a:t>
            </a:r>
            <a:r>
              <a:rPr lang="ru-RU" sz="2000" dirty="0" smtClean="0"/>
              <a:t>Самостоятельная деятельность детей по созданию интересных, красивых, декоративных предметов из глины, солёного теста, необычных рисунков, подарочных открыток.</a:t>
            </a:r>
            <a:endParaRPr lang="ru-RU"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57158" y="428604"/>
            <a:ext cx="7467600" cy="4525963"/>
          </a:xfrm>
        </p:spPr>
        <p:txBody>
          <a:bodyPr>
            <a:normAutofit/>
          </a:bodyPr>
          <a:lstStyle/>
          <a:p>
            <a:pPr>
              <a:buNone/>
            </a:pPr>
            <a:r>
              <a:rPr lang="ru-RU" sz="2000" b="1" u="sng" dirty="0" smtClean="0"/>
              <a:t>Работа воспитателя.</a:t>
            </a:r>
          </a:p>
          <a:p>
            <a:pPr>
              <a:buNone/>
            </a:pPr>
            <a:r>
              <a:rPr lang="ru-RU" sz="2000" dirty="0" smtClean="0"/>
              <a:t>Показ игровых приёмов на раннем возрастном этапе. Показ настольного театра, использовать разнообразные дидактические игры(матрёшка спряталась за дерево …).В средней группе используют фланелеграф. В старшей и подготовительной группах дети сами разворачивают сюжет и показывают инсценировку другим детям</a:t>
            </a:r>
            <a:r>
              <a:rPr lang="en-US" sz="2000" dirty="0" smtClean="0"/>
              <a:t> c </a:t>
            </a:r>
            <a:r>
              <a:rPr lang="ru-RU" sz="2000" dirty="0" smtClean="0"/>
              <a:t>использованием  своих поделок.</a:t>
            </a:r>
          </a:p>
        </p:txBody>
      </p:sp>
      <p:pic>
        <p:nvPicPr>
          <p:cNvPr id="6" name="Рисунок 5" descr="IMG_4043.JPG"/>
          <p:cNvPicPr>
            <a:picLocks noChangeAspect="1"/>
          </p:cNvPicPr>
          <p:nvPr/>
        </p:nvPicPr>
        <p:blipFill>
          <a:blip r:embed="rId2" cstate="email"/>
          <a:stretch>
            <a:fillRect/>
          </a:stretch>
        </p:blipFill>
        <p:spPr>
          <a:xfrm>
            <a:off x="214282" y="3571876"/>
            <a:ext cx="4286248" cy="30003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Рисунок 6" descr="IMG_3768.JPG"/>
          <p:cNvPicPr>
            <a:picLocks noChangeAspect="1"/>
          </p:cNvPicPr>
          <p:nvPr/>
        </p:nvPicPr>
        <p:blipFill>
          <a:blip r:embed="rId3" cstate="email"/>
          <a:srcRect/>
          <a:stretch>
            <a:fillRect/>
          </a:stretch>
        </p:blipFill>
        <p:spPr>
          <a:xfrm>
            <a:off x="4645981" y="3071810"/>
            <a:ext cx="4498019" cy="30003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IMG_4309.JPG"/>
          <p:cNvPicPr>
            <a:picLocks noChangeAspect="1"/>
          </p:cNvPicPr>
          <p:nvPr/>
        </p:nvPicPr>
        <p:blipFill>
          <a:blip r:embed="rId2" cstate="email"/>
          <a:stretch>
            <a:fillRect/>
          </a:stretch>
        </p:blipFill>
        <p:spPr>
          <a:xfrm>
            <a:off x="2428860" y="3286124"/>
            <a:ext cx="4429156" cy="332186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 name="Рисунок 7" descr="20171204_101116.jpg"/>
          <p:cNvPicPr>
            <a:picLocks noChangeAspect="1"/>
          </p:cNvPicPr>
          <p:nvPr/>
        </p:nvPicPr>
        <p:blipFill>
          <a:blip r:embed="rId3" cstate="email"/>
          <a:stretch>
            <a:fillRect/>
          </a:stretch>
        </p:blipFill>
        <p:spPr>
          <a:xfrm>
            <a:off x="357159" y="214290"/>
            <a:ext cx="3929090" cy="294681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Рисунок 8" descr="20171220_102422.jpg"/>
          <p:cNvPicPr>
            <a:picLocks noChangeAspect="1"/>
          </p:cNvPicPr>
          <p:nvPr/>
        </p:nvPicPr>
        <p:blipFill>
          <a:blip r:embed="rId4" cstate="email"/>
          <a:srcRect/>
          <a:stretch>
            <a:fillRect/>
          </a:stretch>
        </p:blipFill>
        <p:spPr>
          <a:xfrm>
            <a:off x="4490356" y="285728"/>
            <a:ext cx="4265872" cy="278608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Сюжетные игры.</a:t>
            </a:r>
            <a:endParaRPr lang="ru-RU" dirty="0"/>
          </a:p>
        </p:txBody>
      </p:sp>
      <p:sp>
        <p:nvSpPr>
          <p:cNvPr id="3" name="Содержимое 2"/>
          <p:cNvSpPr>
            <a:spLocks noGrp="1"/>
          </p:cNvSpPr>
          <p:nvPr>
            <p:ph idx="1"/>
          </p:nvPr>
        </p:nvSpPr>
        <p:spPr/>
        <p:txBody>
          <a:bodyPr>
            <a:normAutofit/>
          </a:bodyPr>
          <a:lstStyle/>
          <a:p>
            <a:r>
              <a:rPr lang="ru-RU" sz="2000" dirty="0" smtClean="0"/>
              <a:t>Для сюжетной игры необходимы куклы и другие игрушки среднего размера, набор крупной посуды, некоторые предметы кукольной мебели (стол, стулья, кровать).Мебель должна быть крупной и прочной, т.к. дети сами на неё садятся. Нужно иметь предметы  уголке ряженья. Игрушки должны быть размещены по зонам. Уголок строителя, музыкальный уголок, уголок для девочек.</a:t>
            </a:r>
            <a:endParaRPr lang="ru-RU" sz="2000" dirty="0"/>
          </a:p>
        </p:txBody>
      </p:sp>
      <p:pic>
        <p:nvPicPr>
          <p:cNvPr id="7" name="Рисунок 6" descr="20171109_080219.jpg"/>
          <p:cNvPicPr>
            <a:picLocks noChangeAspect="1"/>
          </p:cNvPicPr>
          <p:nvPr/>
        </p:nvPicPr>
        <p:blipFill>
          <a:blip r:embed="rId3" cstate="email"/>
          <a:stretch>
            <a:fillRect/>
          </a:stretch>
        </p:blipFill>
        <p:spPr>
          <a:xfrm>
            <a:off x="4929190" y="3929066"/>
            <a:ext cx="3643338" cy="273250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 name="Рисунок 7" descr="IMG_4277.JPG"/>
          <p:cNvPicPr>
            <a:picLocks noChangeAspect="1"/>
          </p:cNvPicPr>
          <p:nvPr/>
        </p:nvPicPr>
        <p:blipFill>
          <a:blip r:embed="rId4" cstate="email"/>
          <a:srcRect/>
          <a:stretch>
            <a:fillRect/>
          </a:stretch>
        </p:blipFill>
        <p:spPr>
          <a:xfrm>
            <a:off x="1071538" y="4143380"/>
            <a:ext cx="3357586" cy="25421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Мастерство воспитателя ярче всего проявляется в организации самостоятельной деятельности детей</a:t>
            </a:r>
            <a:endParaRPr lang="ru-RU" sz="2400" b="1" dirty="0"/>
          </a:p>
        </p:txBody>
      </p:sp>
      <p:sp>
        <p:nvSpPr>
          <p:cNvPr id="3" name="Содержимое 2"/>
          <p:cNvSpPr>
            <a:spLocks noGrp="1"/>
          </p:cNvSpPr>
          <p:nvPr>
            <p:ph idx="1"/>
          </p:nvPr>
        </p:nvSpPr>
        <p:spPr>
          <a:xfrm>
            <a:off x="500034" y="1428736"/>
            <a:ext cx="8229600" cy="4709160"/>
          </a:xfrm>
        </p:spPr>
        <p:txBody>
          <a:bodyPr>
            <a:normAutofit fontScale="85000" lnSpcReduction="10000"/>
          </a:bodyPr>
          <a:lstStyle/>
          <a:p>
            <a:pPr algn="just"/>
            <a:r>
              <a:rPr lang="ru-RU" sz="2000" dirty="0" smtClean="0"/>
              <a:t>Для растущего организма решающее значение имеет двигательная активность. Особую роль для укрепления здоровья ребёнка, его всестороннего психического и физического  развития, а также для реализации потенциальных умственных и двигательных возможностей и стимулирование познавательной и творческой активности играет построение такой развивающей предметной и двигательной среды, которая , должна  соответствовать «зоне актуального развития, самого слабого ребёнка и зоне ближайшего развития самого сильного ребёнка в группе.</a:t>
            </a:r>
          </a:p>
          <a:p>
            <a:pPr algn="just"/>
            <a:r>
              <a:rPr lang="ru-RU" sz="2000" b="1" u="sng" dirty="0" smtClean="0"/>
              <a:t>Основным видом деятельности детей дошкольного возраста является игра.</a:t>
            </a:r>
            <a:endParaRPr lang="en-US" sz="2000" b="1" u="sng" dirty="0" smtClean="0"/>
          </a:p>
          <a:p>
            <a:pPr algn="just"/>
            <a:r>
              <a:rPr lang="ru-RU" sz="2000" dirty="0" smtClean="0"/>
              <a:t>Игровая деятельность выступает как средство формирования самостоятельности. Игра –это  метод познания действительности. Она позволяет ребёнку в кратчайшие сроки овладеть первоначальными, но весьма обширными основами человеческой культуры.</a:t>
            </a:r>
          </a:p>
          <a:p>
            <a:pPr algn="just"/>
            <a:r>
              <a:rPr lang="ru-RU" sz="2000" dirty="0" smtClean="0"/>
              <a:t>Самостоятельность – это способность личности планировать, осуществлять  контроль над своей деятельностью на основе имеющихся знаний. Необходимым условием для формирования самостоятельности, является правильная организация предметно- развивающей среды д/с.</a:t>
            </a:r>
          </a:p>
          <a:p>
            <a:pPr algn="just"/>
            <a:endParaRPr lang="ru-RU"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IMG_3829.JPG"/>
          <p:cNvPicPr>
            <a:picLocks noChangeAspect="1"/>
          </p:cNvPicPr>
          <p:nvPr/>
        </p:nvPicPr>
        <p:blipFill>
          <a:blip r:embed="rId2" cstate="email"/>
          <a:stretch>
            <a:fillRect/>
          </a:stretch>
        </p:blipFill>
        <p:spPr>
          <a:xfrm>
            <a:off x="357158" y="357166"/>
            <a:ext cx="4286280" cy="321471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Рисунок 7" descr="IMG_3777.JPG"/>
          <p:cNvPicPr>
            <a:picLocks noChangeAspect="1"/>
          </p:cNvPicPr>
          <p:nvPr/>
        </p:nvPicPr>
        <p:blipFill>
          <a:blip r:embed="rId3" cstate="email"/>
          <a:stretch>
            <a:fillRect/>
          </a:stretch>
        </p:blipFill>
        <p:spPr>
          <a:xfrm>
            <a:off x="5000628" y="3714752"/>
            <a:ext cx="3809994" cy="285749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9" name="Рисунок 8" descr="IMG_3849.JPG"/>
          <p:cNvPicPr>
            <a:picLocks noChangeAspect="1"/>
          </p:cNvPicPr>
          <p:nvPr/>
        </p:nvPicPr>
        <p:blipFill>
          <a:blip r:embed="rId4" cstate="email"/>
          <a:stretch>
            <a:fillRect/>
          </a:stretch>
        </p:blipFill>
        <p:spPr>
          <a:xfrm>
            <a:off x="5000628" y="357166"/>
            <a:ext cx="3857620" cy="289321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1" name="Рисунок 10" descr="20180209_091836.jpg"/>
          <p:cNvPicPr>
            <a:picLocks noChangeAspect="1"/>
          </p:cNvPicPr>
          <p:nvPr/>
        </p:nvPicPr>
        <p:blipFill>
          <a:blip r:embed="rId5" cstate="email"/>
          <a:srcRect/>
          <a:stretch>
            <a:fillRect/>
          </a:stretch>
        </p:blipFill>
        <p:spPr>
          <a:xfrm>
            <a:off x="357158" y="3929066"/>
            <a:ext cx="4286248" cy="264320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Музыкальная деятельность.</a:t>
            </a:r>
            <a:endParaRPr lang="ru-RU" dirty="0"/>
          </a:p>
        </p:txBody>
      </p:sp>
      <p:sp>
        <p:nvSpPr>
          <p:cNvPr id="3" name="Содержимое 2"/>
          <p:cNvSpPr>
            <a:spLocks noGrp="1"/>
          </p:cNvSpPr>
          <p:nvPr>
            <p:ph idx="1"/>
          </p:nvPr>
        </p:nvSpPr>
        <p:spPr/>
        <p:txBody>
          <a:bodyPr>
            <a:normAutofit/>
          </a:bodyPr>
          <a:lstStyle/>
          <a:p>
            <a:r>
              <a:rPr lang="ru-RU" sz="2000" dirty="0" smtClean="0"/>
              <a:t>Источником возникновения </a:t>
            </a:r>
            <a:r>
              <a:rPr lang="ru-RU" sz="2000" dirty="0" err="1" smtClean="0"/>
              <a:t>музыцирования</a:t>
            </a:r>
            <a:r>
              <a:rPr lang="ru-RU" sz="2000" dirty="0" smtClean="0"/>
              <a:t> являются музыкальные занятия, праздники, развлечения. Самостоятельная деятельность заключается в том , что дети поют, водят хороводы, подбирают лёгкие мелодии на металлофоне, используют несложные пляски. Они могут организовать игры в концерт, спектакль(с игрушками, плоскостными фигурками, куклами), маршируют, создают оркестр.</a:t>
            </a:r>
          </a:p>
          <a:p>
            <a:r>
              <a:rPr lang="ru-RU" sz="2000" dirty="0" smtClean="0"/>
              <a:t>Для возникновения этой деятельности необходимо в группе иметь музыкальный уголок, различные инструменты, музыкальные дидактические игры,  «муз. лото», металлофон, баян ,гармошку, дудочку, кларнет,  пианино, бубны, гусли.</a:t>
            </a:r>
          </a:p>
          <a:p>
            <a:endParaRPr lang="ru-RU"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descr="20171023_090637.jpg"/>
          <p:cNvPicPr>
            <a:picLocks noChangeAspect="1"/>
          </p:cNvPicPr>
          <p:nvPr/>
        </p:nvPicPr>
        <p:blipFill>
          <a:blip r:embed="rId2" cstate="email"/>
          <a:stretch>
            <a:fillRect/>
          </a:stretch>
        </p:blipFill>
        <p:spPr>
          <a:xfrm>
            <a:off x="214282" y="357166"/>
            <a:ext cx="4714908" cy="282894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1" name="Рисунок 10" descr="IMG-3c24f7e6b6d67e39ca5d6191361e42ae-V.jpg"/>
          <p:cNvPicPr>
            <a:picLocks noChangeAspect="1"/>
          </p:cNvPicPr>
          <p:nvPr/>
        </p:nvPicPr>
        <p:blipFill>
          <a:blip r:embed="rId3" cstate="email"/>
          <a:srcRect l="-4116"/>
          <a:stretch>
            <a:fillRect/>
          </a:stretch>
        </p:blipFill>
        <p:spPr>
          <a:xfrm>
            <a:off x="3786182" y="3071810"/>
            <a:ext cx="5072098" cy="36048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Трудовая деятельность.</a:t>
            </a:r>
            <a:endParaRPr lang="ru-RU" dirty="0"/>
          </a:p>
        </p:txBody>
      </p:sp>
      <p:sp>
        <p:nvSpPr>
          <p:cNvPr id="3" name="Содержимое 2"/>
          <p:cNvSpPr>
            <a:spLocks noGrp="1"/>
          </p:cNvSpPr>
          <p:nvPr>
            <p:ph idx="1"/>
          </p:nvPr>
        </p:nvSpPr>
        <p:spPr/>
        <p:txBody>
          <a:bodyPr>
            <a:normAutofit fontScale="62500" lnSpcReduction="20000"/>
          </a:bodyPr>
          <a:lstStyle/>
          <a:p>
            <a:r>
              <a:rPr lang="ru-RU" sz="2000" dirty="0" smtClean="0"/>
              <a:t>Способствует повышению общего развития, расширяет интересы, способствует появлению простых форм сотрудничества, формированию нравственных качеств, трудолюбие, ответственность за порученное дело. Труд обладает большим педагогическим  воздействием только при правильной его организации. Ребёнок не узнает что такое труд, пока на личном опыте, при умелом руководстве взрослого не преодолеет своей робости, не приобретёт трудовых навыков, а главное опыта самостоятельного выполнения работы.</a:t>
            </a:r>
          </a:p>
          <a:p>
            <a:r>
              <a:rPr lang="ru-RU" sz="2000" dirty="0" smtClean="0"/>
              <a:t>Сухомлинский В.А. писал «Труд становится великим воспитателем, когда он входит в духовную жизнь наших воспитанников, даёт радость дружбы и товарищества, развивает пытливость и любознательность, рождает волнующую радость преодоления трудностей, открывает всё новую красоту окружающего мира, пробуждает чувство-создателя материальных благ без которых невозможна жизнь человека.</a:t>
            </a:r>
            <a:r>
              <a:rPr lang="en-US" sz="2000" dirty="0" smtClean="0"/>
              <a:t> </a:t>
            </a:r>
            <a:r>
              <a:rPr lang="ru-RU" sz="2000" dirty="0" smtClean="0"/>
              <a:t>Ознакомление с  </a:t>
            </a:r>
            <a:r>
              <a:rPr lang="ru-RU" sz="2000" dirty="0" err="1" smtClean="0"/>
              <a:t>с</a:t>
            </a:r>
            <a:r>
              <a:rPr lang="ru-RU" sz="2000" dirty="0" smtClean="0"/>
              <a:t> трудовой деятельностью решающее значение  имеет формирование у ребёнка первоначальных представлений о роли труда в жизни общества.</a:t>
            </a:r>
            <a:r>
              <a:rPr lang="en-US" sz="2000" dirty="0" smtClean="0"/>
              <a:t> </a:t>
            </a:r>
            <a:r>
              <a:rPr lang="ru-RU" sz="2000" dirty="0" smtClean="0"/>
              <a:t>Формируются трудовые навыки и умения, воспитываются положительные нравственные качества,  радость труда –одно из высоких человеческих чувств. Необходимо своевременно развить эти чувства у маленьких детей.</a:t>
            </a:r>
          </a:p>
          <a:p>
            <a:r>
              <a:rPr lang="ru-RU" sz="2000" dirty="0" smtClean="0"/>
              <a:t>Воспитатель помогает каждому ребёнку осознать жизненную необходимость и полезность своего труда для окружающих, вызвать стремление трудиться и интерес к труду, желание принять участие в общей работе. Ручной труд позволяет развивать у детей начало конструкторских умений и способностей, что способствует их духовному развитию. Дети усвоив понятия о свойствах материалов, используют их.</a:t>
            </a:r>
          </a:p>
          <a:p>
            <a:r>
              <a:rPr lang="ru-RU" sz="2900" u="sng" dirty="0" smtClean="0"/>
              <a:t>Задача воспитателя</a:t>
            </a:r>
            <a:r>
              <a:rPr lang="ru-RU" sz="2000" dirty="0" smtClean="0"/>
              <a:t>:</a:t>
            </a:r>
          </a:p>
          <a:p>
            <a:r>
              <a:rPr lang="ru-RU" sz="2000" dirty="0" smtClean="0"/>
              <a:t>Правильно оценивать успехи. Только добрый совет, добрая помощь, поддержка даже самых малых успехов способствует воспитанию положительных черт личности ребёнка. Необходимо знать как осуществляется и семейное воспитание.</a:t>
            </a:r>
            <a:endParaRPr lang="ru-RU"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Autofit/>
          </a:bodyPr>
          <a:lstStyle/>
          <a:p>
            <a:pPr algn="ctr"/>
            <a:r>
              <a:rPr lang="ru-RU" sz="2000" dirty="0" smtClean="0"/>
              <a:t>Именно в самостоятельной детской деятельности прослеживается интерес детей к реализуемой в текущее время теме образовательного процесса. Самостоятельная деятельность детей, как правило, опирается на знания и умения, приобретенные в процессе совместной со взрослым деятельности</a:t>
            </a:r>
            <a:endParaRPr lang="ru-RU" sz="2000" dirty="0"/>
          </a:p>
        </p:txBody>
      </p:sp>
      <p:pic>
        <p:nvPicPr>
          <p:cNvPr id="5" name="Рисунок 4" descr="20171109_072411.jpg"/>
          <p:cNvPicPr>
            <a:picLocks noChangeAspect="1"/>
          </p:cNvPicPr>
          <p:nvPr/>
        </p:nvPicPr>
        <p:blipFill>
          <a:blip r:embed="rId2" cstate="email"/>
          <a:stretch>
            <a:fillRect/>
          </a:stretch>
        </p:blipFill>
        <p:spPr>
          <a:xfrm>
            <a:off x="4643438" y="4538366"/>
            <a:ext cx="3429024" cy="231963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20171207_164739.jpg"/>
          <p:cNvPicPr>
            <a:picLocks noChangeAspect="1"/>
          </p:cNvPicPr>
          <p:nvPr/>
        </p:nvPicPr>
        <p:blipFill>
          <a:blip r:embed="rId3" cstate="email"/>
          <a:stretch>
            <a:fillRect/>
          </a:stretch>
        </p:blipFill>
        <p:spPr>
          <a:xfrm>
            <a:off x="4643438" y="1785926"/>
            <a:ext cx="3643338" cy="25196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Рисунок 6" descr="20180207_170200.jpg"/>
          <p:cNvPicPr>
            <a:picLocks noChangeAspect="1"/>
          </p:cNvPicPr>
          <p:nvPr/>
        </p:nvPicPr>
        <p:blipFill>
          <a:blip r:embed="rId4" cstate="email"/>
          <a:stretch>
            <a:fillRect/>
          </a:stretch>
        </p:blipFill>
        <p:spPr>
          <a:xfrm>
            <a:off x="428596" y="4586276"/>
            <a:ext cx="3714776" cy="227172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 name="Рисунок 7" descr="IMG_3779.JPG"/>
          <p:cNvPicPr>
            <a:picLocks noChangeAspect="1"/>
          </p:cNvPicPr>
          <p:nvPr/>
        </p:nvPicPr>
        <p:blipFill>
          <a:blip r:embed="rId5" cstate="email"/>
          <a:stretch>
            <a:fillRect/>
          </a:stretch>
        </p:blipFill>
        <p:spPr>
          <a:xfrm>
            <a:off x="428596" y="1714488"/>
            <a:ext cx="3714776" cy="26789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428604"/>
            <a:ext cx="8429684" cy="2143140"/>
          </a:xfrm>
        </p:spPr>
        <p:txBody>
          <a:bodyPr>
            <a:normAutofit/>
          </a:bodyPr>
          <a:lstStyle/>
          <a:p>
            <a:pPr algn="ctr"/>
            <a:r>
              <a:rPr lang="ru-RU" sz="2000" dirty="0" smtClean="0"/>
              <a:t> </a:t>
            </a:r>
            <a:r>
              <a:rPr lang="ru-RU" sz="2200" dirty="0" smtClean="0"/>
              <a:t>Самостоятельная деятельность детей протекает преимущественно в утренний отрезок времени и во второй половине дня ежедневно. В зависимости от возраста детей ее общая продолжительность в течение дня — от 15 до 45 минут. Основой взаимодействия педагога и детей выступает поддержка самостоятельности и творчества детей</a:t>
            </a:r>
            <a:br>
              <a:rPr lang="ru-RU" sz="2200" dirty="0" smtClean="0"/>
            </a:br>
            <a:endParaRPr lang="ru-RU" sz="2200" dirty="0"/>
          </a:p>
        </p:txBody>
      </p:sp>
      <p:pic>
        <p:nvPicPr>
          <p:cNvPr id="3" name="Рисунок 2" descr="20171207_164739.jpg"/>
          <p:cNvPicPr>
            <a:picLocks noChangeAspect="1"/>
          </p:cNvPicPr>
          <p:nvPr/>
        </p:nvPicPr>
        <p:blipFill>
          <a:blip r:embed="rId2" cstate="email"/>
          <a:stretch>
            <a:fillRect/>
          </a:stretch>
        </p:blipFill>
        <p:spPr>
          <a:xfrm>
            <a:off x="3786182" y="3429000"/>
            <a:ext cx="5080520" cy="321471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descr="IMG_3885.JPG"/>
          <p:cNvPicPr>
            <a:picLocks noChangeAspect="1"/>
          </p:cNvPicPr>
          <p:nvPr/>
        </p:nvPicPr>
        <p:blipFill>
          <a:blip r:embed="rId3" cstate="email"/>
          <a:stretch>
            <a:fillRect/>
          </a:stretch>
        </p:blipFill>
        <p:spPr>
          <a:xfrm>
            <a:off x="142844" y="2500306"/>
            <a:ext cx="4143372" cy="310752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320"/>
            <a:ext cx="8401080" cy="1725920"/>
          </a:xfrm>
        </p:spPr>
        <p:txBody>
          <a:bodyPr>
            <a:normAutofit/>
          </a:bodyPr>
          <a:lstStyle/>
          <a:p>
            <a:r>
              <a:rPr lang="ru-RU" sz="2000" dirty="0" smtClean="0"/>
              <a:t>Организации самостоятельной деятельности детей в ДОУ педагог  должен отводить большое количество времени в течение дня. И если в совместной деятельности с детьми педагог является равным партнером, то в самостоятельной деятельности педагог только наблюдатель.</a:t>
            </a:r>
            <a:br>
              <a:rPr lang="ru-RU" sz="2000" dirty="0" smtClean="0"/>
            </a:br>
            <a:endParaRPr lang="ru-RU" sz="2000" dirty="0"/>
          </a:p>
        </p:txBody>
      </p:sp>
      <p:pic>
        <p:nvPicPr>
          <p:cNvPr id="5" name="Рисунок 4" descr="IMG_3759.JPG"/>
          <p:cNvPicPr>
            <a:picLocks noChangeAspect="1"/>
          </p:cNvPicPr>
          <p:nvPr/>
        </p:nvPicPr>
        <p:blipFill>
          <a:blip r:embed="rId2" cstate="email"/>
          <a:stretch>
            <a:fillRect/>
          </a:stretch>
        </p:blipFill>
        <p:spPr>
          <a:xfrm>
            <a:off x="214282" y="2928934"/>
            <a:ext cx="4929253" cy="36969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Рисунок 5" descr="20180129_111520.jpg"/>
          <p:cNvPicPr>
            <a:picLocks noChangeAspect="1"/>
          </p:cNvPicPr>
          <p:nvPr/>
        </p:nvPicPr>
        <p:blipFill>
          <a:blip r:embed="rId3" cstate="email"/>
          <a:srcRect/>
          <a:stretch>
            <a:fillRect/>
          </a:stretch>
        </p:blipFill>
        <p:spPr>
          <a:xfrm>
            <a:off x="5357818" y="1785926"/>
            <a:ext cx="3529508" cy="364333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8543956" cy="2225986"/>
          </a:xfrm>
        </p:spPr>
        <p:txBody>
          <a:bodyPr>
            <a:normAutofit/>
          </a:bodyPr>
          <a:lstStyle/>
          <a:p>
            <a:r>
              <a:rPr lang="ru-RU" sz="1800" dirty="0" smtClean="0"/>
              <a:t>Таким образом, самостоятельная работа детей в ДОУ – это такая работа, которая  выполняется без непосредственного участия  воспитателя, по его заданию, в специально предоставленное для этого время, при этом ребенок сознательно стремится достигнуть поставленной цели, употребляя свои усилия и выражая в той или иной форме результат умственных или физических действий.</a:t>
            </a:r>
            <a:br>
              <a:rPr lang="ru-RU" sz="1800" dirty="0" smtClean="0"/>
            </a:br>
            <a:r>
              <a:rPr lang="ru-RU" sz="1800" dirty="0" smtClean="0"/>
              <a:t> </a:t>
            </a:r>
            <a:br>
              <a:rPr lang="ru-RU" sz="1800" dirty="0" smtClean="0"/>
            </a:br>
            <a:endParaRPr lang="ru-RU" sz="1800" dirty="0"/>
          </a:p>
        </p:txBody>
      </p:sp>
      <p:pic>
        <p:nvPicPr>
          <p:cNvPr id="4" name="Рисунок 3" descr="20171207_154339.jpg"/>
          <p:cNvPicPr>
            <a:picLocks noChangeAspect="1"/>
          </p:cNvPicPr>
          <p:nvPr/>
        </p:nvPicPr>
        <p:blipFill>
          <a:blip r:embed="rId2" cstate="email"/>
          <a:stretch>
            <a:fillRect/>
          </a:stretch>
        </p:blipFill>
        <p:spPr>
          <a:xfrm>
            <a:off x="214282" y="1928802"/>
            <a:ext cx="3786214" cy="283966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20171128_102652.jpg"/>
          <p:cNvPicPr>
            <a:picLocks noChangeAspect="1"/>
          </p:cNvPicPr>
          <p:nvPr/>
        </p:nvPicPr>
        <p:blipFill>
          <a:blip r:embed="rId3" cstate="email"/>
          <a:stretch>
            <a:fillRect/>
          </a:stretch>
        </p:blipFill>
        <p:spPr>
          <a:xfrm>
            <a:off x="5715008" y="2000240"/>
            <a:ext cx="3024622" cy="359900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Рисунок 6" descr="IMG_3833.JPG"/>
          <p:cNvPicPr>
            <a:picLocks noChangeAspect="1"/>
          </p:cNvPicPr>
          <p:nvPr/>
        </p:nvPicPr>
        <p:blipFill>
          <a:blip r:embed="rId4" cstate="email"/>
          <a:stretch>
            <a:fillRect/>
          </a:stretch>
        </p:blipFill>
        <p:spPr>
          <a:xfrm>
            <a:off x="2214546" y="4179075"/>
            <a:ext cx="3571900" cy="26789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Спасибо за внимание!!!</a:t>
            </a:r>
            <a:endParaRPr lang="ru-RU" dirty="0"/>
          </a:p>
        </p:txBody>
      </p:sp>
      <p:pic>
        <p:nvPicPr>
          <p:cNvPr id="3" name="Рисунок 2" descr="20180129_112239.jpg"/>
          <p:cNvPicPr>
            <a:picLocks noChangeAspect="1"/>
          </p:cNvPicPr>
          <p:nvPr/>
        </p:nvPicPr>
        <p:blipFill>
          <a:blip r:embed="rId2" cstate="email"/>
          <a:stretch>
            <a:fillRect/>
          </a:stretch>
        </p:blipFill>
        <p:spPr>
          <a:xfrm>
            <a:off x="1071538" y="1214422"/>
            <a:ext cx="7143768" cy="535782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Самостоятельность</a:t>
            </a:r>
            <a:endParaRPr lang="ru-RU" dirty="0"/>
          </a:p>
        </p:txBody>
      </p:sp>
      <p:sp>
        <p:nvSpPr>
          <p:cNvPr id="3" name="Содержимое 2"/>
          <p:cNvSpPr>
            <a:spLocks noGrp="1"/>
          </p:cNvSpPr>
          <p:nvPr>
            <p:ph idx="1"/>
          </p:nvPr>
        </p:nvSpPr>
        <p:spPr/>
        <p:txBody>
          <a:bodyPr>
            <a:normAutofit fontScale="92500" lnSpcReduction="20000"/>
          </a:bodyPr>
          <a:lstStyle/>
          <a:p>
            <a:pPr algn="just"/>
            <a:r>
              <a:rPr lang="ru-RU" sz="2000" dirty="0" smtClean="0"/>
              <a:t>Формирование самостоятельности , во многом зависит от уровня сформированности памяти, мышления, развития внимания, речи и т.д. благодаря этому ребёнок умеет подчинять свои действия той  или иной задаче, добиваться цели. Преодолевать возникшие трудности.</a:t>
            </a:r>
          </a:p>
          <a:p>
            <a:pPr algn="just"/>
            <a:r>
              <a:rPr lang="ru-RU" sz="2000" b="1" u="sng" dirty="0" smtClean="0"/>
              <a:t>Задача воспитателя:</a:t>
            </a:r>
          </a:p>
          <a:p>
            <a:pPr algn="just"/>
            <a:r>
              <a:rPr lang="ru-RU" sz="2000" dirty="0" smtClean="0"/>
              <a:t>Формировать личность которая умела бы самостоятельно, творчески решать различные задачи, критически мыслить, вырабатывать и защищать свою точку зрения, свои убеждения, систематически и непрерывно пополнять и обновлять свои знания, путём самообразования, самосовершенствовать умения,  творчески применять их в действительности.</a:t>
            </a:r>
          </a:p>
          <a:p>
            <a:pPr algn="just"/>
            <a:r>
              <a:rPr lang="ru-RU" sz="2000" dirty="0" smtClean="0"/>
              <a:t>Работа ведётся по 3 направлениям:</a:t>
            </a:r>
          </a:p>
          <a:p>
            <a:pPr algn="just"/>
            <a:r>
              <a:rPr lang="ru-RU" sz="2000" b="1" dirty="0" smtClean="0"/>
              <a:t>1)Познавательная деятельность</a:t>
            </a:r>
            <a:r>
              <a:rPr lang="ru-RU" sz="2000" dirty="0" smtClean="0"/>
              <a:t>. </a:t>
            </a:r>
          </a:p>
          <a:p>
            <a:pPr marL="504000" algn="just">
              <a:spcBef>
                <a:spcPts val="0"/>
              </a:spcBef>
            </a:pPr>
            <a:r>
              <a:rPr lang="ru-RU" sz="2000" dirty="0" smtClean="0"/>
              <a:t>Формирование навыков и творческая деятельность. Ребёнок приобретает новые знания, способы, социальный опыт, идеи, способности, качества.</a:t>
            </a:r>
            <a:endParaRPr lang="ru-RU"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12" y="928670"/>
            <a:ext cx="2286016" cy="2500330"/>
          </a:xfrm>
        </p:spPr>
        <p:txBody>
          <a:bodyPr/>
          <a:lstStyle/>
          <a:p>
            <a:endParaRPr lang="ru-RU" dirty="0"/>
          </a:p>
        </p:txBody>
      </p:sp>
      <p:sp>
        <p:nvSpPr>
          <p:cNvPr id="3" name="Содержимое 2"/>
          <p:cNvSpPr>
            <a:spLocks noGrp="1"/>
          </p:cNvSpPr>
          <p:nvPr>
            <p:ph idx="1"/>
          </p:nvPr>
        </p:nvSpPr>
        <p:spPr>
          <a:xfrm>
            <a:off x="0" y="142852"/>
            <a:ext cx="5543560" cy="6572272"/>
          </a:xfrm>
        </p:spPr>
        <p:txBody>
          <a:bodyPr>
            <a:normAutofit fontScale="92500" lnSpcReduction="20000"/>
          </a:bodyPr>
          <a:lstStyle/>
          <a:p>
            <a:pPr algn="just"/>
            <a:r>
              <a:rPr lang="ru-RU" sz="2000" b="1" dirty="0" smtClean="0"/>
              <a:t>2) Практическая деятельность</a:t>
            </a:r>
            <a:r>
              <a:rPr lang="ru-RU" sz="2000" dirty="0" smtClean="0"/>
              <a:t>.</a:t>
            </a:r>
          </a:p>
          <a:p>
            <a:pPr algn="just"/>
            <a:r>
              <a:rPr lang="ru-RU" sz="2000" dirty="0" smtClean="0"/>
              <a:t>Результатом является познавательные цели, задачи, самостоятельная деятельность. Подбор, определение и применение адекватных способов действий ведущих к  достижению результатов, потребность в новых знаниях.</a:t>
            </a:r>
          </a:p>
          <a:p>
            <a:pPr algn="just"/>
            <a:r>
              <a:rPr lang="ru-RU" sz="2000" b="1" dirty="0" smtClean="0"/>
              <a:t>3)Организационно–техническая деятельность.</a:t>
            </a:r>
          </a:p>
          <a:p>
            <a:pPr algn="just"/>
            <a:r>
              <a:rPr lang="ru-RU" sz="2000" dirty="0" smtClean="0"/>
              <a:t>Мотив – действие – результат.</a:t>
            </a:r>
          </a:p>
          <a:p>
            <a:pPr algn="just"/>
            <a:r>
              <a:rPr lang="ru-RU" sz="2000" dirty="0" smtClean="0"/>
              <a:t>Дошкольники должны, по возможности трудиться самостоятельно, а воспитатель- руководить этим самостоятельным трудом и давать для него материал. Самостоятельная деятельность – это такая работа, которая выполняется без непосредственного участия воспитателя, но по его заданию, в специально предоставленное для  этого время, при этом ребёнок, сознательно стремится достигнуть поставленной цели, употребляя самостоятельные усилия и выражая в той или иной форме результат умственных или физических действий.</a:t>
            </a:r>
            <a:endParaRPr lang="ru-RU" sz="2000" dirty="0"/>
          </a:p>
        </p:txBody>
      </p:sp>
      <p:pic>
        <p:nvPicPr>
          <p:cNvPr id="4" name="Рисунок 3" descr="Eev8shW9-Oc.jpg"/>
          <p:cNvPicPr>
            <a:picLocks noChangeAspect="1"/>
          </p:cNvPicPr>
          <p:nvPr/>
        </p:nvPicPr>
        <p:blipFill>
          <a:blip r:embed="rId2" cstate="email"/>
          <a:srcRect/>
          <a:stretch>
            <a:fillRect/>
          </a:stretch>
        </p:blipFill>
        <p:spPr>
          <a:xfrm>
            <a:off x="5572132" y="500042"/>
            <a:ext cx="3403989" cy="2897012"/>
          </a:xfrm>
          <a:prstGeom prst="rect">
            <a:avLst/>
          </a:prstGeom>
        </p:spPr>
      </p:pic>
      <p:pic>
        <p:nvPicPr>
          <p:cNvPr id="5" name="Рисунок 4" descr="nVb0RAJdiXM (1).jpg"/>
          <p:cNvPicPr>
            <a:picLocks noChangeAspect="1"/>
          </p:cNvPicPr>
          <p:nvPr/>
        </p:nvPicPr>
        <p:blipFill>
          <a:blip r:embed="rId3" cstate="email"/>
          <a:srcRect/>
          <a:stretch>
            <a:fillRect/>
          </a:stretch>
        </p:blipFill>
        <p:spPr>
          <a:xfrm>
            <a:off x="5715008" y="3643314"/>
            <a:ext cx="3286148" cy="304800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2000" u="sng" dirty="0" smtClean="0"/>
              <a:t>Согласно ФГОС  дошкольного образования образовательная деятельность осуществляется в процессе самостоятельной детской деятельности. Это требует создания специальных условий.</a:t>
            </a:r>
            <a:endParaRPr lang="ru-RU" sz="2000" u="sng" dirty="0"/>
          </a:p>
        </p:txBody>
      </p:sp>
      <p:sp>
        <p:nvSpPr>
          <p:cNvPr id="6" name="Содержимое 5"/>
          <p:cNvSpPr>
            <a:spLocks noGrp="1"/>
          </p:cNvSpPr>
          <p:nvPr>
            <p:ph idx="1"/>
          </p:nvPr>
        </p:nvSpPr>
        <p:spPr/>
        <p:txBody>
          <a:bodyPr>
            <a:normAutofit fontScale="62500" lnSpcReduction="20000"/>
          </a:bodyPr>
          <a:lstStyle/>
          <a:p>
            <a:pPr fontAlgn="base"/>
            <a:r>
              <a:rPr lang="ru-RU" dirty="0" smtClean="0"/>
              <a:t>Для организации самостоятельной деятельности ребенка в группе создаются различные центры активности, например:</a:t>
            </a:r>
          </a:p>
          <a:p>
            <a:pPr fontAlgn="base"/>
            <a:r>
              <a:rPr lang="ru-RU" dirty="0" smtClean="0"/>
              <a:t> — «Центр познания», который обеспечивает решение задач познавательно-исследовательской деятельности детей (развивающие и логические игры, речевые игры, игры с буквами, звуками и слогами; опыты и эксперименты);</a:t>
            </a:r>
          </a:p>
          <a:p>
            <a:pPr fontAlgn="base"/>
            <a:r>
              <a:rPr lang="ru-RU" dirty="0" smtClean="0"/>
              <a:t>— «Центр творчества», который обеспечивает решение задач активизации творчества детей (режиссерские и театрализованные, музыкальные игры и импровизации, художественно-речевая и изобразительная деятельность);</a:t>
            </a:r>
          </a:p>
          <a:p>
            <a:pPr fontAlgn="base"/>
            <a:r>
              <a:rPr lang="ru-RU" dirty="0" smtClean="0"/>
              <a:t> — «Игровой центр», который обеспечивает организацию самостоятельных сюжетно-ролевых игр;</a:t>
            </a:r>
          </a:p>
          <a:p>
            <a:pPr fontAlgn="base"/>
            <a:r>
              <a:rPr lang="ru-RU" dirty="0" smtClean="0"/>
              <a:t> — «Литературный центр», который обеспечивает литературное развитие дошкольников;</a:t>
            </a:r>
          </a:p>
          <a:p>
            <a:pPr fontAlgn="base"/>
            <a:r>
              <a:rPr lang="ru-RU" dirty="0" smtClean="0"/>
              <a:t>— «Спортивный центр», который обеспечивает двигательную активность и организацию </a:t>
            </a:r>
            <a:r>
              <a:rPr lang="ru-RU" dirty="0" err="1" smtClean="0"/>
              <a:t>здоровьесберегающей</a:t>
            </a:r>
            <a:r>
              <a:rPr lang="ru-RU" dirty="0" smtClean="0"/>
              <a:t> деятельности детей.</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Самостоятельная деятельность детей</a:t>
            </a:r>
            <a:endParaRPr lang="ru-RU" dirty="0"/>
          </a:p>
        </p:txBody>
      </p:sp>
      <p:sp>
        <p:nvSpPr>
          <p:cNvPr id="3" name="Содержимое 2"/>
          <p:cNvSpPr>
            <a:spLocks noGrp="1"/>
          </p:cNvSpPr>
          <p:nvPr>
            <p:ph idx="1"/>
          </p:nvPr>
        </p:nvSpPr>
        <p:spPr/>
        <p:txBody>
          <a:bodyPr>
            <a:normAutofit/>
          </a:bodyPr>
          <a:lstStyle/>
          <a:p>
            <a:r>
              <a:rPr lang="ru-RU" sz="2000" dirty="0" smtClean="0"/>
              <a:t>Рассмотрим в каких видах деятельности может состояться самостоятельная деятельность детей.</a:t>
            </a:r>
            <a:endParaRPr lang="ru-RU" sz="2000" dirty="0"/>
          </a:p>
        </p:txBody>
      </p:sp>
      <p:sp>
        <p:nvSpPr>
          <p:cNvPr id="4" name="Овал 3"/>
          <p:cNvSpPr/>
          <p:nvPr/>
        </p:nvSpPr>
        <p:spPr>
          <a:xfrm>
            <a:off x="3500430" y="3429000"/>
            <a:ext cx="2143140" cy="1571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Самостоятельнаядеятельность детей</a:t>
            </a:r>
            <a:endParaRPr lang="ru-RU" sz="1400" dirty="0"/>
          </a:p>
        </p:txBody>
      </p:sp>
      <p:sp>
        <p:nvSpPr>
          <p:cNvPr id="5" name="Овал 4"/>
          <p:cNvSpPr/>
          <p:nvPr/>
        </p:nvSpPr>
        <p:spPr>
          <a:xfrm>
            <a:off x="1071538" y="2357430"/>
            <a:ext cx="2200284"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 </a:t>
            </a:r>
            <a:r>
              <a:rPr lang="ru-RU" sz="1200" dirty="0" smtClean="0"/>
              <a:t>самостоятельная двигательная активность</a:t>
            </a:r>
            <a:endParaRPr lang="ru-RU" sz="1200" dirty="0"/>
          </a:p>
        </p:txBody>
      </p:sp>
      <p:sp>
        <p:nvSpPr>
          <p:cNvPr id="6" name="Овал 5"/>
          <p:cNvSpPr/>
          <p:nvPr/>
        </p:nvSpPr>
        <p:spPr>
          <a:xfrm>
            <a:off x="3857620" y="2428868"/>
            <a:ext cx="1357322"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t>Сюжетные игры</a:t>
            </a:r>
            <a:endParaRPr lang="ru-RU" sz="1200" dirty="0"/>
          </a:p>
        </p:txBody>
      </p:sp>
      <p:sp>
        <p:nvSpPr>
          <p:cNvPr id="7" name="Овал 6"/>
          <p:cNvSpPr/>
          <p:nvPr/>
        </p:nvSpPr>
        <p:spPr>
          <a:xfrm>
            <a:off x="5786446" y="2500306"/>
            <a:ext cx="2143140" cy="9286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t>Театрализованная деятельность</a:t>
            </a:r>
            <a:endParaRPr lang="ru-RU" sz="1200" dirty="0"/>
          </a:p>
        </p:txBody>
      </p:sp>
      <p:sp>
        <p:nvSpPr>
          <p:cNvPr id="8" name="Овал 7"/>
          <p:cNvSpPr/>
          <p:nvPr/>
        </p:nvSpPr>
        <p:spPr>
          <a:xfrm>
            <a:off x="6000760" y="5572140"/>
            <a:ext cx="1700218" cy="857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t>Игры драматизации</a:t>
            </a:r>
            <a:endParaRPr lang="ru-RU" sz="1200" dirty="0"/>
          </a:p>
        </p:txBody>
      </p:sp>
      <p:sp>
        <p:nvSpPr>
          <p:cNvPr id="10" name="Овал 9"/>
          <p:cNvSpPr/>
          <p:nvPr/>
        </p:nvSpPr>
        <p:spPr>
          <a:xfrm>
            <a:off x="3643306" y="5643578"/>
            <a:ext cx="1557342" cy="9286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t>ИЗО-деятельность</a:t>
            </a:r>
            <a:endParaRPr lang="ru-RU" sz="1200" dirty="0"/>
          </a:p>
        </p:txBody>
      </p:sp>
      <p:sp>
        <p:nvSpPr>
          <p:cNvPr id="11" name="Овал 10"/>
          <p:cNvSpPr/>
          <p:nvPr/>
        </p:nvSpPr>
        <p:spPr>
          <a:xfrm>
            <a:off x="357158" y="3786190"/>
            <a:ext cx="2000264" cy="857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Художественно-речевая</a:t>
            </a:r>
            <a:r>
              <a:rPr lang="en-US" sz="1400" dirty="0" smtClean="0"/>
              <a:t> </a:t>
            </a:r>
            <a:r>
              <a:rPr lang="ru-RU" sz="1400" dirty="0" smtClean="0"/>
              <a:t>деятельность.</a:t>
            </a:r>
            <a:endParaRPr lang="ru-RU" sz="1400" dirty="0"/>
          </a:p>
        </p:txBody>
      </p:sp>
      <p:sp>
        <p:nvSpPr>
          <p:cNvPr id="12" name="Овал 11"/>
          <p:cNvSpPr/>
          <p:nvPr/>
        </p:nvSpPr>
        <p:spPr>
          <a:xfrm>
            <a:off x="6715140" y="3643314"/>
            <a:ext cx="1785950"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dirty="0" smtClean="0"/>
              <a:t>Трудовая деятельность</a:t>
            </a:r>
            <a:endParaRPr lang="ru-RU" sz="1100" dirty="0"/>
          </a:p>
        </p:txBody>
      </p:sp>
      <p:sp>
        <p:nvSpPr>
          <p:cNvPr id="13" name="Овал 12"/>
          <p:cNvSpPr/>
          <p:nvPr/>
        </p:nvSpPr>
        <p:spPr>
          <a:xfrm>
            <a:off x="1071538" y="5500702"/>
            <a:ext cx="1500198" cy="9286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t>Музыкальная деятельность</a:t>
            </a:r>
            <a:endParaRPr lang="ru-RU" sz="1200" dirty="0"/>
          </a:p>
        </p:txBody>
      </p:sp>
      <p:sp>
        <p:nvSpPr>
          <p:cNvPr id="15" name="Стрелка вниз 14"/>
          <p:cNvSpPr/>
          <p:nvPr/>
        </p:nvSpPr>
        <p:spPr>
          <a:xfrm>
            <a:off x="4214810" y="5214950"/>
            <a:ext cx="484632"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8" name="Стрелка влево 17"/>
          <p:cNvSpPr/>
          <p:nvPr/>
        </p:nvSpPr>
        <p:spPr>
          <a:xfrm>
            <a:off x="2428860" y="4143380"/>
            <a:ext cx="835532" cy="4286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 name="Стрелка вправо 19"/>
          <p:cNvSpPr/>
          <p:nvPr/>
        </p:nvSpPr>
        <p:spPr>
          <a:xfrm>
            <a:off x="5929322" y="4143380"/>
            <a:ext cx="78581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357166"/>
            <a:ext cx="7467600" cy="1143000"/>
          </a:xfrm>
        </p:spPr>
        <p:txBody>
          <a:bodyPr>
            <a:normAutofit fontScale="90000"/>
          </a:bodyPr>
          <a:lstStyle/>
          <a:p>
            <a:pPr algn="ctr"/>
            <a:r>
              <a:rPr lang="ru-RU" dirty="0" smtClean="0"/>
              <a:t>Самостоятельная двигательная деятельность</a:t>
            </a:r>
            <a:endParaRPr lang="ru-RU" dirty="0"/>
          </a:p>
        </p:txBody>
      </p:sp>
      <p:sp>
        <p:nvSpPr>
          <p:cNvPr id="3" name="Содержимое 2"/>
          <p:cNvSpPr>
            <a:spLocks noGrp="1"/>
          </p:cNvSpPr>
          <p:nvPr>
            <p:ph idx="1"/>
          </p:nvPr>
        </p:nvSpPr>
        <p:spPr/>
        <p:txBody>
          <a:bodyPr>
            <a:normAutofit fontScale="85000" lnSpcReduction="10000"/>
          </a:bodyPr>
          <a:lstStyle/>
          <a:p>
            <a:pPr indent="0" algn="just">
              <a:spcBef>
                <a:spcPts val="0"/>
              </a:spcBef>
              <a:buNone/>
            </a:pPr>
            <a:r>
              <a:rPr lang="ru-RU" sz="2000" dirty="0" smtClean="0"/>
              <a:t>Повышение самостоятельной двигательной активности детей можно рассматривать как одно из действенных средств сохранения здоровья ребёнка, улучшения его физической подготовленности, обогащение двигательного опыта, увеличения творческого и познавательного потенциала.</a:t>
            </a:r>
          </a:p>
          <a:p>
            <a:pPr indent="0" algn="just">
              <a:spcBef>
                <a:spcPts val="0"/>
              </a:spcBef>
              <a:buNone/>
            </a:pPr>
            <a:r>
              <a:rPr lang="ru-RU" sz="2000" dirty="0" smtClean="0"/>
              <a:t>Для стимулирования двигательной деятельности  детей необходимо создать условия и организовать пространство таким образом, чтобы появилась возможность для многовариативных игр.</a:t>
            </a:r>
          </a:p>
          <a:p>
            <a:pPr indent="0" algn="just">
              <a:spcBef>
                <a:spcPts val="0"/>
              </a:spcBef>
              <a:buNone/>
            </a:pPr>
            <a:r>
              <a:rPr lang="ru-RU" sz="2000" b="1" u="sng" dirty="0" smtClean="0"/>
              <a:t>Предметно –развивающая среда</a:t>
            </a:r>
            <a:r>
              <a:rPr lang="ru-RU" sz="2000" dirty="0" smtClean="0"/>
              <a:t>.</a:t>
            </a:r>
          </a:p>
          <a:p>
            <a:pPr marL="360000" indent="0" algn="just">
              <a:spcBef>
                <a:spcPts val="0"/>
              </a:spcBef>
              <a:buNone/>
            </a:pPr>
            <a:r>
              <a:rPr lang="ru-RU" sz="2000" dirty="0" smtClean="0"/>
              <a:t>В группе и на веранде необходимо  создать так называемые полосы препятствий, чтобы дети могли выполнять различные двигательные задания</a:t>
            </a:r>
            <a:r>
              <a:rPr lang="en-US" sz="2000" dirty="0" smtClean="0"/>
              <a:t>(</a:t>
            </a:r>
            <a:r>
              <a:rPr lang="ru-RU" sz="2000" dirty="0" smtClean="0"/>
              <a:t>пройти по дорожке, прыгнуть с кочки на кочку, с колеса на колесо, залезть в тоннель. Необходимо оснастить уголок спорт.  инвентарём. Необходимы различные тележки, каталки, лесенки, горки, бревно, тропа здоровья , разные по размеру мячи. В дверных  проёмах можно укрепить тренажёр «Попади в кольцо», на полу из яркой изоленты создать разметку для игры в классики.</a:t>
            </a:r>
          </a:p>
          <a:p>
            <a:pPr algn="just">
              <a:spcBef>
                <a:spcPts val="0"/>
              </a:spcBef>
              <a:buNone/>
            </a:pPr>
            <a:endParaRPr lang="ru-RU"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Содержимое 9"/>
          <p:cNvSpPr>
            <a:spLocks noGrp="1"/>
          </p:cNvSpPr>
          <p:nvPr>
            <p:ph idx="4294967295"/>
          </p:nvPr>
        </p:nvSpPr>
        <p:spPr>
          <a:xfrm>
            <a:off x="0" y="1600200"/>
            <a:ext cx="7467600" cy="4525963"/>
          </a:xfrm>
        </p:spPr>
        <p:txBody>
          <a:bodyPr/>
          <a:lstStyle/>
          <a:p>
            <a:r>
              <a:rPr lang="ru-RU" dirty="0" smtClean="0"/>
              <a:t> </a:t>
            </a:r>
            <a:endParaRPr lang="ru-RU" dirty="0"/>
          </a:p>
        </p:txBody>
      </p:sp>
      <p:pic>
        <p:nvPicPr>
          <p:cNvPr id="30722" name="Picture 2" descr="C:\Users\user\Desktop\рапапапа\4444_180x239.jpg"/>
          <p:cNvPicPr>
            <a:picLocks noChangeAspect="1" noChangeArrowheads="1"/>
          </p:cNvPicPr>
          <p:nvPr/>
        </p:nvPicPr>
        <p:blipFill>
          <a:blip r:embed="rId3" cstate="print"/>
          <a:srcRect/>
          <a:stretch>
            <a:fillRect/>
          </a:stretch>
        </p:blipFill>
        <p:spPr bwMode="auto">
          <a:xfrm>
            <a:off x="285720" y="3702850"/>
            <a:ext cx="2376264" cy="3155150"/>
          </a:xfrm>
          <a:prstGeom prst="rect">
            <a:avLst/>
          </a:prstGeom>
          <a:noFill/>
        </p:spPr>
      </p:pic>
      <p:pic>
        <p:nvPicPr>
          <p:cNvPr id="30725" name="Picture 5" descr="C:\Users\user\Desktop\рапапапа\6666_181x136.jpg"/>
          <p:cNvPicPr>
            <a:picLocks noChangeAspect="1" noChangeArrowheads="1"/>
          </p:cNvPicPr>
          <p:nvPr/>
        </p:nvPicPr>
        <p:blipFill>
          <a:blip r:embed="rId4" cstate="print"/>
          <a:srcRect/>
          <a:stretch>
            <a:fillRect/>
          </a:stretch>
        </p:blipFill>
        <p:spPr bwMode="auto">
          <a:xfrm>
            <a:off x="3357554" y="3717032"/>
            <a:ext cx="3739456" cy="3140968"/>
          </a:xfrm>
          <a:prstGeom prst="rect">
            <a:avLst/>
          </a:prstGeom>
          <a:noFill/>
        </p:spPr>
      </p:pic>
      <p:pic>
        <p:nvPicPr>
          <p:cNvPr id="8" name="Picture 1" descr="C:\Users\user\Desktop\рапапапа\7777_180x165.jpg"/>
          <p:cNvPicPr>
            <a:picLocks noChangeAspect="1" noChangeArrowheads="1"/>
          </p:cNvPicPr>
          <p:nvPr/>
        </p:nvPicPr>
        <p:blipFill>
          <a:blip r:embed="rId5" cstate="print"/>
          <a:srcRect/>
          <a:stretch>
            <a:fillRect/>
          </a:stretch>
        </p:blipFill>
        <p:spPr bwMode="auto">
          <a:xfrm>
            <a:off x="5715008" y="214290"/>
            <a:ext cx="3170927" cy="3426720"/>
          </a:xfrm>
          <a:prstGeom prst="rect">
            <a:avLst/>
          </a:prstGeom>
          <a:noFill/>
        </p:spPr>
      </p:pic>
      <p:pic>
        <p:nvPicPr>
          <p:cNvPr id="11" name="Рисунок 10" descr="20180129_081753.jpg"/>
          <p:cNvPicPr>
            <a:picLocks noChangeAspect="1"/>
          </p:cNvPicPr>
          <p:nvPr/>
        </p:nvPicPr>
        <p:blipFill>
          <a:blip r:embed="rId6" cstate="email"/>
          <a:srcRect/>
          <a:stretch>
            <a:fillRect/>
          </a:stretch>
        </p:blipFill>
        <p:spPr>
          <a:xfrm>
            <a:off x="357158" y="285728"/>
            <a:ext cx="5188621" cy="3286124"/>
          </a:xfrm>
          <a:prstGeom prst="rect">
            <a:avLst/>
          </a:prstGeom>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20180405_115144.jpg"/>
          <p:cNvPicPr>
            <a:picLocks noGrp="1" noChangeAspect="1"/>
          </p:cNvPicPr>
          <p:nvPr>
            <p:ph idx="1"/>
          </p:nvPr>
        </p:nvPicPr>
        <p:blipFill>
          <a:blip r:embed="rId2" cstate="email"/>
          <a:stretch>
            <a:fillRect/>
          </a:stretch>
        </p:blipFill>
        <p:spPr>
          <a:xfrm>
            <a:off x="4929190" y="285728"/>
            <a:ext cx="3929090" cy="294681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IMG-3c24f7e6b6d67e39ca5d6191361e42ae-V.jpg"/>
          <p:cNvPicPr>
            <a:picLocks noChangeAspect="1"/>
          </p:cNvPicPr>
          <p:nvPr/>
        </p:nvPicPr>
        <p:blipFill>
          <a:blip r:embed="rId3" cstate="email"/>
          <a:stretch>
            <a:fillRect/>
          </a:stretch>
        </p:blipFill>
        <p:spPr>
          <a:xfrm>
            <a:off x="285720" y="3714752"/>
            <a:ext cx="4356338" cy="28860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20171129_104626.jpg"/>
          <p:cNvPicPr>
            <a:picLocks noChangeAspect="1"/>
          </p:cNvPicPr>
          <p:nvPr/>
        </p:nvPicPr>
        <p:blipFill>
          <a:blip r:embed="rId4" cstate="email"/>
          <a:stretch>
            <a:fillRect/>
          </a:stretch>
        </p:blipFill>
        <p:spPr>
          <a:xfrm>
            <a:off x="214282" y="357166"/>
            <a:ext cx="4476782" cy="288607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Рисунок 6" descr="20171228_155936.jpg"/>
          <p:cNvPicPr>
            <a:picLocks noChangeAspect="1"/>
          </p:cNvPicPr>
          <p:nvPr/>
        </p:nvPicPr>
        <p:blipFill>
          <a:blip r:embed="rId5" cstate="email"/>
          <a:srcRect/>
          <a:stretch>
            <a:fillRect/>
          </a:stretch>
        </p:blipFill>
        <p:spPr>
          <a:xfrm>
            <a:off x="5080402" y="3786190"/>
            <a:ext cx="3849283" cy="284545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949</TotalTime>
  <Words>1674</Words>
  <Application>Microsoft Office PowerPoint</Application>
  <PresentationFormat>Экран (4:3)</PresentationFormat>
  <Paragraphs>86</Paragraphs>
  <Slides>28</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Техническая</vt:lpstr>
      <vt:lpstr>«Самостоятельная деятельность детей и её организация в доо»  Воспитатель:  Алексеева Л.Н.</vt:lpstr>
      <vt:lpstr>Мастерство воспитателя ярче всего проявляется в организации самостоятельной деятельности детей</vt:lpstr>
      <vt:lpstr>Самостоятельность</vt:lpstr>
      <vt:lpstr>Слайд 4</vt:lpstr>
      <vt:lpstr>Согласно ФГОС  дошкольного образования образовательная деятельность осуществляется в процессе самостоятельной детской деятельности. Это требует создания специальных условий.</vt:lpstr>
      <vt:lpstr>Самостоятельная деятельность детей</vt:lpstr>
      <vt:lpstr>Самостоятельная двигательная деятельность</vt:lpstr>
      <vt:lpstr>Слайд 8</vt:lpstr>
      <vt:lpstr>Слайд 9</vt:lpstr>
      <vt:lpstr>Театрализованная деятельность.</vt:lpstr>
      <vt:lpstr>Слайд 11</vt:lpstr>
      <vt:lpstr>Театрализованная деятельность</vt:lpstr>
      <vt:lpstr>Слайд 13</vt:lpstr>
      <vt:lpstr>Игры драматизации.</vt:lpstr>
      <vt:lpstr>Слайд 15</vt:lpstr>
      <vt:lpstr>Изобразительная деятельность.</vt:lpstr>
      <vt:lpstr>Слайд 17</vt:lpstr>
      <vt:lpstr>Слайд 18</vt:lpstr>
      <vt:lpstr>Сюжетные игры.</vt:lpstr>
      <vt:lpstr>Слайд 20</vt:lpstr>
      <vt:lpstr>Музыкальная деятельность.</vt:lpstr>
      <vt:lpstr>Слайд 22</vt:lpstr>
      <vt:lpstr>Трудовая деятельность.</vt:lpstr>
      <vt:lpstr>Именно в самостоятельной детской деятельности прослеживается интерес детей к реализуемой в текущее время теме образовательного процесса. Самостоятельная деятельность детей, как правило, опирается на знания и умения, приобретенные в процессе совместной со взрослым деятельности</vt:lpstr>
      <vt:lpstr> Самостоятельная деятельность детей протекает преимущественно в утренний отрезок времени и во второй половине дня ежедневно. В зависимости от возраста детей ее общая продолжительность в течение дня — от 15 до 45 минут. Основой взаимодействия педагога и детей выступает поддержка самостоятельности и творчества детей </vt:lpstr>
      <vt:lpstr>Организации самостоятельной деятельности детей в ДОУ педагог  должен отводить большое количество времени в течение дня. И если в совместной деятельности с детьми педагог является равным партнером, то в самостоятельной деятельности педагог только наблюдатель. </vt:lpstr>
      <vt:lpstr>Таким образом, самостоятельная работа детей в ДОУ – это такая работа, которая  выполняется без непосредственного участия  воспитателя, по его заданию, в специально предоставленное для этого время, при этом ребенок сознательно стремится достигнуть поставленной цели, употребляя свои усилия и выражая в той или иной форме результат умственных или физических действий.   </vt:lpstr>
      <vt:lpstr>Спасибо за внимание!!!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Самостоятельная деятельность детей и её организация в дошкольном учреждении.</dc:title>
  <dc:creator>Admin</dc:creator>
  <cp:lastModifiedBy>user</cp:lastModifiedBy>
  <cp:revision>110</cp:revision>
  <dcterms:created xsi:type="dcterms:W3CDTF">2011-11-19T07:38:26Z</dcterms:created>
  <dcterms:modified xsi:type="dcterms:W3CDTF">2021-11-01T09:30:48Z</dcterms:modified>
</cp:coreProperties>
</file>