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</a:rPr>
              <a:t>Муниципальное бюджетное дошкольное образовательное учреждение «Брусничка»</a:t>
            </a:r>
            <a:endParaRPr lang="ru-RU" sz="20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304800" y="1524000"/>
            <a:ext cx="8610600" cy="15097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дидактической игры:</a:t>
            </a:r>
          </a:p>
          <a:p>
            <a:pPr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«Кто первым доплывет?»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257800" y="4572000"/>
            <a:ext cx="3886200" cy="17827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/>
              <a:t>Автор игры:</a:t>
            </a:r>
          </a:p>
          <a:p>
            <a:pPr algn="r">
              <a:buNone/>
            </a:pPr>
            <a:r>
              <a:rPr lang="ru-RU" sz="2400" dirty="0" smtClean="0"/>
              <a:t>Инструктор по плаванию Полянская</a:t>
            </a:r>
            <a:r>
              <a:rPr lang="ru-RU" dirty="0" smtClean="0"/>
              <a:t> И.В.</a:t>
            </a:r>
            <a:endParaRPr lang="ru-RU" dirty="0"/>
          </a:p>
        </p:txBody>
      </p:sp>
      <p:pic>
        <p:nvPicPr>
          <p:cNvPr id="1028" name="Picture 4" descr="https://ds05.infourok.ru/uploads/ex/09c0/000ba27f-d275dc97/2/hello_html_m413797a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3575685"/>
            <a:ext cx="3581400" cy="2596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600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+mn-lt"/>
              </a:rPr>
              <a:t>Цель: 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Закреплять название геометрических фигур (круг, квадрат, треугольник), осуществлять выбор форм по ее названию; учить детей ориентироваться на плоскости (вверх, вниз, вперед), последовательно передвигаться по намеченному пути.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905000"/>
            <a:ext cx="8382000" cy="4419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Оборудование:</a:t>
            </a:r>
            <a:r>
              <a:rPr lang="ru-RU" dirty="0" smtClean="0"/>
              <a:t> 1 кубик, на гранях даны изображения геометрических форм (треугольник,  круг, квадрат), лист с изображением схемы пути, где ориентирами служат геометрические фигуры, 3 фигурки пловца.   </a:t>
            </a:r>
          </a:p>
          <a:p>
            <a:pPr algn="just"/>
            <a:r>
              <a:rPr lang="ru-RU" b="1" dirty="0" smtClean="0"/>
              <a:t>Участники игры</a:t>
            </a:r>
            <a:r>
              <a:rPr lang="ru-RU" dirty="0" smtClean="0"/>
              <a:t>: дети старшего дошкольного возраста.          </a:t>
            </a:r>
          </a:p>
          <a:p>
            <a:pPr algn="just"/>
            <a:r>
              <a:rPr lang="ru-RU" b="1" dirty="0" smtClean="0"/>
              <a:t>Ход игры: </a:t>
            </a:r>
            <a:r>
              <a:rPr lang="ru-RU" dirty="0" smtClean="0"/>
              <a:t>в игре принимают участие 3 человека. </a:t>
            </a:r>
          </a:p>
          <a:p>
            <a:pPr algn="just">
              <a:buNone/>
            </a:pPr>
            <a:r>
              <a:rPr lang="ru-RU" dirty="0" smtClean="0"/>
              <a:t>    Игра начинается со старта. Участники игры по очереди бросают кубик. Двигаться по игровому полю можно только по стрелочкам и по геометрическим фигурам, которые выпадают на кубике. Если на кубике выпадает геометрическая фигура, на которой стоит пловец, то игрок пропускает ход. Побеждает игрок, который первым доплывет до финиша. </a:t>
            </a:r>
          </a:p>
          <a:p>
            <a:pPr algn="just">
              <a:buNone/>
            </a:pPr>
            <a:r>
              <a:rPr lang="ru-RU" dirty="0" smtClean="0"/>
              <a:t>    В процессе игры можно просить детей называть геометрические фигуры, по которым они двигаются, а так же просить называть направления движения.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.vecteezy.com/system/resources/previews/000/369/913/original/vector-lots-of-children-doing-backstroke-in-p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514600"/>
            <a:ext cx="1066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77200" y="2514600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Финиш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305594" y="2285206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3"/>
            <a:endCxn id="29" idx="2"/>
          </p:cNvCxnSpPr>
          <p:nvPr/>
        </p:nvCxnSpPr>
        <p:spPr>
          <a:xfrm>
            <a:off x="1066800" y="3086100"/>
            <a:ext cx="4572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>
            <a:off x="152400" y="1295400"/>
            <a:ext cx="9144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2400" y="42672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6200" y="5715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28600" y="228600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>
            <a:stCxn id="5" idx="2"/>
            <a:endCxn id="18" idx="0"/>
          </p:cNvCxnSpPr>
          <p:nvPr/>
        </p:nvCxnSpPr>
        <p:spPr>
          <a:xfrm rot="5400000">
            <a:off x="228600" y="39624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1524000" y="27432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>
            <a:stCxn id="15" idx="0"/>
            <a:endCxn id="20" idx="2"/>
          </p:cNvCxnSpPr>
          <p:nvPr/>
        </p:nvCxnSpPr>
        <p:spPr>
          <a:xfrm rot="16200000" flipV="1">
            <a:off x="385086" y="1100814"/>
            <a:ext cx="381000" cy="81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914400" y="5334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838200" y="17526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8" idx="3"/>
          </p:cNvCxnSpPr>
          <p:nvPr/>
        </p:nvCxnSpPr>
        <p:spPr>
          <a:xfrm>
            <a:off x="914400" y="46482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191294" y="5371306"/>
            <a:ext cx="685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9" idx="6"/>
            <a:endCxn id="48" idx="1"/>
          </p:cNvCxnSpPr>
          <p:nvPr/>
        </p:nvCxnSpPr>
        <p:spPr>
          <a:xfrm flipV="1">
            <a:off x="914400" y="6096000"/>
            <a:ext cx="5334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1371600" y="1524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267200" y="14478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391400" y="2286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971800" y="57150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895600" y="27432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447800" y="57150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371600" y="13716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Равнобедренный треугольник 49"/>
          <p:cNvSpPr/>
          <p:nvPr/>
        </p:nvSpPr>
        <p:spPr>
          <a:xfrm>
            <a:off x="2743200" y="1371600"/>
            <a:ext cx="9144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Равнобедренный треугольник 50"/>
          <p:cNvSpPr/>
          <p:nvPr/>
        </p:nvSpPr>
        <p:spPr>
          <a:xfrm>
            <a:off x="2819400" y="4267200"/>
            <a:ext cx="8382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Равнобедренный треугольник 51"/>
          <p:cNvSpPr/>
          <p:nvPr/>
        </p:nvSpPr>
        <p:spPr>
          <a:xfrm>
            <a:off x="1295400" y="4267200"/>
            <a:ext cx="9144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7391400" y="13716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91200" y="2286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2819400" y="2286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Равнобедренный треугольник 58"/>
          <p:cNvSpPr/>
          <p:nvPr/>
        </p:nvSpPr>
        <p:spPr>
          <a:xfrm>
            <a:off x="5791200" y="1371600"/>
            <a:ext cx="9144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4191000" y="228600"/>
            <a:ext cx="9144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Равнобедренный треугольник 60"/>
          <p:cNvSpPr/>
          <p:nvPr/>
        </p:nvSpPr>
        <p:spPr>
          <a:xfrm>
            <a:off x="7467600" y="4343400"/>
            <a:ext cx="8382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Равнобедренный треугольник 61"/>
          <p:cNvSpPr/>
          <p:nvPr/>
        </p:nvSpPr>
        <p:spPr>
          <a:xfrm>
            <a:off x="6019800" y="5715000"/>
            <a:ext cx="8382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Равнобедренный треугольник 62"/>
          <p:cNvSpPr/>
          <p:nvPr/>
        </p:nvSpPr>
        <p:spPr>
          <a:xfrm>
            <a:off x="4343400" y="2667000"/>
            <a:ext cx="838200" cy="762000"/>
          </a:xfrm>
          <a:prstGeom prst="triangle">
            <a:avLst>
              <a:gd name="adj" fmla="val 467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867400" y="27432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4343400" y="42672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019800" y="43434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4495800" y="5715000"/>
            <a:ext cx="7620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7620000" y="57912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 стрелкой 69"/>
          <p:cNvCxnSpPr/>
          <p:nvPr/>
        </p:nvCxnSpPr>
        <p:spPr>
          <a:xfrm rot="5400000">
            <a:off x="1524000" y="11430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43" idx="6"/>
          </p:cNvCxnSpPr>
          <p:nvPr/>
        </p:nvCxnSpPr>
        <p:spPr>
          <a:xfrm>
            <a:off x="2133600" y="5334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3581400" y="5334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4800600" y="5334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>
            <a:stCxn id="57" idx="3"/>
            <a:endCxn id="45" idx="2"/>
          </p:cNvCxnSpPr>
          <p:nvPr/>
        </p:nvCxnSpPr>
        <p:spPr>
          <a:xfrm>
            <a:off x="6553200" y="6096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stCxn id="45" idx="4"/>
            <a:endCxn id="56" idx="0"/>
          </p:cNvCxnSpPr>
          <p:nvPr/>
        </p:nvCxnSpPr>
        <p:spPr>
          <a:xfrm rot="5400000">
            <a:off x="7581900" y="11811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stCxn id="58" idx="2"/>
          </p:cNvCxnSpPr>
          <p:nvPr/>
        </p:nvCxnSpPr>
        <p:spPr>
          <a:xfrm rot="5400000">
            <a:off x="3009900" y="11811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endCxn id="44" idx="0"/>
          </p:cNvCxnSpPr>
          <p:nvPr/>
        </p:nvCxnSpPr>
        <p:spPr>
          <a:xfrm rot="5400000">
            <a:off x="4419600" y="12192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>
            <a:endCxn id="59" idx="0"/>
          </p:cNvCxnSpPr>
          <p:nvPr/>
        </p:nvCxnSpPr>
        <p:spPr>
          <a:xfrm rot="16200000" flipH="1">
            <a:off x="6004836" y="1157964"/>
            <a:ext cx="381000" cy="46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 rot="16200000" flipH="1">
            <a:off x="7620000" y="2286000"/>
            <a:ext cx="6096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2286000" y="30480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>
            <a:stCxn id="47" idx="3"/>
          </p:cNvCxnSpPr>
          <p:nvPr/>
        </p:nvCxnSpPr>
        <p:spPr>
          <a:xfrm>
            <a:off x="3657600" y="31242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>
            <a:endCxn id="64" idx="2"/>
          </p:cNvCxnSpPr>
          <p:nvPr/>
        </p:nvCxnSpPr>
        <p:spPr>
          <a:xfrm>
            <a:off x="5029200" y="3124200"/>
            <a:ext cx="8382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>
            <a:stCxn id="64" idx="6"/>
          </p:cNvCxnSpPr>
          <p:nvPr/>
        </p:nvCxnSpPr>
        <p:spPr>
          <a:xfrm flipV="1">
            <a:off x="6705600" y="3125788"/>
            <a:ext cx="1371600" cy="36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>
            <a:off x="1905000" y="4572000"/>
            <a:ext cx="1143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/>
          <p:nvPr/>
        </p:nvCxnSpPr>
        <p:spPr>
          <a:xfrm>
            <a:off x="3429000" y="4648200"/>
            <a:ext cx="90906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stCxn id="65" idx="6"/>
          </p:cNvCxnSpPr>
          <p:nvPr/>
        </p:nvCxnSpPr>
        <p:spPr>
          <a:xfrm>
            <a:off x="5181600" y="4686300"/>
            <a:ext cx="838200" cy="396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 стрелкой 112"/>
          <p:cNvCxnSpPr/>
          <p:nvPr/>
        </p:nvCxnSpPr>
        <p:spPr>
          <a:xfrm>
            <a:off x="6858000" y="4724400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>
            <a:off x="2209800" y="6096000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>
            <a:stCxn id="46" idx="6"/>
            <a:endCxn id="67" idx="1"/>
          </p:cNvCxnSpPr>
          <p:nvPr/>
        </p:nvCxnSpPr>
        <p:spPr>
          <a:xfrm flipV="1">
            <a:off x="3886200" y="6096000"/>
            <a:ext cx="6096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/>
          <p:nvPr/>
        </p:nvCxnSpPr>
        <p:spPr>
          <a:xfrm>
            <a:off x="5334000" y="60960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/>
          <p:nvPr/>
        </p:nvCxnSpPr>
        <p:spPr>
          <a:xfrm>
            <a:off x="6629400" y="609600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 стрелкой 135"/>
          <p:cNvCxnSpPr/>
          <p:nvPr/>
        </p:nvCxnSpPr>
        <p:spPr>
          <a:xfrm rot="5400000" flipH="1" flipV="1">
            <a:off x="1485900" y="5372100"/>
            <a:ext cx="686594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>
            <a:stCxn id="46" idx="0"/>
          </p:cNvCxnSpPr>
          <p:nvPr/>
        </p:nvCxnSpPr>
        <p:spPr>
          <a:xfrm rot="16200000" flipV="1">
            <a:off x="3048000" y="5334000"/>
            <a:ext cx="685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 стрелкой 140"/>
          <p:cNvCxnSpPr>
            <a:stCxn id="67" idx="0"/>
            <a:endCxn id="65" idx="4"/>
          </p:cNvCxnSpPr>
          <p:nvPr/>
        </p:nvCxnSpPr>
        <p:spPr>
          <a:xfrm rot="16200000" flipV="1">
            <a:off x="4514850" y="5353050"/>
            <a:ext cx="609600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>
            <a:stCxn id="62" idx="0"/>
            <a:endCxn id="66" idx="2"/>
          </p:cNvCxnSpPr>
          <p:nvPr/>
        </p:nvCxnSpPr>
        <p:spPr>
          <a:xfrm rot="16200000" flipV="1">
            <a:off x="6101333" y="5404867"/>
            <a:ext cx="609600" cy="10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stCxn id="68" idx="0"/>
          </p:cNvCxnSpPr>
          <p:nvPr/>
        </p:nvCxnSpPr>
        <p:spPr>
          <a:xfrm rot="5400000" flipH="1" flipV="1">
            <a:off x="7658100" y="5448300"/>
            <a:ext cx="685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 стрелкой 146"/>
          <p:cNvCxnSpPr/>
          <p:nvPr/>
        </p:nvCxnSpPr>
        <p:spPr>
          <a:xfrm rot="5400000" flipH="1" flipV="1">
            <a:off x="7620000" y="3886200"/>
            <a:ext cx="8382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/>
          <p:nvPr/>
        </p:nvCxnSpPr>
        <p:spPr>
          <a:xfrm rot="5400000" flipH="1" flipV="1">
            <a:off x="1447800" y="3810000"/>
            <a:ext cx="762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 стрелкой 150"/>
          <p:cNvCxnSpPr>
            <a:stCxn id="49" idx="2"/>
            <a:endCxn id="29" idx="0"/>
          </p:cNvCxnSpPr>
          <p:nvPr/>
        </p:nvCxnSpPr>
        <p:spPr>
          <a:xfrm rot="16200000" flipH="1">
            <a:off x="1524000" y="2362200"/>
            <a:ext cx="6096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 стрелкой 152"/>
          <p:cNvCxnSpPr>
            <a:stCxn id="49" idx="3"/>
          </p:cNvCxnSpPr>
          <p:nvPr/>
        </p:nvCxnSpPr>
        <p:spPr>
          <a:xfrm>
            <a:off x="2133600" y="1752600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 стрелкой 154"/>
          <p:cNvCxnSpPr>
            <a:stCxn id="50" idx="3"/>
          </p:cNvCxnSpPr>
          <p:nvPr/>
        </p:nvCxnSpPr>
        <p:spPr>
          <a:xfrm rot="16200000" flipH="1">
            <a:off x="2918736" y="2385336"/>
            <a:ext cx="609600" cy="106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 стрелкой 156"/>
          <p:cNvCxnSpPr>
            <a:endCxn id="44" idx="2"/>
          </p:cNvCxnSpPr>
          <p:nvPr/>
        </p:nvCxnSpPr>
        <p:spPr>
          <a:xfrm>
            <a:off x="3505200" y="1828800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>
            <a:stCxn id="29" idx="7"/>
          </p:cNvCxnSpPr>
          <p:nvPr/>
        </p:nvCxnSpPr>
        <p:spPr>
          <a:xfrm rot="5400000" flipH="1" flipV="1">
            <a:off x="2098208" y="2209800"/>
            <a:ext cx="721192" cy="5687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>
            <a:stCxn id="29" idx="5"/>
            <a:endCxn id="51" idx="0"/>
          </p:cNvCxnSpPr>
          <p:nvPr/>
        </p:nvCxnSpPr>
        <p:spPr>
          <a:xfrm rot="16200000" flipH="1">
            <a:off x="2255941" y="3312075"/>
            <a:ext cx="873592" cy="10366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 стрелкой 162"/>
          <p:cNvCxnSpPr>
            <a:endCxn id="65" idx="1"/>
          </p:cNvCxnSpPr>
          <p:nvPr/>
        </p:nvCxnSpPr>
        <p:spPr>
          <a:xfrm>
            <a:off x="3581400" y="3505200"/>
            <a:ext cx="884752" cy="884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 стрелкой 164"/>
          <p:cNvCxnSpPr>
            <a:endCxn id="44" idx="3"/>
          </p:cNvCxnSpPr>
          <p:nvPr/>
        </p:nvCxnSpPr>
        <p:spPr>
          <a:xfrm flipV="1">
            <a:off x="3657600" y="2098208"/>
            <a:ext cx="721192" cy="6449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 стрелкой 167"/>
          <p:cNvCxnSpPr>
            <a:stCxn id="63" idx="4"/>
          </p:cNvCxnSpPr>
          <p:nvPr/>
        </p:nvCxnSpPr>
        <p:spPr>
          <a:xfrm rot="16200000" flipH="1">
            <a:off x="5181600" y="3429000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 стрелкой 169"/>
          <p:cNvCxnSpPr>
            <a:stCxn id="44" idx="4"/>
            <a:endCxn id="63" idx="0"/>
          </p:cNvCxnSpPr>
          <p:nvPr/>
        </p:nvCxnSpPr>
        <p:spPr>
          <a:xfrm rot="16200000" flipH="1">
            <a:off x="4463033" y="2394967"/>
            <a:ext cx="457200" cy="86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 стрелкой 171"/>
          <p:cNvCxnSpPr>
            <a:stCxn id="44" idx="6"/>
            <a:endCxn id="59" idx="1"/>
          </p:cNvCxnSpPr>
          <p:nvPr/>
        </p:nvCxnSpPr>
        <p:spPr>
          <a:xfrm flipV="1">
            <a:off x="5029200" y="1752600"/>
            <a:ext cx="975636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 стрелкой 173"/>
          <p:cNvCxnSpPr/>
          <p:nvPr/>
        </p:nvCxnSpPr>
        <p:spPr>
          <a:xfrm flipV="1">
            <a:off x="4953000" y="990600"/>
            <a:ext cx="9144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 стрелкой 175"/>
          <p:cNvCxnSpPr>
            <a:endCxn id="56" idx="1"/>
          </p:cNvCxnSpPr>
          <p:nvPr/>
        </p:nvCxnSpPr>
        <p:spPr>
          <a:xfrm>
            <a:off x="6553200" y="17526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>
            <a:stCxn id="59" idx="3"/>
            <a:endCxn id="64" idx="0"/>
          </p:cNvCxnSpPr>
          <p:nvPr/>
        </p:nvCxnSpPr>
        <p:spPr>
          <a:xfrm rot="16200000" flipH="1">
            <a:off x="5947686" y="2404386"/>
            <a:ext cx="609600" cy="68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 стрелкой 183"/>
          <p:cNvCxnSpPr>
            <a:stCxn id="64" idx="5"/>
          </p:cNvCxnSpPr>
          <p:nvPr/>
        </p:nvCxnSpPr>
        <p:spPr>
          <a:xfrm rot="16200000" flipH="1">
            <a:off x="6659049" y="3382448"/>
            <a:ext cx="1037153" cy="11895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 rot="16200000" flipV="1">
            <a:off x="5924550" y="3905250"/>
            <a:ext cx="762000" cy="114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Прямая со стрелкой 193"/>
          <p:cNvCxnSpPr>
            <a:stCxn id="19" idx="7"/>
          </p:cNvCxnSpPr>
          <p:nvPr/>
        </p:nvCxnSpPr>
        <p:spPr>
          <a:xfrm rot="5400000" flipH="1" flipV="1">
            <a:off x="753549" y="5067300"/>
            <a:ext cx="808551" cy="7323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>
            <a:endCxn id="47" idx="2"/>
          </p:cNvCxnSpPr>
          <p:nvPr/>
        </p:nvCxnSpPr>
        <p:spPr>
          <a:xfrm rot="5400000" flipH="1" flipV="1">
            <a:off x="2895600" y="3810000"/>
            <a:ext cx="685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 стрелкой 197"/>
          <p:cNvCxnSpPr>
            <a:stCxn id="65" idx="0"/>
          </p:cNvCxnSpPr>
          <p:nvPr/>
        </p:nvCxnSpPr>
        <p:spPr>
          <a:xfrm rot="5400000" flipH="1" flipV="1">
            <a:off x="4362450" y="3829050"/>
            <a:ext cx="8382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Прямая со стрелкой 199"/>
          <p:cNvCxnSpPr>
            <a:stCxn id="51" idx="4"/>
          </p:cNvCxnSpPr>
          <p:nvPr/>
        </p:nvCxnSpPr>
        <p:spPr>
          <a:xfrm rot="16200000" flipH="1">
            <a:off x="3810000" y="4876800"/>
            <a:ext cx="6858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Прямая со стрелкой 203"/>
          <p:cNvCxnSpPr>
            <a:stCxn id="65" idx="5"/>
          </p:cNvCxnSpPr>
          <p:nvPr/>
        </p:nvCxnSpPr>
        <p:spPr>
          <a:xfrm rot="16200000" flipH="1">
            <a:off x="5211249" y="4830248"/>
            <a:ext cx="960951" cy="126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 стрелкой 206"/>
          <p:cNvCxnSpPr>
            <a:stCxn id="68" idx="1"/>
          </p:cNvCxnSpPr>
          <p:nvPr/>
        </p:nvCxnSpPr>
        <p:spPr>
          <a:xfrm rot="16200000" flipV="1">
            <a:off x="6858000" y="5029200"/>
            <a:ext cx="797392" cy="9497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Прямая со стрелкой 209"/>
          <p:cNvCxnSpPr>
            <a:stCxn id="45" idx="3"/>
          </p:cNvCxnSpPr>
          <p:nvPr/>
        </p:nvCxnSpPr>
        <p:spPr>
          <a:xfrm rot="5400000">
            <a:off x="6591300" y="688508"/>
            <a:ext cx="721192" cy="1102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32</Words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Муниципальное бюджетное дошкольное образовательное учреждение «Брусничка»</vt:lpstr>
      <vt:lpstr>Цель: Закреплять название геометрических фигур (круг, квадрат, треугольник), осуществлять выбор форм по ее названию; учить детей ориентироваться на плоскости (вверх, вниз, вперед), последовательно передвигаться по намеченному пути. 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Брусничка</dc:creator>
  <cp:lastModifiedBy>Брусничка</cp:lastModifiedBy>
  <cp:revision>9</cp:revision>
  <dcterms:created xsi:type="dcterms:W3CDTF">2021-02-24T05:09:07Z</dcterms:created>
  <dcterms:modified xsi:type="dcterms:W3CDTF">2021-11-01T06:35:55Z</dcterms:modified>
</cp:coreProperties>
</file>