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90" r:id="rId3"/>
    <p:sldId id="270" r:id="rId4"/>
    <p:sldId id="279" r:id="rId5"/>
    <p:sldId id="294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CC0066"/>
    <a:srgbClr val="3333CC"/>
    <a:srgbClr val="FFFFFF"/>
    <a:srgbClr val="003366"/>
    <a:srgbClr val="660066"/>
    <a:srgbClr val="006600"/>
    <a:srgbClr val="333399"/>
    <a:srgbClr val="003399"/>
    <a:srgbClr val="660033"/>
    <a:srgbClr val="3366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588" autoAdjust="0"/>
    <p:restoredTop sz="94605" autoAdjust="0"/>
  </p:normalViewPr>
  <p:slideViewPr>
    <p:cSldViewPr>
      <p:cViewPr>
        <p:scale>
          <a:sx n="60" d="100"/>
          <a:sy n="60" d="100"/>
        </p:scale>
        <p:origin x="-1350" y="-19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581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144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5B106E36-FD25-4E2D-B0AA-010F637433A0}" type="datetimeFigureOut">
              <a:rPr lang="ru-RU" smtClean="0"/>
              <a:pPr/>
              <a:t>01.11.2021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01.11.2021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01.11.2021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newsflash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01.11.2021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01.11.2021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newsflash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01.11.2021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01.11.2021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5B106E36-FD25-4E2D-B0AA-010F637433A0}" type="datetimeFigureOut">
              <a:rPr lang="ru-RU" smtClean="0"/>
              <a:pPr/>
              <a:t>01.11.2021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newsflash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5B106E36-FD25-4E2D-B0AA-010F637433A0}" type="datetimeFigureOut">
              <a:rPr lang="ru-RU" smtClean="0"/>
              <a:pPr/>
              <a:t>01.11.2021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newsflash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01.11.2021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med">
    <p:newsflash/>
  </p:transition>
  <p:timing>
    <p:tnLst>
      <p:par>
        <p:cTn id="1" dur="indefinite" restart="never" nodeType="tmRoot"/>
      </p:par>
    </p:tnLst>
  </p:timing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G:\f435dbd48ef51e8c7ffa84cf1910717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285729"/>
            <a:ext cx="4786346" cy="3539482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1187624" y="3214686"/>
            <a:ext cx="7488832" cy="33547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000" b="1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800" b="1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РОДИТЕЛЬСКОЕ СОБРАНИЕ </a:t>
            </a:r>
          </a:p>
          <a:p>
            <a:endParaRPr lang="ru-RU" sz="28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Средняя группа «Бабочки»</a:t>
            </a:r>
          </a:p>
          <a:p>
            <a:endParaRPr lang="ru-RU" sz="20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Воспитатели: </a:t>
            </a:r>
          </a:p>
          <a:p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Сычева Ксения Александровна</a:t>
            </a:r>
          </a:p>
          <a:p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Пономарева Надежда Леонидовна</a:t>
            </a:r>
            <a:endParaRPr lang="ru-RU" sz="20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80310" y="228074"/>
            <a:ext cx="727201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>
                <a:solidFill>
                  <a:schemeClr val="accent1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Возрастные особенности детей 4-5 лет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64208" y="980729"/>
            <a:ext cx="8279758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Arial" pitchFamily="34" charset="0"/>
              <a:buChar char="•"/>
            </a:pPr>
            <a:endParaRPr lang="ru-RU" sz="2800" b="1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Font typeface="Arial" pitchFamily="34" charset="0"/>
              <a:buChar char="•"/>
            </a:pPr>
            <a:r>
              <a:rPr lang="ru-RU" sz="28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Segoe Script" pitchFamily="34" charset="0"/>
                <a:cs typeface="Times New Roman" pitchFamily="18" charset="0"/>
              </a:rPr>
              <a:t>Стремление </a:t>
            </a:r>
            <a:r>
              <a:rPr lang="ru-RU" sz="2800" b="1" dirty="0">
                <a:solidFill>
                  <a:schemeClr val="accent2">
                    <a:lumMod val="60000"/>
                    <a:lumOff val="40000"/>
                  </a:schemeClr>
                </a:solidFill>
                <a:latin typeface="Segoe Script" pitchFamily="34" charset="0"/>
                <a:cs typeface="Times New Roman" pitchFamily="18" charset="0"/>
              </a:rPr>
              <a:t>к </a:t>
            </a:r>
            <a:r>
              <a:rPr lang="ru-RU" sz="28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Segoe Script" pitchFamily="34" charset="0"/>
                <a:cs typeface="Times New Roman" pitchFamily="18" charset="0"/>
              </a:rPr>
              <a:t>самостоятельности</a:t>
            </a:r>
          </a:p>
          <a:p>
            <a:endParaRPr lang="ru-RU" sz="2800" b="1" dirty="0" smtClean="0">
              <a:solidFill>
                <a:schemeClr val="accent2">
                  <a:lumMod val="60000"/>
                  <a:lumOff val="40000"/>
                </a:schemeClr>
              </a:solidFill>
              <a:latin typeface="Segoe Script" pitchFamily="34" charset="0"/>
              <a:cs typeface="Times New Roman" pitchFamily="18" charset="0"/>
            </a:endParaRPr>
          </a:p>
          <a:p>
            <a:pPr marL="457200" indent="-457200">
              <a:buFont typeface="Arial" pitchFamily="34" charset="0"/>
              <a:buChar char="•"/>
            </a:pPr>
            <a:r>
              <a:rPr lang="ru-RU" sz="28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Segoe Script" pitchFamily="34" charset="0"/>
                <a:cs typeface="Times New Roman" pitchFamily="18" charset="0"/>
              </a:rPr>
              <a:t>Этические представления</a:t>
            </a:r>
          </a:p>
          <a:p>
            <a:endParaRPr lang="ru-RU" sz="2800" b="1" dirty="0" smtClean="0">
              <a:solidFill>
                <a:schemeClr val="accent2">
                  <a:lumMod val="60000"/>
                  <a:lumOff val="40000"/>
                </a:schemeClr>
              </a:solidFill>
              <a:latin typeface="Segoe Script" pitchFamily="34" charset="0"/>
              <a:cs typeface="Times New Roman" pitchFamily="18" charset="0"/>
            </a:endParaRPr>
          </a:p>
          <a:p>
            <a:pPr marL="457200" indent="-457200">
              <a:buFont typeface="Arial" pitchFamily="34" charset="0"/>
              <a:buChar char="•"/>
            </a:pPr>
            <a:r>
              <a:rPr lang="ru-RU" sz="28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Segoe Script" pitchFamily="34" charset="0"/>
                <a:cs typeface="Times New Roman" pitchFamily="18" charset="0"/>
              </a:rPr>
              <a:t>Творческие способности</a:t>
            </a:r>
          </a:p>
          <a:p>
            <a:endParaRPr lang="ru-RU" sz="2800" b="1" dirty="0" smtClean="0">
              <a:solidFill>
                <a:schemeClr val="accent2">
                  <a:lumMod val="60000"/>
                  <a:lumOff val="40000"/>
                </a:schemeClr>
              </a:solidFill>
              <a:latin typeface="Segoe Script" pitchFamily="34" charset="0"/>
              <a:cs typeface="Times New Roman" pitchFamily="18" charset="0"/>
            </a:endParaRPr>
          </a:p>
          <a:p>
            <a:pPr marL="457200" indent="-457200">
              <a:buFont typeface="Arial" pitchFamily="34" charset="0"/>
              <a:buChar char="•"/>
            </a:pPr>
            <a:r>
              <a:rPr lang="ru-RU" sz="28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Segoe Script" pitchFamily="34" charset="0"/>
                <a:cs typeface="Times New Roman" pitchFamily="18" charset="0"/>
              </a:rPr>
              <a:t>Страхи </a:t>
            </a:r>
            <a:r>
              <a:rPr lang="ru-RU" sz="2800" b="1" dirty="0">
                <a:solidFill>
                  <a:schemeClr val="accent2">
                    <a:lumMod val="60000"/>
                    <a:lumOff val="40000"/>
                  </a:schemeClr>
                </a:solidFill>
                <a:latin typeface="Segoe Script" pitchFamily="34" charset="0"/>
                <a:cs typeface="Times New Roman" pitchFamily="18" charset="0"/>
              </a:rPr>
              <a:t>как следствие развитого </a:t>
            </a:r>
            <a:r>
              <a:rPr lang="ru-RU" sz="28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Segoe Script" pitchFamily="34" charset="0"/>
                <a:cs typeface="Times New Roman" pitchFamily="18" charset="0"/>
              </a:rPr>
              <a:t>воображения</a:t>
            </a:r>
          </a:p>
          <a:p>
            <a:endParaRPr lang="ru-RU" sz="2800" b="1" dirty="0" smtClean="0">
              <a:solidFill>
                <a:schemeClr val="accent2">
                  <a:lumMod val="60000"/>
                  <a:lumOff val="40000"/>
                </a:schemeClr>
              </a:solidFill>
              <a:latin typeface="Segoe Script" pitchFamily="34" charset="0"/>
              <a:cs typeface="Times New Roman" pitchFamily="18" charset="0"/>
            </a:endParaRPr>
          </a:p>
          <a:p>
            <a:pPr marL="457200" indent="-457200">
              <a:buFont typeface="Arial" pitchFamily="34" charset="0"/>
              <a:buChar char="•"/>
            </a:pPr>
            <a:r>
              <a:rPr lang="ru-RU" sz="28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Segoe Script" pitchFamily="34" charset="0"/>
                <a:cs typeface="Times New Roman" pitchFamily="18" charset="0"/>
              </a:rPr>
              <a:t>Отношения </a:t>
            </a:r>
            <a:r>
              <a:rPr lang="ru-RU" sz="2800" b="1" dirty="0">
                <a:solidFill>
                  <a:schemeClr val="accent2">
                    <a:lumMod val="60000"/>
                    <a:lumOff val="40000"/>
                  </a:schemeClr>
                </a:solidFill>
                <a:latin typeface="Segoe Script" pitchFamily="34" charset="0"/>
                <a:cs typeface="Times New Roman" pitchFamily="18" charset="0"/>
              </a:rPr>
              <a:t>со </a:t>
            </a:r>
            <a:r>
              <a:rPr lang="ru-RU" sz="28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Segoe Script" pitchFamily="34" charset="0"/>
                <a:cs typeface="Times New Roman" pitchFamily="18" charset="0"/>
              </a:rPr>
              <a:t>сверстниками</a:t>
            </a:r>
          </a:p>
          <a:p>
            <a:endParaRPr lang="ru-RU" sz="2800" b="1" dirty="0" smtClean="0">
              <a:solidFill>
                <a:schemeClr val="accent2">
                  <a:lumMod val="60000"/>
                  <a:lumOff val="40000"/>
                </a:schemeClr>
              </a:solidFill>
              <a:latin typeface="Segoe Script" pitchFamily="34" charset="0"/>
              <a:cs typeface="Times New Roman" pitchFamily="18" charset="0"/>
            </a:endParaRPr>
          </a:p>
          <a:p>
            <a:pPr marL="457200" indent="-457200">
              <a:buFont typeface="Arial" pitchFamily="34" charset="0"/>
              <a:buChar char="•"/>
            </a:pPr>
            <a:r>
              <a:rPr lang="ru-RU" sz="28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Segoe Script" pitchFamily="34" charset="0"/>
                <a:cs typeface="Times New Roman" pitchFamily="18" charset="0"/>
              </a:rPr>
              <a:t>Активная </a:t>
            </a:r>
            <a:r>
              <a:rPr lang="ru-RU" sz="2800" b="1" dirty="0">
                <a:solidFill>
                  <a:schemeClr val="accent2">
                    <a:lumMod val="60000"/>
                    <a:lumOff val="40000"/>
                  </a:schemeClr>
                </a:solidFill>
                <a:latin typeface="Segoe Script" pitchFamily="34" charset="0"/>
                <a:cs typeface="Times New Roman" pitchFamily="18" charset="0"/>
              </a:rPr>
              <a:t>любознательность</a:t>
            </a:r>
          </a:p>
        </p:txBody>
      </p:sp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5376" y="116632"/>
            <a:ext cx="8352928" cy="70480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chemeClr val="accent3">
                    <a:lumMod val="75000"/>
                  </a:schemeClr>
                </a:solidFill>
                <a:latin typeface="Segoe Script" pitchFamily="34" charset="0"/>
                <a:cs typeface="Times New Roman" pitchFamily="18" charset="0"/>
              </a:rPr>
              <a:t>Р</a:t>
            </a:r>
            <a:r>
              <a:rPr lang="ru-RU" sz="2400" b="1" dirty="0" smtClean="0">
                <a:solidFill>
                  <a:schemeClr val="accent3">
                    <a:lumMod val="75000"/>
                  </a:schemeClr>
                </a:solidFill>
                <a:latin typeface="Segoe Script" pitchFamily="34" charset="0"/>
                <a:cs typeface="Times New Roman" pitchFamily="18" charset="0"/>
              </a:rPr>
              <a:t>одителям </a:t>
            </a:r>
            <a:r>
              <a:rPr lang="ru-RU" sz="2400" b="1" dirty="0">
                <a:solidFill>
                  <a:schemeClr val="accent3">
                    <a:lumMod val="75000"/>
                  </a:schemeClr>
                </a:solidFill>
                <a:latin typeface="Segoe Script" pitchFamily="34" charset="0"/>
                <a:cs typeface="Times New Roman" pitchFamily="18" charset="0"/>
              </a:rPr>
              <a:t>важно</a:t>
            </a:r>
            <a:r>
              <a:rPr lang="ru-RU" sz="2400" b="1" dirty="0" smtClean="0">
                <a:solidFill>
                  <a:schemeClr val="accent3">
                    <a:lumMod val="75000"/>
                  </a:schemeClr>
                </a:solidFill>
                <a:latin typeface="Segoe Script" pitchFamily="34" charset="0"/>
                <a:cs typeface="Times New Roman" pitchFamily="18" charset="0"/>
              </a:rPr>
              <a:t>:</a:t>
            </a:r>
          </a:p>
          <a:p>
            <a:pPr marL="342900" indent="-342900">
              <a:buFont typeface="Wingdings" pitchFamily="2" charset="2"/>
              <a:buChar char="ü"/>
            </a:pPr>
            <a:r>
              <a:rPr lang="ru-RU" sz="2000" dirty="0">
                <a:solidFill>
                  <a:schemeClr val="accent3">
                    <a:lumMod val="75000"/>
                  </a:schemeClr>
                </a:solidFill>
                <a:latin typeface="Segoe Script" pitchFamily="34" charset="0"/>
                <a:cs typeface="Times New Roman" pitchFamily="18" charset="0"/>
              </a:rPr>
              <a:t>Понять, каковы в вашей семье </a:t>
            </a:r>
            <a:r>
              <a:rPr lang="ru-RU" sz="2000" b="1" dirty="0">
                <a:solidFill>
                  <a:schemeClr val="accent3">
                    <a:lumMod val="75000"/>
                  </a:schemeClr>
                </a:solidFill>
                <a:latin typeface="Segoe Script" pitchFamily="34" charset="0"/>
                <a:cs typeface="Times New Roman" pitchFamily="18" charset="0"/>
              </a:rPr>
              <a:t>правила и законы</a:t>
            </a:r>
            <a:r>
              <a:rPr lang="ru-RU" sz="2000" dirty="0">
                <a:solidFill>
                  <a:schemeClr val="accent3">
                    <a:lumMod val="75000"/>
                  </a:schemeClr>
                </a:solidFill>
                <a:latin typeface="Segoe Script" pitchFamily="34" charset="0"/>
                <a:cs typeface="Times New Roman" pitchFamily="18" charset="0"/>
              </a:rPr>
              <a:t>, которые ребенку не позволено нарушать. </a:t>
            </a:r>
            <a:endParaRPr lang="ru-RU" sz="2000" dirty="0" smtClean="0">
              <a:solidFill>
                <a:schemeClr val="accent3">
                  <a:lumMod val="75000"/>
                </a:schemeClr>
              </a:solidFill>
              <a:latin typeface="Segoe Script" pitchFamily="34" charset="0"/>
              <a:cs typeface="Times New Roman" pitchFamily="18" charset="0"/>
            </a:endParaRPr>
          </a:p>
          <a:p>
            <a:pPr marL="342900" indent="-342900">
              <a:buFont typeface="Wingdings" pitchFamily="2" charset="2"/>
              <a:buChar char="ü"/>
            </a:pPr>
            <a:r>
              <a:rPr lang="ru-RU" sz="2000" dirty="0" smtClean="0">
                <a:solidFill>
                  <a:schemeClr val="accent3">
                    <a:lumMod val="75000"/>
                  </a:schemeClr>
                </a:solidFill>
                <a:latin typeface="Segoe Script" pitchFamily="34" charset="0"/>
                <a:cs typeface="Times New Roman" pitchFamily="18" charset="0"/>
              </a:rPr>
              <a:t>Предлагать </a:t>
            </a:r>
            <a:r>
              <a:rPr lang="ru-RU" sz="2000" b="1" dirty="0" smtClean="0">
                <a:solidFill>
                  <a:schemeClr val="accent3">
                    <a:lumMod val="75000"/>
                  </a:schemeClr>
                </a:solidFill>
                <a:latin typeface="Segoe Script" pitchFamily="34" charset="0"/>
                <a:cs typeface="Times New Roman" pitchFamily="18" charset="0"/>
              </a:rPr>
              <a:t>альтернативы</a:t>
            </a:r>
            <a:r>
              <a:rPr lang="ru-RU" sz="2000" dirty="0" smtClean="0">
                <a:solidFill>
                  <a:schemeClr val="accent3">
                    <a:lumMod val="75000"/>
                  </a:schemeClr>
                </a:solidFill>
                <a:latin typeface="Segoe Script" pitchFamily="34" charset="0"/>
                <a:cs typeface="Times New Roman" pitchFamily="18" charset="0"/>
              </a:rPr>
              <a:t> вместо запретов. </a:t>
            </a:r>
          </a:p>
          <a:p>
            <a:pPr marL="342900" indent="-342900">
              <a:buFont typeface="Wingdings" pitchFamily="2" charset="2"/>
              <a:buChar char="ü"/>
            </a:pPr>
            <a:r>
              <a:rPr lang="ru-RU" sz="2000" dirty="0" smtClean="0">
                <a:solidFill>
                  <a:schemeClr val="accent3">
                    <a:lumMod val="75000"/>
                  </a:schemeClr>
                </a:solidFill>
                <a:latin typeface="Segoe Script" pitchFamily="34" charset="0"/>
                <a:cs typeface="Times New Roman" pitchFamily="18" charset="0"/>
              </a:rPr>
              <a:t>Говорить </a:t>
            </a:r>
            <a:r>
              <a:rPr lang="ru-RU" sz="2000" dirty="0">
                <a:solidFill>
                  <a:schemeClr val="accent3">
                    <a:lumMod val="75000"/>
                  </a:schemeClr>
                </a:solidFill>
                <a:latin typeface="Segoe Script" pitchFamily="34" charset="0"/>
                <a:cs typeface="Times New Roman" pitchFamily="18" charset="0"/>
              </a:rPr>
              <a:t>ребенку о </a:t>
            </a:r>
            <a:r>
              <a:rPr lang="ru-RU" sz="2000" b="1" dirty="0">
                <a:solidFill>
                  <a:schemeClr val="accent3">
                    <a:lumMod val="75000"/>
                  </a:schemeClr>
                </a:solidFill>
                <a:latin typeface="Segoe Script" pitchFamily="34" charset="0"/>
                <a:cs typeface="Times New Roman" pitchFamily="18" charset="0"/>
              </a:rPr>
              <a:t>своих </a:t>
            </a:r>
            <a:r>
              <a:rPr lang="ru-RU" sz="2000" b="1" dirty="0" smtClean="0">
                <a:solidFill>
                  <a:schemeClr val="accent3">
                    <a:lumMod val="75000"/>
                  </a:schemeClr>
                </a:solidFill>
                <a:latin typeface="Segoe Script" pitchFamily="34" charset="0"/>
                <a:cs typeface="Times New Roman" pitchFamily="18" charset="0"/>
              </a:rPr>
              <a:t>чувствах</a:t>
            </a:r>
            <a:r>
              <a:rPr lang="ru-RU" sz="2000" dirty="0" smtClean="0">
                <a:solidFill>
                  <a:schemeClr val="accent3">
                    <a:lumMod val="75000"/>
                  </a:schemeClr>
                </a:solidFill>
                <a:latin typeface="Segoe Script" pitchFamily="34" charset="0"/>
                <a:cs typeface="Times New Roman" pitchFamily="18" charset="0"/>
              </a:rPr>
              <a:t>.</a:t>
            </a:r>
          </a:p>
          <a:p>
            <a:pPr marL="342900" indent="-342900">
              <a:buFont typeface="Wingdings" pitchFamily="2" charset="2"/>
              <a:buChar char="ü"/>
            </a:pPr>
            <a:r>
              <a:rPr lang="ru-RU" sz="2000" dirty="0" smtClean="0">
                <a:solidFill>
                  <a:schemeClr val="accent3">
                    <a:lumMod val="75000"/>
                  </a:schemeClr>
                </a:solidFill>
                <a:latin typeface="Segoe Script" pitchFamily="34" charset="0"/>
                <a:cs typeface="Times New Roman" pitchFamily="18" charset="0"/>
              </a:rPr>
              <a:t>Не </a:t>
            </a:r>
            <a:r>
              <a:rPr lang="ru-RU" sz="2000" dirty="0">
                <a:solidFill>
                  <a:schemeClr val="accent3">
                    <a:lumMod val="75000"/>
                  </a:schemeClr>
                </a:solidFill>
                <a:latin typeface="Segoe Script" pitchFamily="34" charset="0"/>
                <a:cs typeface="Times New Roman" pitchFamily="18" charset="0"/>
              </a:rPr>
              <a:t>перегружать </a:t>
            </a:r>
            <a:r>
              <a:rPr lang="ru-RU" sz="2000" b="1" dirty="0">
                <a:solidFill>
                  <a:schemeClr val="accent3">
                    <a:lumMod val="75000"/>
                  </a:schemeClr>
                </a:solidFill>
                <a:latin typeface="Segoe Script" pitchFamily="34" charset="0"/>
                <a:cs typeface="Times New Roman" pitchFamily="18" charset="0"/>
              </a:rPr>
              <a:t>совесть</a:t>
            </a:r>
            <a:r>
              <a:rPr lang="ru-RU" sz="2000" dirty="0">
                <a:solidFill>
                  <a:schemeClr val="accent3">
                    <a:lumMod val="75000"/>
                  </a:schemeClr>
                </a:solidFill>
                <a:latin typeface="Segoe Script" pitchFamily="34" charset="0"/>
                <a:cs typeface="Times New Roman" pitchFamily="18" charset="0"/>
              </a:rPr>
              <a:t> ребенка. </a:t>
            </a:r>
            <a:endParaRPr lang="ru-RU" sz="2000" dirty="0" smtClean="0">
              <a:solidFill>
                <a:schemeClr val="accent3">
                  <a:lumMod val="75000"/>
                </a:schemeClr>
              </a:solidFill>
              <a:latin typeface="Segoe Script" pitchFamily="34" charset="0"/>
              <a:cs typeface="Times New Roman" pitchFamily="18" charset="0"/>
            </a:endParaRPr>
          </a:p>
          <a:p>
            <a:pPr marL="342900" indent="-342900">
              <a:buFont typeface="Wingdings" pitchFamily="2" charset="2"/>
              <a:buChar char="ü"/>
            </a:pPr>
            <a:r>
              <a:rPr lang="ru-RU" sz="2000" dirty="0" smtClean="0">
                <a:solidFill>
                  <a:schemeClr val="accent3">
                    <a:lumMod val="75000"/>
                  </a:schemeClr>
                </a:solidFill>
                <a:latin typeface="Segoe Script" pitchFamily="34" charset="0"/>
                <a:cs typeface="Times New Roman" pitchFamily="18" charset="0"/>
              </a:rPr>
              <a:t>Помнить </a:t>
            </a:r>
            <a:r>
              <a:rPr lang="ru-RU" sz="2000" dirty="0">
                <a:solidFill>
                  <a:schemeClr val="accent3">
                    <a:lumMod val="75000"/>
                  </a:schemeClr>
                </a:solidFill>
                <a:latin typeface="Segoe Script" pitchFamily="34" charset="0"/>
                <a:cs typeface="Times New Roman" pitchFamily="18" charset="0"/>
              </a:rPr>
              <a:t>о том, что </a:t>
            </a:r>
            <a:r>
              <a:rPr lang="ru-RU" sz="2000" b="1" dirty="0">
                <a:solidFill>
                  <a:schemeClr val="accent3">
                    <a:lumMod val="75000"/>
                  </a:schemeClr>
                </a:solidFill>
                <a:latin typeface="Segoe Script" pitchFamily="34" charset="0"/>
                <a:cs typeface="Times New Roman" pitchFamily="18" charset="0"/>
              </a:rPr>
              <a:t>не стоит </a:t>
            </a:r>
            <a:r>
              <a:rPr lang="ru-RU" sz="2000" dirty="0">
                <a:solidFill>
                  <a:schemeClr val="accent3">
                    <a:lumMod val="75000"/>
                  </a:schemeClr>
                </a:solidFill>
                <a:latin typeface="Segoe Script" pitchFamily="34" charset="0"/>
                <a:cs typeface="Times New Roman" pitchFamily="18" charset="0"/>
              </a:rPr>
              <a:t>при ребенке </a:t>
            </a:r>
            <a:r>
              <a:rPr lang="ru-RU" sz="2000" b="1" dirty="0">
                <a:solidFill>
                  <a:schemeClr val="accent3">
                    <a:lumMod val="75000"/>
                  </a:schemeClr>
                </a:solidFill>
                <a:latin typeface="Segoe Script" pitchFamily="34" charset="0"/>
                <a:cs typeface="Times New Roman" pitchFamily="18" charset="0"/>
              </a:rPr>
              <a:t>рассказывать</a:t>
            </a:r>
            <a:r>
              <a:rPr lang="ru-RU" sz="2000" dirty="0">
                <a:solidFill>
                  <a:schemeClr val="accent3">
                    <a:lumMod val="75000"/>
                  </a:schemeClr>
                </a:solidFill>
                <a:latin typeface="Segoe Script" pitchFamily="34" charset="0"/>
                <a:cs typeface="Times New Roman" pitchFamily="18" charset="0"/>
              </a:rPr>
              <a:t> различные страшные </a:t>
            </a:r>
            <a:r>
              <a:rPr lang="ru-RU" sz="2000" dirty="0" smtClean="0">
                <a:solidFill>
                  <a:schemeClr val="accent3">
                    <a:lumMod val="75000"/>
                  </a:schemeClr>
                </a:solidFill>
                <a:latin typeface="Segoe Script" pitchFamily="34" charset="0"/>
                <a:cs typeface="Times New Roman" pitchFamily="18" charset="0"/>
              </a:rPr>
              <a:t>истории или </a:t>
            </a:r>
            <a:r>
              <a:rPr lang="ru-RU" sz="2000" b="1" dirty="0" smtClean="0">
                <a:solidFill>
                  <a:schemeClr val="accent3">
                    <a:lumMod val="75000"/>
                  </a:schemeClr>
                </a:solidFill>
                <a:latin typeface="Segoe Script" pitchFamily="34" charset="0"/>
                <a:cs typeface="Times New Roman" pitchFamily="18" charset="0"/>
              </a:rPr>
              <a:t>обсуждать/осуждать</a:t>
            </a:r>
            <a:r>
              <a:rPr lang="ru-RU" sz="2000" dirty="0" smtClean="0">
                <a:solidFill>
                  <a:schemeClr val="accent3">
                    <a:lumMod val="75000"/>
                  </a:schemeClr>
                </a:solidFill>
                <a:latin typeface="Segoe Script" pitchFamily="34" charset="0"/>
                <a:cs typeface="Times New Roman" pitchFamily="18" charset="0"/>
              </a:rPr>
              <a:t> кого-либо.</a:t>
            </a:r>
          </a:p>
          <a:p>
            <a:pPr marL="342900" indent="-342900">
              <a:buFont typeface="Wingdings" pitchFamily="2" charset="2"/>
              <a:buChar char="ü"/>
            </a:pPr>
            <a:r>
              <a:rPr lang="ru-RU" sz="2000" dirty="0" smtClean="0">
                <a:solidFill>
                  <a:schemeClr val="accent3">
                    <a:lumMod val="75000"/>
                  </a:schemeClr>
                </a:solidFill>
                <a:latin typeface="Segoe Script" pitchFamily="34" charset="0"/>
                <a:cs typeface="Times New Roman" pitchFamily="18" charset="0"/>
              </a:rPr>
              <a:t>Предоставлять </a:t>
            </a:r>
            <a:r>
              <a:rPr lang="ru-RU" sz="2000" dirty="0">
                <a:solidFill>
                  <a:schemeClr val="accent3">
                    <a:lumMod val="75000"/>
                  </a:schemeClr>
                </a:solidFill>
                <a:latin typeface="Segoe Script" pitchFamily="34" charset="0"/>
                <a:cs typeface="Times New Roman" pitchFamily="18" charset="0"/>
              </a:rPr>
              <a:t>ребенку </a:t>
            </a:r>
            <a:r>
              <a:rPr lang="ru-RU" sz="2000" b="1" dirty="0">
                <a:solidFill>
                  <a:schemeClr val="accent3">
                    <a:lumMod val="75000"/>
                  </a:schemeClr>
                </a:solidFill>
                <a:latin typeface="Segoe Script" pitchFamily="34" charset="0"/>
                <a:cs typeface="Times New Roman" pitchFamily="18" charset="0"/>
              </a:rPr>
              <a:t>возможности</a:t>
            </a:r>
            <a:r>
              <a:rPr lang="ru-RU" sz="2000" dirty="0">
                <a:solidFill>
                  <a:schemeClr val="accent3">
                    <a:lumMod val="75000"/>
                  </a:schemeClr>
                </a:solidFill>
                <a:latin typeface="Segoe Script" pitchFamily="34" charset="0"/>
                <a:cs typeface="Times New Roman" pitchFamily="18" charset="0"/>
              </a:rPr>
              <a:t> для проявления его </a:t>
            </a:r>
            <a:r>
              <a:rPr lang="ru-RU" sz="2000" b="1" dirty="0">
                <a:solidFill>
                  <a:schemeClr val="accent3">
                    <a:lumMod val="75000"/>
                  </a:schemeClr>
                </a:solidFill>
                <a:latin typeface="Segoe Script" pitchFamily="34" charset="0"/>
                <a:cs typeface="Times New Roman" pitchFamily="18" charset="0"/>
              </a:rPr>
              <a:t>творчества и самовыражения</a:t>
            </a:r>
            <a:r>
              <a:rPr lang="ru-RU" sz="2000" dirty="0">
                <a:solidFill>
                  <a:schemeClr val="accent3">
                    <a:lumMod val="75000"/>
                  </a:schemeClr>
                </a:solidFill>
                <a:latin typeface="Segoe Script" pitchFamily="34" charset="0"/>
                <a:cs typeface="Times New Roman" pitchFamily="18" charset="0"/>
              </a:rPr>
              <a:t>. </a:t>
            </a:r>
            <a:endParaRPr lang="ru-RU" sz="2000" dirty="0" smtClean="0">
              <a:solidFill>
                <a:schemeClr val="accent3">
                  <a:lumMod val="75000"/>
                </a:schemeClr>
              </a:solidFill>
              <a:latin typeface="Segoe Script" pitchFamily="34" charset="0"/>
              <a:cs typeface="Times New Roman" pitchFamily="18" charset="0"/>
            </a:endParaRPr>
          </a:p>
          <a:p>
            <a:pPr marL="342900" indent="-342900">
              <a:buFont typeface="Wingdings" pitchFamily="2" charset="2"/>
              <a:buChar char="ü"/>
            </a:pPr>
            <a:r>
              <a:rPr lang="ru-RU" sz="2000" dirty="0" smtClean="0">
                <a:solidFill>
                  <a:schemeClr val="accent3">
                    <a:lumMod val="75000"/>
                  </a:schemeClr>
                </a:solidFill>
                <a:latin typeface="Segoe Script" pitchFamily="34" charset="0"/>
                <a:cs typeface="Times New Roman" pitchFamily="18" charset="0"/>
              </a:rPr>
              <a:t>Обеспечить </a:t>
            </a:r>
            <a:r>
              <a:rPr lang="ru-RU" sz="2000" dirty="0">
                <a:solidFill>
                  <a:schemeClr val="accent3">
                    <a:lumMod val="75000"/>
                  </a:schemeClr>
                </a:solidFill>
                <a:latin typeface="Segoe Script" pitchFamily="34" charset="0"/>
                <a:cs typeface="Times New Roman" pitchFamily="18" charset="0"/>
              </a:rPr>
              <a:t>ребенку возможность </a:t>
            </a:r>
            <a:r>
              <a:rPr lang="ru-RU" sz="2000" b="1" dirty="0">
                <a:solidFill>
                  <a:schemeClr val="accent3">
                    <a:lumMod val="75000"/>
                  </a:schemeClr>
                </a:solidFill>
                <a:latin typeface="Segoe Script" pitchFamily="34" charset="0"/>
                <a:cs typeface="Times New Roman" pitchFamily="18" charset="0"/>
              </a:rPr>
              <a:t>совместной</a:t>
            </a:r>
            <a:r>
              <a:rPr lang="ru-RU" sz="2000" dirty="0">
                <a:solidFill>
                  <a:schemeClr val="accent3">
                    <a:lumMod val="75000"/>
                  </a:schemeClr>
                </a:solidFill>
                <a:latin typeface="Segoe Script" pitchFamily="34" charset="0"/>
                <a:cs typeface="Times New Roman" pitchFamily="18" charset="0"/>
              </a:rPr>
              <a:t> с другими детьми </a:t>
            </a:r>
            <a:r>
              <a:rPr lang="ru-RU" sz="2000" b="1" dirty="0" smtClean="0">
                <a:solidFill>
                  <a:schemeClr val="accent3">
                    <a:lumMod val="75000"/>
                  </a:schemeClr>
                </a:solidFill>
                <a:latin typeface="Segoe Script" pitchFamily="34" charset="0"/>
                <a:cs typeface="Times New Roman" pitchFamily="18" charset="0"/>
              </a:rPr>
              <a:t>игры</a:t>
            </a:r>
            <a:r>
              <a:rPr lang="ru-RU" sz="2000" dirty="0" smtClean="0">
                <a:solidFill>
                  <a:schemeClr val="accent3">
                    <a:lumMod val="75000"/>
                  </a:schemeClr>
                </a:solidFill>
                <a:latin typeface="Segoe Script" pitchFamily="34" charset="0"/>
                <a:cs typeface="Times New Roman" pitchFamily="18" charset="0"/>
              </a:rPr>
              <a:t>.</a:t>
            </a:r>
          </a:p>
          <a:p>
            <a:pPr marL="342900" indent="-342900">
              <a:buFont typeface="Wingdings" pitchFamily="2" charset="2"/>
              <a:buChar char="ü"/>
            </a:pPr>
            <a:r>
              <a:rPr lang="ru-RU" sz="2000" dirty="0" smtClean="0">
                <a:solidFill>
                  <a:schemeClr val="accent3">
                    <a:lumMod val="75000"/>
                  </a:schemeClr>
                </a:solidFill>
                <a:latin typeface="Segoe Script" pitchFamily="34" charset="0"/>
                <a:cs typeface="Times New Roman" pitchFamily="18" charset="0"/>
              </a:rPr>
              <a:t>Понимать</a:t>
            </a:r>
            <a:r>
              <a:rPr lang="ru-RU" sz="2000" dirty="0">
                <a:solidFill>
                  <a:schemeClr val="accent3">
                    <a:lumMod val="75000"/>
                  </a:schemeClr>
                </a:solidFill>
                <a:latin typeface="Segoe Script" pitchFamily="34" charset="0"/>
                <a:cs typeface="Times New Roman" pitchFamily="18" charset="0"/>
              </a:rPr>
              <a:t>, что ребенок уже способен достаточно долго и увлеченно заниматься тем, что ему нравится, и ему бывает очень трудно прервать игру, поэтому </a:t>
            </a:r>
            <a:r>
              <a:rPr lang="ru-RU" sz="2000" b="1" dirty="0">
                <a:solidFill>
                  <a:schemeClr val="accent3">
                    <a:lumMod val="75000"/>
                  </a:schemeClr>
                </a:solidFill>
                <a:latin typeface="Segoe Script" pitchFamily="34" charset="0"/>
                <a:cs typeface="Times New Roman" pitchFamily="18" charset="0"/>
              </a:rPr>
              <a:t>о необходимости </a:t>
            </a:r>
            <a:r>
              <a:rPr lang="ru-RU" sz="2000" dirty="0">
                <a:solidFill>
                  <a:schemeClr val="accent3">
                    <a:lumMod val="75000"/>
                  </a:schemeClr>
                </a:solidFill>
                <a:latin typeface="Segoe Script" pitchFamily="34" charset="0"/>
                <a:cs typeface="Times New Roman" pitchFamily="18" charset="0"/>
              </a:rPr>
              <a:t>ее заканчивать стоит </a:t>
            </a:r>
            <a:r>
              <a:rPr lang="ru-RU" sz="2000" b="1" dirty="0">
                <a:solidFill>
                  <a:schemeClr val="accent3">
                    <a:lumMod val="75000"/>
                  </a:schemeClr>
                </a:solidFill>
                <a:latin typeface="Segoe Script" pitchFamily="34" charset="0"/>
                <a:cs typeface="Times New Roman" pitchFamily="18" charset="0"/>
              </a:rPr>
              <a:t>предупреждать</a:t>
            </a:r>
            <a:r>
              <a:rPr lang="ru-RU" sz="2000" dirty="0">
                <a:solidFill>
                  <a:schemeClr val="accent3">
                    <a:lumMod val="75000"/>
                  </a:schemeClr>
                </a:solidFill>
                <a:latin typeface="Segoe Script" pitchFamily="34" charset="0"/>
                <a:cs typeface="Times New Roman" pitchFamily="18" charset="0"/>
              </a:rPr>
              <a:t> его заранее</a:t>
            </a:r>
            <a:r>
              <a:rPr lang="ru-RU" sz="2000" dirty="0" smtClean="0">
                <a:solidFill>
                  <a:schemeClr val="accent3">
                    <a:lumMod val="75000"/>
                  </a:schemeClr>
                </a:solidFill>
                <a:latin typeface="Segoe Script" pitchFamily="34" charset="0"/>
                <a:cs typeface="Times New Roman" pitchFamily="18" charset="0"/>
              </a:rPr>
              <a:t>.</a:t>
            </a:r>
          </a:p>
          <a:p>
            <a:pPr marL="342900" indent="-342900">
              <a:buFont typeface="Wingdings" pitchFamily="2" charset="2"/>
              <a:buChar char="ü"/>
            </a:pPr>
            <a:r>
              <a:rPr lang="ru-RU" sz="2000" dirty="0" smtClean="0">
                <a:solidFill>
                  <a:schemeClr val="accent3">
                    <a:lumMod val="75000"/>
                  </a:schemeClr>
                </a:solidFill>
                <a:latin typeface="Segoe Script" pitchFamily="34" charset="0"/>
                <a:cs typeface="Times New Roman" pitchFamily="18" charset="0"/>
              </a:rPr>
              <a:t>Быть открытым </a:t>
            </a:r>
            <a:r>
              <a:rPr lang="ru-RU" sz="2000" b="1" dirty="0" smtClean="0">
                <a:solidFill>
                  <a:schemeClr val="accent3">
                    <a:lumMod val="75000"/>
                  </a:schemeClr>
                </a:solidFill>
                <a:latin typeface="Segoe Script" pitchFamily="34" charset="0"/>
                <a:cs typeface="Times New Roman" pitchFamily="18" charset="0"/>
              </a:rPr>
              <a:t>к вопросам ребенка</a:t>
            </a:r>
            <a:r>
              <a:rPr lang="ru-RU" sz="2000" dirty="0" smtClean="0">
                <a:solidFill>
                  <a:schemeClr val="accent3">
                    <a:lumMod val="75000"/>
                  </a:schemeClr>
                </a:solidFill>
                <a:latin typeface="Segoe Script" pitchFamily="34" charset="0"/>
                <a:cs typeface="Times New Roman" pitchFamily="18" charset="0"/>
              </a:rPr>
              <a:t>. </a:t>
            </a:r>
            <a:r>
              <a:rPr lang="ru-RU" sz="2000" b="1" dirty="0" smtClean="0">
                <a:solidFill>
                  <a:schemeClr val="accent3">
                    <a:lumMod val="75000"/>
                  </a:schemeClr>
                </a:solidFill>
                <a:latin typeface="Segoe Script" pitchFamily="34" charset="0"/>
                <a:cs typeface="Times New Roman" pitchFamily="18" charset="0"/>
              </a:rPr>
              <a:t>Обсуждать</a:t>
            </a:r>
            <a:r>
              <a:rPr lang="ru-RU" sz="2000" dirty="0" smtClean="0">
                <a:solidFill>
                  <a:schemeClr val="accent3">
                    <a:lumMod val="75000"/>
                  </a:schemeClr>
                </a:solidFill>
                <a:latin typeface="Segoe Script" pitchFamily="34" charset="0"/>
                <a:cs typeface="Times New Roman" pitchFamily="18" charset="0"/>
              </a:rPr>
              <a:t> любые события с ребенком.</a:t>
            </a:r>
          </a:p>
          <a:p>
            <a:pPr marL="342900" indent="-342900">
              <a:buFont typeface="Wingdings" pitchFamily="2" charset="2"/>
              <a:buChar char="ü"/>
            </a:pPr>
            <a:endParaRPr lang="ru-RU" sz="2000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8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Овал 7"/>
          <p:cNvSpPr/>
          <p:nvPr/>
        </p:nvSpPr>
        <p:spPr>
          <a:xfrm>
            <a:off x="0" y="285728"/>
            <a:ext cx="2200624" cy="1730553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>
                <a:solidFill>
                  <a:srgbClr val="3333CC"/>
                </a:solidFill>
                <a:latin typeface="Segoe Script" pitchFamily="34" charset="0"/>
                <a:cs typeface="Times New Roman" pitchFamily="18" charset="0"/>
              </a:rPr>
              <a:t>3 занятия по физкультуре</a:t>
            </a:r>
            <a:endParaRPr lang="ru-RU" sz="2000" b="1" dirty="0">
              <a:solidFill>
                <a:srgbClr val="3333CC"/>
              </a:solidFill>
              <a:latin typeface="Segoe Script" pitchFamily="34" charset="0"/>
              <a:cs typeface="Times New Roman" pitchFamily="18" charset="0"/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6517649" y="399812"/>
            <a:ext cx="2302823" cy="1663721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rgbClr val="FF0000"/>
                </a:solidFill>
                <a:latin typeface="Segoe Script" pitchFamily="34" charset="0"/>
                <a:cs typeface="Times New Roman" pitchFamily="18" charset="0"/>
              </a:rPr>
              <a:t>1 занятие </a:t>
            </a:r>
            <a:r>
              <a:rPr lang="ru-RU" sz="2000" dirty="0">
                <a:solidFill>
                  <a:srgbClr val="FF0000"/>
                </a:solidFill>
                <a:latin typeface="Segoe Script" pitchFamily="34" charset="0"/>
                <a:cs typeface="Times New Roman" pitchFamily="18" charset="0"/>
              </a:rPr>
              <a:t>по развитию речи</a:t>
            </a:r>
          </a:p>
        </p:txBody>
      </p:sp>
      <p:sp>
        <p:nvSpPr>
          <p:cNvPr id="14" name="Овал 13"/>
          <p:cNvSpPr/>
          <p:nvPr/>
        </p:nvSpPr>
        <p:spPr>
          <a:xfrm>
            <a:off x="6378711" y="2248363"/>
            <a:ext cx="2568745" cy="2160240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rgbClr val="CC0066"/>
                </a:solidFill>
                <a:latin typeface="Segoe Script" pitchFamily="34" charset="0"/>
                <a:cs typeface="Times New Roman" pitchFamily="18" charset="0"/>
              </a:rPr>
              <a:t>1 занятие по ознакомлению </a:t>
            </a:r>
            <a:r>
              <a:rPr lang="ru-RU" sz="2000" dirty="0">
                <a:solidFill>
                  <a:srgbClr val="CC0066"/>
                </a:solidFill>
                <a:latin typeface="Segoe Script" pitchFamily="34" charset="0"/>
                <a:cs typeface="Times New Roman" pitchFamily="18" charset="0"/>
              </a:rPr>
              <a:t>с </a:t>
            </a:r>
            <a:r>
              <a:rPr lang="ru-RU" sz="2000" dirty="0" smtClean="0">
                <a:solidFill>
                  <a:srgbClr val="CC0066"/>
                </a:solidFill>
                <a:latin typeface="Segoe Script" pitchFamily="34" charset="0"/>
                <a:cs typeface="Times New Roman" pitchFamily="18" charset="0"/>
              </a:rPr>
              <a:t>окружающим миром</a:t>
            </a:r>
            <a:endParaRPr lang="ru-RU" sz="2000" dirty="0">
              <a:solidFill>
                <a:srgbClr val="CC0066"/>
              </a:solidFill>
              <a:latin typeface="Segoe Script" pitchFamily="34" charset="0"/>
              <a:cs typeface="Times New Roman" pitchFamily="18" charset="0"/>
            </a:endParaRPr>
          </a:p>
        </p:txBody>
      </p:sp>
      <p:sp>
        <p:nvSpPr>
          <p:cNvPr id="15" name="Овал 14"/>
          <p:cNvSpPr/>
          <p:nvPr/>
        </p:nvSpPr>
        <p:spPr>
          <a:xfrm>
            <a:off x="279257" y="3933056"/>
            <a:ext cx="2421538" cy="1440160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>
                <a:solidFill>
                  <a:schemeClr val="accent1">
                    <a:lumMod val="75000"/>
                  </a:schemeClr>
                </a:solidFill>
                <a:latin typeface="Segoe Script" pitchFamily="34" charset="0"/>
                <a:cs typeface="Times New Roman" pitchFamily="18" charset="0"/>
              </a:rPr>
              <a:t>1 </a:t>
            </a: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  <a:latin typeface="Segoe Script" pitchFamily="34" charset="0"/>
                <a:cs typeface="Times New Roman" pitchFamily="18" charset="0"/>
              </a:rPr>
              <a:t>занятие </a:t>
            </a:r>
            <a:r>
              <a:rPr lang="ru-RU" sz="2000" dirty="0">
                <a:solidFill>
                  <a:schemeClr val="accent1">
                    <a:lumMod val="75000"/>
                  </a:schemeClr>
                </a:solidFill>
                <a:latin typeface="Segoe Script" pitchFamily="34" charset="0"/>
                <a:cs typeface="Times New Roman" pitchFamily="18" charset="0"/>
              </a:rPr>
              <a:t>по математике</a:t>
            </a:r>
          </a:p>
        </p:txBody>
      </p:sp>
      <p:sp>
        <p:nvSpPr>
          <p:cNvPr id="16" name="Овал 15"/>
          <p:cNvSpPr/>
          <p:nvPr/>
        </p:nvSpPr>
        <p:spPr>
          <a:xfrm>
            <a:off x="133699" y="2226509"/>
            <a:ext cx="2088232" cy="1584176"/>
          </a:xfrm>
          <a:prstGeom prst="ellips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>
                <a:solidFill>
                  <a:srgbClr val="FFFF00"/>
                </a:solidFill>
                <a:latin typeface="Segoe Script" pitchFamily="34" charset="0"/>
                <a:cs typeface="Times New Roman" pitchFamily="18" charset="0"/>
              </a:rPr>
              <a:t>2 занятия музыкой</a:t>
            </a:r>
          </a:p>
        </p:txBody>
      </p:sp>
      <p:sp>
        <p:nvSpPr>
          <p:cNvPr id="17" name="Стрелка влево 16"/>
          <p:cNvSpPr/>
          <p:nvPr/>
        </p:nvSpPr>
        <p:spPr>
          <a:xfrm rot="2153901">
            <a:off x="2448767" y="1318679"/>
            <a:ext cx="504056" cy="28803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Стрелка влево 17"/>
          <p:cNvSpPr/>
          <p:nvPr/>
        </p:nvSpPr>
        <p:spPr>
          <a:xfrm rot="9661408">
            <a:off x="5900395" y="1342155"/>
            <a:ext cx="648072" cy="36004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Стрелка влево 18"/>
          <p:cNvSpPr/>
          <p:nvPr/>
        </p:nvSpPr>
        <p:spPr>
          <a:xfrm rot="19549419">
            <a:off x="2523113" y="3889054"/>
            <a:ext cx="817685" cy="276523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Стрелка влево 19"/>
          <p:cNvSpPr/>
          <p:nvPr/>
        </p:nvSpPr>
        <p:spPr>
          <a:xfrm rot="20672243">
            <a:off x="2272125" y="2810170"/>
            <a:ext cx="504056" cy="28803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Стрелка влево 20"/>
          <p:cNvSpPr/>
          <p:nvPr/>
        </p:nvSpPr>
        <p:spPr>
          <a:xfrm rot="12080672">
            <a:off x="6126683" y="2906613"/>
            <a:ext cx="504056" cy="28803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Овал 12"/>
          <p:cNvSpPr/>
          <p:nvPr/>
        </p:nvSpPr>
        <p:spPr>
          <a:xfrm>
            <a:off x="2805455" y="4289152"/>
            <a:ext cx="2198593" cy="1440160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rgbClr val="92D050"/>
                </a:solidFill>
                <a:latin typeface="Segoe Script" pitchFamily="34" charset="0"/>
                <a:cs typeface="Times New Roman" pitchFamily="18" charset="0"/>
              </a:rPr>
              <a:t>1 занятие по рисованию</a:t>
            </a:r>
            <a:endParaRPr lang="ru-RU" sz="2000" dirty="0">
              <a:solidFill>
                <a:srgbClr val="92D050"/>
              </a:solidFill>
              <a:latin typeface="Segoe Script" pitchFamily="34" charset="0"/>
              <a:cs typeface="Times New Roman" pitchFamily="18" charset="0"/>
            </a:endParaRPr>
          </a:p>
        </p:txBody>
      </p:sp>
      <p:sp>
        <p:nvSpPr>
          <p:cNvPr id="23" name="Стрелка влево 22"/>
          <p:cNvSpPr/>
          <p:nvPr/>
        </p:nvSpPr>
        <p:spPr>
          <a:xfrm rot="16426749">
            <a:off x="3808238" y="4087307"/>
            <a:ext cx="504056" cy="28092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Овал 23"/>
          <p:cNvSpPr/>
          <p:nvPr/>
        </p:nvSpPr>
        <p:spPr>
          <a:xfrm>
            <a:off x="5096162" y="4243033"/>
            <a:ext cx="2198593" cy="1440160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accent5">
                    <a:lumMod val="75000"/>
                  </a:schemeClr>
                </a:solidFill>
                <a:latin typeface="Segoe Script" pitchFamily="34" charset="0"/>
                <a:cs typeface="Times New Roman" pitchFamily="18" charset="0"/>
              </a:rPr>
              <a:t>1 занятие по лепке или аппликации</a:t>
            </a:r>
            <a:endParaRPr lang="ru-RU" sz="2000" dirty="0">
              <a:solidFill>
                <a:schemeClr val="accent5">
                  <a:lumMod val="75000"/>
                </a:schemeClr>
              </a:solidFill>
              <a:latin typeface="Segoe Script" pitchFamily="34" charset="0"/>
              <a:cs typeface="Times New Roman" pitchFamily="18" charset="0"/>
            </a:endParaRPr>
          </a:p>
        </p:txBody>
      </p:sp>
      <p:sp>
        <p:nvSpPr>
          <p:cNvPr id="25" name="Стрелка влево 24"/>
          <p:cNvSpPr/>
          <p:nvPr/>
        </p:nvSpPr>
        <p:spPr>
          <a:xfrm rot="14860646">
            <a:off x="5348228" y="3929849"/>
            <a:ext cx="504056" cy="28803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Овал 25"/>
          <p:cNvSpPr/>
          <p:nvPr/>
        </p:nvSpPr>
        <p:spPr>
          <a:xfrm>
            <a:off x="2595938" y="836712"/>
            <a:ext cx="3744416" cy="3348371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chemeClr val="accent6">
                    <a:lumMod val="75000"/>
                  </a:schemeClr>
                </a:solidFill>
                <a:latin typeface="Segoe Script" pitchFamily="34" charset="0"/>
                <a:cs typeface="Times New Roman" pitchFamily="18" charset="0"/>
              </a:rPr>
              <a:t>Организация образовательного процесса в средней </a:t>
            </a:r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latin typeface="Segoe Script" pitchFamily="34" charset="0"/>
                <a:cs typeface="Times New Roman" pitchFamily="18" charset="0"/>
              </a:rPr>
              <a:t>группе</a:t>
            </a:r>
          </a:p>
          <a:p>
            <a:pPr algn="ctr"/>
            <a:r>
              <a:rPr lang="ru-RU" sz="2400" b="1" i="1" dirty="0" smtClean="0">
                <a:solidFill>
                  <a:schemeClr val="accent6">
                    <a:lumMod val="75000"/>
                  </a:schemeClr>
                </a:solidFill>
                <a:latin typeface="Segoe Script" pitchFamily="34" charset="0"/>
                <a:cs typeface="Times New Roman" pitchFamily="18" charset="0"/>
              </a:rPr>
              <a:t>(</a:t>
            </a:r>
            <a:r>
              <a:rPr lang="ru-RU" sz="1600" b="1" i="1" dirty="0" smtClean="0">
                <a:solidFill>
                  <a:schemeClr val="accent6">
                    <a:lumMod val="75000"/>
                  </a:schemeClr>
                </a:solidFill>
                <a:latin typeface="Segoe Script" pitchFamily="34" charset="0"/>
                <a:cs typeface="Times New Roman" pitchFamily="18" charset="0"/>
              </a:rPr>
              <a:t>10 занятий по 20 минут</a:t>
            </a:r>
            <a:r>
              <a:rPr lang="ru-RU" sz="2400" b="1" i="1" dirty="0" smtClean="0">
                <a:solidFill>
                  <a:schemeClr val="accent6">
                    <a:lumMod val="75000"/>
                  </a:schemeClr>
                </a:solidFill>
                <a:latin typeface="Segoe Script" pitchFamily="34" charset="0"/>
                <a:cs typeface="Times New Roman" pitchFamily="18" charset="0"/>
              </a:rPr>
              <a:t>)</a:t>
            </a:r>
            <a:endParaRPr lang="ru-RU" sz="2400" b="1" i="1" dirty="0">
              <a:solidFill>
                <a:schemeClr val="accent6">
                  <a:lumMod val="75000"/>
                </a:schemeClr>
              </a:solidFill>
              <a:latin typeface="Segoe Script" pitchFamily="34" charset="0"/>
              <a:cs typeface="Times New Roman" pitchFamily="18" charset="0"/>
            </a:endParaRPr>
          </a:p>
          <a:p>
            <a:pPr algn="ctr"/>
            <a:endParaRPr lang="ru-RU" dirty="0"/>
          </a:p>
        </p:txBody>
      </p:sp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548680"/>
            <a:ext cx="842493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b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965658" y="271681"/>
            <a:ext cx="170751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Segoe Print" pitchFamily="2" charset="0"/>
                <a:cs typeface="Times New Roman" pitchFamily="18" charset="0"/>
              </a:rPr>
              <a:t>РАЗНОЕ</a:t>
            </a: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Segoe Print" pitchFamily="2" charset="0"/>
                <a:cs typeface="Times New Roman" pitchFamily="18" charset="0"/>
              </a:rPr>
              <a:t>:</a:t>
            </a:r>
            <a:endParaRPr lang="ru-RU" dirty="0">
              <a:solidFill>
                <a:schemeClr val="tx2">
                  <a:lumMod val="75000"/>
                </a:schemeClr>
              </a:solidFill>
              <a:latin typeface="Segoe Print" pitchFamily="2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57158" y="756918"/>
            <a:ext cx="8607330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itchFamily="2" charset="2"/>
              <a:buChar char="ü"/>
            </a:pPr>
            <a:r>
              <a:rPr lang="ru-RU" sz="2400" dirty="0" smtClean="0">
                <a:solidFill>
                  <a:srgbClr val="FFC000"/>
                </a:solidFill>
                <a:latin typeface="Segoe Print" pitchFamily="2" charset="0"/>
                <a:cs typeface="Times New Roman" pitchFamily="18" charset="0"/>
              </a:rPr>
              <a:t>В </a:t>
            </a:r>
            <a:r>
              <a:rPr lang="ru-RU" sz="2400" dirty="0">
                <a:solidFill>
                  <a:srgbClr val="FFC000"/>
                </a:solidFill>
                <a:latin typeface="Segoe Print" pitchFamily="2" charset="0"/>
                <a:cs typeface="Times New Roman" pitchFamily="18" charset="0"/>
              </a:rPr>
              <a:t>группу </a:t>
            </a:r>
            <a:r>
              <a:rPr lang="ru-RU" sz="2400" b="1" dirty="0" smtClean="0">
                <a:solidFill>
                  <a:srgbClr val="FFC000"/>
                </a:solidFill>
                <a:latin typeface="Segoe Print" pitchFamily="2" charset="0"/>
                <a:cs typeface="Times New Roman" pitchFamily="18" charset="0"/>
              </a:rPr>
              <a:t>запрещено </a:t>
            </a:r>
            <a:r>
              <a:rPr lang="ru-RU" sz="2400" dirty="0" smtClean="0">
                <a:solidFill>
                  <a:srgbClr val="FFC000"/>
                </a:solidFill>
                <a:latin typeface="Segoe Print" pitchFamily="2" charset="0"/>
                <a:cs typeface="Times New Roman" pitchFamily="18" charset="0"/>
              </a:rPr>
              <a:t>приносить </a:t>
            </a:r>
            <a:r>
              <a:rPr lang="ru-RU" sz="2400" dirty="0">
                <a:solidFill>
                  <a:srgbClr val="FFC000"/>
                </a:solidFill>
                <a:latin typeface="Segoe Print" pitchFamily="2" charset="0"/>
                <a:cs typeface="Times New Roman" pitchFamily="18" charset="0"/>
              </a:rPr>
              <a:t>пистолеты, сабли, мечи, лак для ногтей, помады, духи и т. д., жевательную резинку, конфеты для угощения своих </a:t>
            </a:r>
            <a:r>
              <a:rPr lang="ru-RU" sz="2400" dirty="0" smtClean="0">
                <a:solidFill>
                  <a:srgbClr val="FFC000"/>
                </a:solidFill>
                <a:latin typeface="Segoe Print" pitchFamily="2" charset="0"/>
                <a:cs typeface="Times New Roman" pitchFamily="18" charset="0"/>
              </a:rPr>
              <a:t>друзей.</a:t>
            </a:r>
          </a:p>
          <a:p>
            <a:pPr marL="285750" indent="-285750">
              <a:buFont typeface="Wingdings" pitchFamily="2" charset="2"/>
              <a:buChar char="ü"/>
            </a:pPr>
            <a:endParaRPr lang="ru-RU" sz="2400" dirty="0" smtClean="0">
              <a:solidFill>
                <a:srgbClr val="FFC000"/>
              </a:solidFill>
              <a:latin typeface="Segoe Print" pitchFamily="2" charset="0"/>
              <a:cs typeface="Times New Roman" pitchFamily="18" charset="0"/>
            </a:endParaRPr>
          </a:p>
          <a:p>
            <a:pPr marL="285750" indent="-285750">
              <a:buFont typeface="Wingdings" pitchFamily="2" charset="2"/>
              <a:buChar char="ü"/>
            </a:pPr>
            <a:r>
              <a:rPr lang="ru-RU" sz="2400" dirty="0" smtClean="0">
                <a:solidFill>
                  <a:srgbClr val="FFC000"/>
                </a:solidFill>
                <a:latin typeface="Segoe Print" pitchFamily="2" charset="0"/>
                <a:cs typeface="Times New Roman" pitchFamily="18" charset="0"/>
              </a:rPr>
              <a:t>Нельзя </a:t>
            </a:r>
            <a:r>
              <a:rPr lang="ru-RU" sz="2400" dirty="0">
                <a:solidFill>
                  <a:srgbClr val="FFC000"/>
                </a:solidFill>
                <a:latin typeface="Segoe Print" pitchFamily="2" charset="0"/>
                <a:cs typeface="Times New Roman" pitchFamily="18" charset="0"/>
              </a:rPr>
              <a:t>забирать детей </a:t>
            </a:r>
            <a:r>
              <a:rPr lang="ru-RU" sz="2400" b="1" dirty="0">
                <a:solidFill>
                  <a:srgbClr val="FFC000"/>
                </a:solidFill>
                <a:latin typeface="Segoe Print" pitchFamily="2" charset="0"/>
                <a:cs typeface="Times New Roman" pitchFamily="18" charset="0"/>
              </a:rPr>
              <a:t>родителям</a:t>
            </a:r>
            <a:r>
              <a:rPr lang="ru-RU" sz="2400" dirty="0">
                <a:solidFill>
                  <a:srgbClr val="FFC000"/>
                </a:solidFill>
                <a:latin typeface="Segoe Print" pitchFamily="2" charset="0"/>
                <a:cs typeface="Times New Roman" pitchFamily="18" charset="0"/>
              </a:rPr>
              <a:t> в нетрезвом виде и лицам младше 16 лет. </a:t>
            </a:r>
            <a:endParaRPr lang="ru-RU" sz="2400" dirty="0" smtClean="0">
              <a:solidFill>
                <a:srgbClr val="FFC000"/>
              </a:solidFill>
              <a:latin typeface="Segoe Print" pitchFamily="2" charset="0"/>
              <a:cs typeface="Times New Roman" pitchFamily="18" charset="0"/>
            </a:endParaRPr>
          </a:p>
          <a:p>
            <a:pPr marL="285750" indent="-285750">
              <a:buFont typeface="Wingdings" pitchFamily="2" charset="2"/>
              <a:buChar char="ü"/>
            </a:pPr>
            <a:endParaRPr lang="ru-RU" sz="2400" dirty="0" smtClean="0">
              <a:solidFill>
                <a:srgbClr val="FFC000"/>
              </a:solidFill>
              <a:latin typeface="Segoe Print" pitchFamily="2" charset="0"/>
              <a:cs typeface="Times New Roman" pitchFamily="18" charset="0"/>
            </a:endParaRPr>
          </a:p>
          <a:p>
            <a:pPr marL="285750" indent="-285750">
              <a:buFont typeface="Wingdings" pitchFamily="2" charset="2"/>
              <a:buChar char="ü"/>
            </a:pPr>
            <a:r>
              <a:rPr lang="ru-RU" sz="2400" dirty="0" smtClean="0">
                <a:solidFill>
                  <a:srgbClr val="FFC000"/>
                </a:solidFill>
                <a:latin typeface="Segoe Print" pitchFamily="2" charset="0"/>
                <a:cs typeface="Times New Roman" pitchFamily="18" charset="0"/>
              </a:rPr>
              <a:t>Девочкам </a:t>
            </a:r>
            <a:r>
              <a:rPr lang="ru-RU" sz="2400" dirty="0">
                <a:solidFill>
                  <a:srgbClr val="FFC000"/>
                </a:solidFill>
                <a:latin typeface="Segoe Print" pitchFamily="2" charset="0"/>
                <a:cs typeface="Times New Roman" pitchFamily="18" charset="0"/>
              </a:rPr>
              <a:t>необходимо принести </a:t>
            </a:r>
            <a:r>
              <a:rPr lang="ru-RU" sz="2400" dirty="0" smtClean="0">
                <a:solidFill>
                  <a:srgbClr val="FFC000"/>
                </a:solidFill>
                <a:latin typeface="Segoe Print" pitchFamily="2" charset="0"/>
                <a:cs typeface="Times New Roman" pitchFamily="18" charset="0"/>
              </a:rPr>
              <a:t>расческу.</a:t>
            </a:r>
          </a:p>
          <a:p>
            <a:pPr marL="285750" indent="-285750">
              <a:buFont typeface="Wingdings" pitchFamily="2" charset="2"/>
              <a:buChar char="ü"/>
            </a:pPr>
            <a:endParaRPr lang="ru-RU" sz="2400" dirty="0" smtClean="0">
              <a:solidFill>
                <a:srgbClr val="FFC000"/>
              </a:solidFill>
              <a:latin typeface="Segoe Print" pitchFamily="2" charset="0"/>
              <a:cs typeface="Times New Roman" pitchFamily="18" charset="0"/>
            </a:endParaRPr>
          </a:p>
          <a:p>
            <a:pPr marL="285750" indent="-285750">
              <a:buFont typeface="Wingdings" pitchFamily="2" charset="2"/>
              <a:buChar char="ü"/>
            </a:pPr>
            <a:r>
              <a:rPr lang="ru-RU" sz="2400" dirty="0" smtClean="0">
                <a:solidFill>
                  <a:srgbClr val="FFC000"/>
                </a:solidFill>
                <a:latin typeface="Segoe Print" pitchFamily="2" charset="0"/>
                <a:cs typeface="Times New Roman" pitchFamily="18" charset="0"/>
              </a:rPr>
              <a:t>Просьба</a:t>
            </a:r>
            <a:r>
              <a:rPr lang="ru-RU" sz="2400" dirty="0">
                <a:solidFill>
                  <a:srgbClr val="FFC000"/>
                </a:solidFill>
                <a:latin typeface="Segoe Print" pitchFamily="2" charset="0"/>
                <a:cs typeface="Times New Roman" pitchFamily="18" charset="0"/>
              </a:rPr>
              <a:t> </a:t>
            </a:r>
            <a:r>
              <a:rPr lang="ru-RU" sz="2400" b="1" dirty="0">
                <a:solidFill>
                  <a:srgbClr val="FFC000"/>
                </a:solidFill>
                <a:latin typeface="Segoe Print" pitchFamily="2" charset="0"/>
                <a:cs typeface="Times New Roman" pitchFamily="18" charset="0"/>
              </a:rPr>
              <a:t>родителям</a:t>
            </a:r>
            <a:r>
              <a:rPr lang="ru-RU" sz="2400" dirty="0">
                <a:solidFill>
                  <a:srgbClr val="FFC000"/>
                </a:solidFill>
                <a:latin typeface="Segoe Print" pitchFamily="2" charset="0"/>
                <a:cs typeface="Times New Roman" pitchFamily="18" charset="0"/>
              </a:rPr>
              <a:t> </a:t>
            </a:r>
            <a:r>
              <a:rPr lang="ru-RU" sz="2400" dirty="0" smtClean="0">
                <a:solidFill>
                  <a:srgbClr val="FFC000"/>
                </a:solidFill>
                <a:latin typeface="Segoe Print" pitchFamily="2" charset="0"/>
                <a:cs typeface="Times New Roman" pitchFamily="18" charset="0"/>
              </a:rPr>
              <a:t>принимать </a:t>
            </a:r>
            <a:r>
              <a:rPr lang="ru-RU" sz="2400" dirty="0">
                <a:solidFill>
                  <a:srgbClr val="FFC000"/>
                </a:solidFill>
                <a:latin typeface="Segoe Print" pitchFamily="2" charset="0"/>
                <a:cs typeface="Times New Roman" pitchFamily="18" charset="0"/>
              </a:rPr>
              <a:t>участие в </a:t>
            </a:r>
            <a:r>
              <a:rPr lang="ru-RU" sz="2400" b="1" dirty="0">
                <a:solidFill>
                  <a:srgbClr val="FFC000"/>
                </a:solidFill>
                <a:latin typeface="Segoe Print" pitchFamily="2" charset="0"/>
                <a:cs typeface="Times New Roman" pitchFamily="18" charset="0"/>
              </a:rPr>
              <a:t>жизни группы и детского сада</a:t>
            </a:r>
            <a:r>
              <a:rPr lang="ru-RU" sz="2400" dirty="0">
                <a:solidFill>
                  <a:srgbClr val="FFC000"/>
                </a:solidFill>
                <a:latin typeface="Segoe Print" pitchFamily="2" charset="0"/>
                <a:cs typeface="Times New Roman" pitchFamily="18" charset="0"/>
              </a:rPr>
              <a:t> в оформлении участка, группы. Участвовать в </a:t>
            </a:r>
            <a:r>
              <a:rPr lang="ru-RU" sz="2400" dirty="0" smtClean="0">
                <a:solidFill>
                  <a:srgbClr val="FFC000"/>
                </a:solidFill>
                <a:latin typeface="Segoe Print" pitchFamily="2" charset="0"/>
                <a:cs typeface="Times New Roman" pitchFamily="18" charset="0"/>
              </a:rPr>
              <a:t>конкурсах</a:t>
            </a:r>
            <a:endParaRPr lang="ru-RU" sz="2400" dirty="0">
              <a:solidFill>
                <a:srgbClr val="FFC000"/>
              </a:solidFill>
              <a:latin typeface="Segoe Print" pitchFamily="2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00481599"/>
      </p:ext>
    </p:extLst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1205</TotalTime>
  <Words>238</Words>
  <Application>Microsoft Office PowerPoint</Application>
  <PresentationFormat>Экран (4:3)</PresentationFormat>
  <Paragraphs>49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Яркая</vt:lpstr>
      <vt:lpstr>Слайд 1</vt:lpstr>
      <vt:lpstr>Слайд 2</vt:lpstr>
      <vt:lpstr>Слайд 3</vt:lpstr>
      <vt:lpstr>Слайд 4</vt:lpstr>
      <vt:lpstr>Слайд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Наташенька</dc:creator>
  <cp:lastModifiedBy>Admin</cp:lastModifiedBy>
  <cp:revision>99</cp:revision>
  <dcterms:created xsi:type="dcterms:W3CDTF">2016-12-11T10:22:10Z</dcterms:created>
  <dcterms:modified xsi:type="dcterms:W3CDTF">2021-11-01T13:53:40Z</dcterms:modified>
</cp:coreProperties>
</file>