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057" r:id="rId1"/>
  </p:sldMasterIdLst>
  <p:sldIdLst>
    <p:sldId id="256" r:id="rId2"/>
    <p:sldId id="288" r:id="rId3"/>
    <p:sldId id="303" r:id="rId4"/>
    <p:sldId id="311" r:id="rId5"/>
    <p:sldId id="309" r:id="rId6"/>
    <p:sldId id="308" r:id="rId7"/>
    <p:sldId id="304" r:id="rId8"/>
    <p:sldId id="301" r:id="rId9"/>
    <p:sldId id="310" r:id="rId10"/>
    <p:sldId id="287" r:id="rId11"/>
    <p:sldId id="306" r:id="rId12"/>
    <p:sldId id="294" r:id="rId13"/>
    <p:sldId id="300" r:id="rId14"/>
    <p:sldId id="307" r:id="rId15"/>
    <p:sldId id="299" r:id="rId16"/>
    <p:sldId id="296" r:id="rId17"/>
    <p:sldId id="295" r:id="rId18"/>
    <p:sldId id="292" r:id="rId19"/>
    <p:sldId id="293" r:id="rId20"/>
    <p:sldId id="285" r:id="rId21"/>
    <p:sldId id="289" r:id="rId22"/>
  </p:sldIdLst>
  <p:sldSz cx="12192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smNativeData">
      <pr:smAppRevision xmlns="" xmlns:pr="pr" dt="1612730414" val="688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" d="100"/>
        <a:sy n="15" d="100"/>
      </p:scale>
      <p:origin x="0" y="0"/>
    </p:cViewPr>
  </p:sorterViewPr>
  <p:notesViewPr>
    <p:cSldViewPr snapToGrid="0">
      <p:cViewPr>
        <p:scale>
          <a:sx n="70" d="100"/>
          <a:sy n="70" d="100"/>
        </p:scale>
        <p:origin x="-806" y="563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оловок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9BQAAPg0AAE1FAAChFQAAAAAAAA=="/>
              </a:ext>
            </a:extLst>
          </p:cNvSpPr>
          <p:nvPr>
            <p:ph type="ctrTitle"/>
          </p:nvPr>
        </p:nvSpPr>
        <p:spPr>
          <a:xfrm>
            <a:off x="932815" y="2152650"/>
            <a:ext cx="1033272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Ms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JCwAA1hcAAJA/AADfIgAAAAAAAA=="/>
              </a:ext>
            </a:extLst>
          </p:cNvSpPr>
          <p:nvPr>
            <p:ph type="subTitle" idx="1"/>
          </p:nvPr>
        </p:nvSpPr>
        <p:spPr>
          <a:xfrm>
            <a:off x="1793875" y="3874770"/>
            <a:ext cx="853884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21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20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8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6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4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D4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98F6-B8D1-336E-9FDE-4E3BD690691B}" type="slidenum">
              <a:t>‹#›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MC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O4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C1C0-8ED1-3337-9FDE-78628F90692D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 и две колонки, левая колон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KMkAAApGQAAAAAAAA=="/>
              </a:ext>
            </a:extLst>
          </p:cNvSpPr>
          <p:nvPr>
            <p:ph sz="quarter" idx="1"/>
          </p:nvPr>
        </p:nvSpPr>
        <p:spPr>
          <a:xfrm>
            <a:off x="1291590" y="2583180"/>
            <a:ext cx="4664075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fBoAAKMkAAAyJAAAAAAAAA=="/>
              </a:ext>
            </a:extLst>
          </p:cNvSpPr>
          <p:nvPr>
            <p:ph sz="quarter" idx="2"/>
          </p:nvPr>
        </p:nvSpPr>
        <p:spPr>
          <a:xfrm>
            <a:off x="1291590" y="4305300"/>
            <a:ext cx="4664075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5A8AABhDAAAyJAAAAAAAAA=="/>
              </a:ext>
            </a:extLst>
          </p:cNvSpPr>
          <p:nvPr>
            <p:ph sz="half" idx="3"/>
          </p:nvPr>
        </p:nvSpPr>
        <p:spPr>
          <a:xfrm>
            <a:off x="6170930" y="2583180"/>
            <a:ext cx="4735830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F1A0-EED1-3307-9FDE-1852BF90694D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BAI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N4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F8B6-F8D1-330E-9FDE-0E5BB690695B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Заголовок и две строки, нижняя стро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BhDAAApGQAAAAAAAA=="/>
              </a:ext>
            </a:extLst>
          </p:cNvSpPr>
          <p:nvPr>
            <p:ph sz="half" idx="1"/>
          </p:nvPr>
        </p:nvSpPr>
        <p:spPr>
          <a:xfrm>
            <a:off x="1291590" y="2583180"/>
            <a:ext cx="9615170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fBoAAKMkAAAyJAAAAAAAAA=="/>
              </a:ext>
            </a:extLst>
          </p:cNvSpPr>
          <p:nvPr>
            <p:ph sz="quarter" idx="2"/>
          </p:nvPr>
        </p:nvSpPr>
        <p:spPr>
          <a:xfrm>
            <a:off x="1291590" y="4305300"/>
            <a:ext cx="4664075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fBoAABhDAAAyJAAAAAAAAA=="/>
              </a:ext>
            </a:extLst>
          </p:cNvSpPr>
          <p:nvPr>
            <p:ph sz="quarter" idx="3"/>
          </p:nvPr>
        </p:nvSpPr>
        <p:spPr>
          <a:xfrm>
            <a:off x="6170930" y="4305300"/>
            <a:ext cx="473583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B931-7FD1-334F-9FDE-891AF79069DC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E58D-C3D1-3313-9FDE-3546AB906960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е строки, верхняя стро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C01AI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KMkAAApGQAAAAAAAA=="/>
              </a:ext>
            </a:extLst>
          </p:cNvSpPr>
          <p:nvPr>
            <p:ph sz="quarter" idx="1"/>
          </p:nvPr>
        </p:nvSpPr>
        <p:spPr>
          <a:xfrm>
            <a:off x="1291590" y="2583180"/>
            <a:ext cx="4664075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5A8AABhDAAApGQAAAAAAAA=="/>
              </a:ext>
            </a:extLst>
          </p:cNvSpPr>
          <p:nvPr>
            <p:ph sz="quarter" idx="2"/>
          </p:nvPr>
        </p:nvSpPr>
        <p:spPr>
          <a:xfrm>
            <a:off x="6170930" y="2583180"/>
            <a:ext cx="4735830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fBoAABhDAAAyJAAAAAAAAA=="/>
              </a:ext>
            </a:extLst>
          </p:cNvSpPr>
          <p:nvPr>
            <p:ph sz="half" idx="3"/>
          </p:nvPr>
        </p:nvSpPr>
        <p:spPr>
          <a:xfrm>
            <a:off x="1291590" y="4305300"/>
            <a:ext cx="961517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8AD0-9ED1-337C-9FDE-6829C490693D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D1AA-E4D1-3327-9FDE-12729F906947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s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BGAB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BhDAAAyJAAAAAAAAA=="/>
              </a:ext>
            </a:extLst>
          </p:cNvSpPr>
          <p:nvPr>
            <p:ph idx="1"/>
          </p:nvPr>
        </p:nvSpPr>
        <p:spPr>
          <a:xfrm>
            <a:off x="1291590" y="2583180"/>
            <a:ext cx="9615170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k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FAB6-F8D1-330C-9FDE-0E59B490695B}" type="slidenum">
              <a:t>‹#›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MsC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w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BE1F-51D1-3348-9FDE-A71DF09069F2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Заголовок и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Kwp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KMkAAAyJAAAAAAAAA=="/>
              </a:ext>
            </a:extLst>
          </p:cNvSpPr>
          <p:nvPr>
            <p:ph sz="half" idx="1"/>
          </p:nvPr>
        </p:nvSpPr>
        <p:spPr>
          <a:xfrm>
            <a:off x="1291590" y="2583180"/>
            <a:ext cx="4664075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5A8AABhDAAAyJAAAAAAAAA=="/>
              </a:ext>
            </a:extLst>
          </p:cNvSpPr>
          <p:nvPr>
            <p:ph sz="half" idx="2"/>
          </p:nvPr>
        </p:nvSpPr>
        <p:spPr>
          <a:xfrm>
            <a:off x="6170930" y="2583180"/>
            <a:ext cx="4735830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90A7-E9D1-3366-9FDE-1F33DE90694A}" type="slidenum">
              <a:t>‹#›</a:t>
            </a:fld>
            <a:endParaRPr/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A5C7-89D1-3353-9FDE-7F06EB90692A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DF4D-03D1-3329-9FDE-F57C919069A0}" type="slidenum">
              <a:t>‹#›</a:t>
            </a:fld>
            <a:endParaRPr/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NE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A1A1-EFD1-3357-9FDE-1902EF90694C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U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D21E-50D1-3324-9FDE-A6719C9069F3}" type="slidenum">
              <a:t>‹#›</a:t>
            </a:fld>
            <a:endParaRPr/>
          </a:p>
        </p:txBody>
      </p:sp>
      <p:sp>
        <p:nvSpPr>
          <p:cNvPr id="3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g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s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FDB2-FCD1-330B-9FDE-0A5EB390695F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Только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P4d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yJAAAAAAAAA=="/>
              </a:ext>
            </a:extLst>
          </p:cNvSpPr>
          <p:nvPr>
            <p:ph/>
          </p:nvPr>
        </p:nvSpPr>
        <p:spPr>
          <a:xfrm>
            <a:off x="1291590" y="1004570"/>
            <a:ext cx="9615170" cy="48793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OID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80B9-F7D1-3376-9FDE-0123CE906954}" type="slidenum">
              <a:t>‹#›</a:t>
            </a:fld>
            <a:endParaRPr/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O4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PhpjwM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C020-6ED1-3336-9FDE-98638E9069CD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две 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BhDAAApGQAAAAAAAA=="/>
              </a:ext>
            </a:extLst>
          </p:cNvSpPr>
          <p:nvPr>
            <p:ph sz="half" idx="1"/>
          </p:nvPr>
        </p:nvSpPr>
        <p:spPr>
          <a:xfrm>
            <a:off x="1291590" y="2583180"/>
            <a:ext cx="9615170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fBoAABhDAAAyJAAAAAAAAA=="/>
              </a:ext>
            </a:extLst>
          </p:cNvSpPr>
          <p:nvPr>
            <p:ph sz="half" idx="2"/>
          </p:nvPr>
        </p:nvSpPr>
        <p:spPr>
          <a:xfrm>
            <a:off x="1291590" y="4305300"/>
            <a:ext cx="961517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D9CA-84D1-332F-9FDE-727A97906927}" type="slidenum">
              <a:t>‹#›</a:t>
            </a:fld>
            <a:endParaRPr/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99C7-89D1-336F-9FDE-7F3AD790692A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ласти соде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DB/jw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KMkAAApGQAAAAAAAA=="/>
              </a:ext>
            </a:extLst>
          </p:cNvSpPr>
          <p:nvPr>
            <p:ph sz="quarter" idx="1"/>
          </p:nvPr>
        </p:nvSpPr>
        <p:spPr>
          <a:xfrm>
            <a:off x="1291590" y="2583180"/>
            <a:ext cx="4664075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NBqew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5A8AABhDAAApGQAAAAAAAA=="/>
              </a:ext>
            </a:extLst>
          </p:cNvSpPr>
          <p:nvPr>
            <p:ph sz="quarter" idx="2"/>
          </p:nvPr>
        </p:nvSpPr>
        <p:spPr>
          <a:xfrm>
            <a:off x="6170930" y="2583180"/>
            <a:ext cx="4735830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4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fBoAAKMkAAAyJAAAAAAAAA=="/>
              </a:ext>
            </a:extLst>
          </p:cNvSpPr>
          <p:nvPr>
            <p:ph sz="quarter" idx="3"/>
          </p:nvPr>
        </p:nvSpPr>
        <p:spPr>
          <a:xfrm>
            <a:off x="1291590" y="4305300"/>
            <a:ext cx="4664075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Объект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fBoAABhDAAAyJAAAAAAAAA=="/>
              </a:ext>
            </a:extLst>
          </p:cNvSpPr>
          <p:nvPr>
            <p:ph sz="quarter" idx="4"/>
          </p:nvPr>
        </p:nvSpPr>
        <p:spPr>
          <a:xfrm>
            <a:off x="6170930" y="4305300"/>
            <a:ext cx="473583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FCDF-91D1-330A-9FDE-675FB2906932}" type="slidenum">
              <a:t>‹#›</a:t>
            </a:fld>
            <a:endParaRPr/>
          </a:p>
        </p:txBody>
      </p:sp>
      <p:sp>
        <p:nvSpPr>
          <p:cNvPr id="8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9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95C9-87D1-3363-9FDE-7136DB906924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 и две колонки, правая колон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LgYAABhDAAAgDgAAAAAAAA=="/>
              </a:ext>
            </a:extLst>
          </p:cNvSpPr>
          <p:nvPr>
            <p:ph type="title"/>
          </p:nvPr>
        </p:nvSpPr>
        <p:spPr>
          <a:xfrm>
            <a:off x="1291590" y="1004570"/>
            <a:ext cx="9615170" cy="12915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FhCeA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BwAA5A8AAKMkAAAyJAAAAAAAAA=="/>
              </a:ext>
            </a:extLst>
          </p:cNvSpPr>
          <p:nvPr>
            <p:ph sz="half" idx="1"/>
          </p:nvPr>
        </p:nvSpPr>
        <p:spPr>
          <a:xfrm>
            <a:off x="1291590" y="2583180"/>
            <a:ext cx="4664075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5A8AABhDAAApGQAAAAAAAA=="/>
              </a:ext>
            </a:extLst>
          </p:cNvSpPr>
          <p:nvPr>
            <p:ph sz="quarter" idx="2"/>
          </p:nvPr>
        </p:nvSpPr>
        <p:spPr>
          <a:xfrm>
            <a:off x="6170930" y="2583180"/>
            <a:ext cx="4735830" cy="1506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Mj3pw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JQAAfBoAABhDAAAyJAAAAAAAAA=="/>
              </a:ext>
            </a:extLst>
          </p:cNvSpPr>
          <p:nvPr>
            <p:ph sz="quarter" idx="3"/>
          </p:nvPr>
        </p:nvSpPr>
        <p:spPr>
          <a:xfrm>
            <a:off x="6170930" y="4305300"/>
            <a:ext cx="473583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1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92D0-9ED1-3364-9FDE-6831DC90693D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EWZAI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1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1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A9AA-E4D1-335F-9FDE-120AE7906947}" type="datetime1">
              <a:t>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extLst>
              <a:ext uri="smNativeData">
                <pr:smNativeData xmlns="" xmlns:pr="pr" val="SMDATA_6_LlAgYB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Of///8AAAAAI0sAAC0qAAAAAAAA"/>
              </a:ext>
            </a:extLst>
          </p:cNvGrpSpPr>
          <p:nvPr/>
        </p:nvGrpSpPr>
        <p:grpSpPr>
          <a:xfrm>
            <a:off x="-15875" y="0"/>
            <a:ext cx="12230100" cy="6856095"/>
            <a:chOff x="-15875" y="0"/>
            <a:chExt cx="12230100" cy="6856095"/>
          </a:xfrm>
        </p:grpSpPr>
        <p:pic>
          <p:nvPicPr>
            <p:cNvPr id="6" name="Picture 7" descr="HD-PanelContent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AAAAAAAAAAD7SgAALSoAAAAAAAA="/>
                </a:ext>
              </a:extLst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12188825" cy="685609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Rectangle 8"/>
            <p:cNvSpPr>
              <a:extLst>
                <a:ext uri="smNativeData">
                  <pr:smNativeData xmlns="" xmlns:pr="pr" val="SMDATA_12_LlAgYBMAAAAlAAAAZAAAAA0AAAAAkAAAAEgAAACQAAAASAAAAAAAAAAAAAAAAAAAAAEAAABQAAAAAAAAAAAA4D8AAAAAAADgPwAAAAAAAOA/AAAAAAAA4D8AAAAAAADgPwAAAAAAAOA/AAAAAAAA4D8AAAAAAADgPwAAAAAAAOA/AAAAAAAA4D8CAAAAjAAAAAAAAAACAAAAb4UUAJiwTwAAAAAAAAAAABzJmtLp/OJHna7BXEOmScMAAAAAZAAAAAEAAABAAAAAAAAAAAAAAAAAAAAAAAAAAAAAAAAAAAAAAAAAAAAAAAAAAAAAAAAAAAAAAAAAAAAAAAAAAAAAAAAAAAAAAAAAAAAAAAAAAAAAAAAAAAAAAAAAAAAAFAAAADwAAAABAAAAAAAAAIOZKgwZAAAAAQAAABQAAAAUAAAAFAAAAAEAAAAAAAAAZAAAAGQAAAAAAAAAZAAAAGQAAAAVAAAAYAAAAAAAAAAAAAAADwAAACADAAAAAAAAAAAAAAEAAACgMgAAVgcAAKr4//8BAAAAAAAACQEAAABkAAAAAAAAABQAAABAHwAAAAAAACYAAAAAAAAAwOD//wAAAAAmAAAAZAAAABYAAABMAAAAAAAAAAAAAAAEAAAAAAAAAAEAAAAAAAAJAAAAACgAAAAoAAAAZAAAAGQAAAAAAAAAzMzMAAAAAABQAAAAUAAAAGQAAABkAAAAAAAAABcAAAAUAAAAAAAAAAAAAAD/fwAA/38AAAAAAAAJAAAABAAAAGNoZW0MAAAAEAAAAAAAAAAAAAAAAAAAAAAAAAAeAAAAaAAAAAAAAAAAAAAAAAAAAAAAAAAAAAAAECcAABAnAAAAAAAAAAAAAAAAAAAAAAAAAAAAAAAAAAAAAAAAAAAAABQAAAAAAAAAwMD/AAAAAABkAAAAMgAAAAAAAABkAAAAAAAAAH9/fwAKAAAAHwAAAFQAAABvhRQAmLBPAAAAAAAAAAAAAAAAAAAAAAAAAAAAAAAAAAAAAAAAAAAAg5kqBQAAAAIAAAACzMzMAMDA/wB/f38AAAAAAAAAAAAAAAAAAAAAAAAAAAAhAAAAGAAAABQAAAC9AwAAwAMAAD1HAABwJgAAAAAAAA=="/>
                </a:ext>
              </a:extLst>
            </p:cNvSpPr>
            <p:nvPr/>
          </p:nvSpPr>
          <p:spPr>
            <a:xfrm>
              <a:off x="607695" y="609600"/>
              <a:ext cx="10972800" cy="5638800"/>
            </a:xfrm>
            <a:prstGeom prst="rect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pic>
          <p:nvPicPr>
            <p:cNvPr id="4" name="Picture 9" descr="HDRibbonContent-UniformTrim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6Zm9u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5////2cTAACvBAAAIhcAAAAAAAA="/>
                </a:ext>
              </a:extLst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-15875" y="3154045"/>
              <a:ext cx="777240" cy="6064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pic>
          <p:nvPicPr>
            <p:cNvPr id="3" name="Picture 10" descr="HDRibbonContent-UniformTrim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BTdHls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W0YAAGcTAAAjSwAAIhcAAAAAAAA="/>
                </a:ext>
              </a:extLst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1436985" y="3154045"/>
              <a:ext cx="777240" cy="6064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7" name="Title Placeholder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GRGaW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2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2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2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2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 lang="en-US"/>
            </a:pPr>
            <a:r>
              <a:t>Образец заголовка</a:t>
            </a:r>
          </a:p>
        </p:txBody>
      </p:sp>
      <p:sp>
        <p:nvSpPr>
          <p:cNvPr id="8" name="Text Placeholder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HN0Pj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2857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itchFamily="2"/>
              <a:buChar char="•"/>
              <a:tabLst/>
              <a:defRPr lang="en-US" sz="24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itchFamily="2"/>
              <a:buChar char="•"/>
              <a:tabLst/>
              <a:defRPr lang="en-US" sz="20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12001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itchFamily="2"/>
              <a:buChar char="•"/>
              <a:tabLst/>
              <a:defRPr lang="en-US" sz="18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543050" marR="0" indent="-171450" algn="l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itchFamily="2"/>
              <a:buChar char="•"/>
              <a:tabLst/>
              <a:defRPr lang="en-US" sz="16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2000250" marR="0" indent="-171450" algn="l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itchFamily="2"/>
              <a:buChar char="•"/>
              <a:tabLst/>
              <a:defRPr lang="en-US" sz="1400" b="0" i="0" u="none" strike="noStrike" kern="1" spc="0" baseline="0">
                <a:solidFill>
                  <a:srgbClr val="262626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>
              <a:defRPr lang="en-US"/>
            </a:pPr>
            <a:r>
              <a:t>Образец текста</a:t>
            </a:r>
          </a:p>
          <a:p>
            <a:pPr lvl="1">
              <a:defRPr lang="en-US"/>
            </a:pPr>
            <a:r>
              <a:t>Второй уровень</a:t>
            </a:r>
          </a:p>
          <a:p>
            <a:pPr lvl="2">
              <a:defRPr lang="en-US"/>
            </a:pPr>
            <a:r>
              <a:t>Третий уровень</a:t>
            </a:r>
          </a:p>
          <a:p>
            <a:pPr lvl="3">
              <a:defRPr lang="en-US"/>
            </a:pPr>
            <a:r>
              <a:t>Четвертый уровень</a:t>
            </a:r>
          </a:p>
          <a:p>
            <a:pPr lvl="4">
              <a:defRPr lang="en-US"/>
            </a:pPr>
            <a:r>
              <a:t>Пятый уровень</a:t>
            </a:r>
          </a:p>
        </p:txBody>
      </p:sp>
      <p:sp>
        <p:nvSpPr>
          <p:cNvPr id="9" name="Date Placeholder 3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BhNQAAuCQAADk/AABwJgAAAAAAAA=="/>
              </a:ext>
            </a:extLst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E73A-74D1-3311-9FDE-8244A99069D7}" type="datetime1">
              <a:t></a:t>
            </a:fld>
            <a:endParaRPr/>
          </a:p>
        </p:txBody>
      </p:sp>
      <p:sp>
        <p:nvSpPr>
          <p:cNvPr id="10" name="Footer Placeholder 4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DsyRDs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4BwAAuCQAAOk0AABwJgAAAAAAAA=="/>
              </a:ext>
            </a:extLst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en-US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endParaRPr/>
          </a:p>
        </p:txBody>
      </p:sp>
      <p:sp>
        <p:nvSpPr>
          <p:cNvPr id="11" name="Slide Number Placeholder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CCAsHc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CxPwAAuCQAAAhDAABwJgAAAAAAAA=="/>
              </a:ext>
            </a:extLst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ru-RU" sz="1000" b="0" i="0">
                <a:solidFill>
                  <a:schemeClr val="tx1"/>
                </a:solidFill>
                <a:latin typeface="Garamond" pitchFamily="1"/>
                <a:ea typeface="Garamond" pitchFamily="1"/>
                <a:cs typeface="Garamond" pitchFamily="1"/>
              </a:defRPr>
            </a:pPr>
            <a:fld id="{3C66B6A1-EFD1-3340-9FDE-1915F890694C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54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2"/>
          </a:solidFill>
          <a:effectLst/>
          <a:latin typeface="Garamond" pitchFamily="1"/>
          <a:ea typeface="Garamond" pitchFamily="1"/>
          <a:cs typeface="Garamond" pitchFamily="1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2"/>
          </a:solidFill>
          <a:effectLst/>
          <a:latin typeface="Garamond" pitchFamily="1"/>
          <a:ea typeface="Garamond" pitchFamily="1"/>
          <a:cs typeface="Garamond" pitchFamily="1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2"/>
          </a:solidFill>
          <a:effectLst/>
          <a:latin typeface="Garamond" pitchFamily="1"/>
          <a:ea typeface="Garamond" pitchFamily="1"/>
          <a:cs typeface="Garamond" pitchFamily="1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2"/>
          </a:solidFill>
          <a:effectLst/>
          <a:latin typeface="Garamond" pitchFamily="1"/>
          <a:ea typeface="Garamond" pitchFamily="1"/>
          <a:cs typeface="Garamond" pitchFamily="1"/>
        </a:defRPr>
      </a:lvl5pPr>
    </p:titleStyle>
    <p:bodyStyle>
      <a:lvl1pPr marL="285750" marR="0" indent="-285750" algn="l" defTabSz="45720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Tx/>
        <a:buFont typeface="Arial" pitchFamily="2"/>
        <a:buChar char="•"/>
        <a:tabLst/>
        <a:defRPr lang="en-US" sz="24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Tx/>
        <a:buFont typeface="Arial" pitchFamily="2"/>
        <a:buChar char="•"/>
        <a:tabLst/>
        <a:defRPr lang="en-US" sz="20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2pPr>
      <a:lvl3pPr marL="1200150" marR="0" indent="-285750" algn="l" defTabSz="45720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Tx/>
        <a:buFont typeface="Arial" pitchFamily="2"/>
        <a:buChar char="•"/>
        <a:tabLst/>
        <a:defRPr lang="en-US" sz="18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3pPr>
      <a:lvl4pPr marL="1543050" marR="0" indent="-171450" algn="l" defTabSz="45720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Tx/>
        <a:buFont typeface="Arial" pitchFamily="2"/>
        <a:buChar char="•"/>
        <a:tabLst/>
        <a:defRPr lang="en-US" sz="16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4pPr>
      <a:lvl5pPr marL="2000250" marR="0" indent="-171450" algn="l" defTabSz="45720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Tx/>
        <a:buFont typeface="Arial" pitchFamily="2"/>
        <a:buChar char="•"/>
        <a:tabLst/>
        <a:defRPr lang="en-US" sz="1400" b="0" i="0" u="none" strike="noStrike" kern="1" spc="0" baseline="0">
          <a:solidFill>
            <a:srgbClr val="262626"/>
          </a:solidFill>
          <a:effectLst/>
          <a:latin typeface="Garamond" pitchFamily="1"/>
          <a:ea typeface="Garamond" pitchFamily="1"/>
          <a:cs typeface="Garamond" pitchFamily="1"/>
        </a:defRPr>
      </a:lvl5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Garamond" pitchFamily="1"/>
          <a:ea typeface="Garamond" pitchFamily="1"/>
          <a:cs typeface="Garamond" pitchFamily="1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Garamond" pitchFamily="1"/>
          <a:ea typeface="Garamond" pitchFamily="1"/>
          <a:cs typeface="Garamond" pitchFamily="1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Garamond" pitchFamily="1"/>
          <a:ea typeface="Garamond" pitchFamily="1"/>
          <a:cs typeface="Garamond" pitchFamily="1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Garamond" pitchFamily="1"/>
          <a:ea typeface="Garamond" pitchFamily="1"/>
          <a:cs typeface="Garamond" pitchFamily="1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Garamond" pitchFamily="1"/>
          <a:ea typeface="Garamond" pitchFamily="1"/>
          <a:cs typeface="Garamond" pitchFamily="1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ou079krc.petersburgedu.ru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extLst>
              <a:ext uri="smNativeData">
                <pr:smNativeData xmlns="" xmlns:pr="pr" val="SMDATA_6_LlAgYB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OX///8AAAAAI0sAAC0qAAAAAAAA"/>
              </a:ext>
            </a:extLst>
          </p:cNvGrpSpPr>
          <p:nvPr/>
        </p:nvGrpSpPr>
        <p:grpSpPr>
          <a:xfrm>
            <a:off x="-17145" y="0"/>
            <a:ext cx="12231370" cy="6856095"/>
            <a:chOff x="-17145" y="0"/>
            <a:chExt cx="12231370" cy="6856095"/>
          </a:xfrm>
        </p:grpSpPr>
        <p:pic>
          <p:nvPicPr>
            <p:cNvPr id="6" name="Picture 15" descr="HD-PanelTitleR1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AAAAAAAAAAD7SgAALSoAAAAAAAA="/>
                </a:ext>
              </a:extLst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88825" cy="685609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Rectangle 25"/>
            <p:cNvSpPr>
              <a:extLst>
                <a:ext uri="smNativeData">
                  <pr:smNativeData xmlns="" xmlns:pr="pr" val="SMDATA_12_LlAgYBMAAAAlAAAAZAAAAA0AAAAAkAAAAEgAAACQAAAASAAAAAAAAAAAAAAAAAAAAAEAAABQAAAAAAAAAAAA4D8AAAAAAADgPwAAAAAAAOA/AAAAAAAA4D8AAAAAAADgPwAAAAAAAOA/AAAAAAAA4D8AAAAAAADgPwAAAAAAAOA/AAAAAAAA4D8CAAAAjAAAAAAAAAACAAAAb4UUAJiwTwAAAAAAAAAAABzJmtLp/OJHna7BXEOmScMAAAAAZAAAAAEAAABAAAAAAAAAAAAAAAAAAAAAAAAAAAAAAAAAAAAAAAAAAAAAAAAAAAAAAAAAAAAAAAAAAAAAAAAAAAAAAAAAAAAAAAAAAAAAAAAAAAAAAAAAAAAAAAAAAAAAFAAAADwAAAABAAAAAAAAAIOZKgwZAAAAAQAAABQAAAAUAAAAFAAAAAEAAAAAAAAAZAAAAGQAAAAAAAAAZAAAAGQAAAAVAAAAYAAAAAAAAAAAAAAADwAAACADAAAAAAAAAAAAAAEAAACgMgAAVgcAAKr4//8BAAAAAAAACQEAAABkAAAAAAAAABQAAABAHwAAAAAAACYAAAAAAAAAwOD//wAAAAAmAAAAZAAAABYAAABMAAAAAAAAAAAAAAAEAAAAAAAAAAEAAAAAAAAJ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vhRQAmLBPAAAAAAAAAAAAAAAAAAAAAAAAAAAAAAAAAAAAAAAAAAAAg5kqBQAAAAIAAAACzMzMAMDA/wB/f38AAAAAAAAAAAAAAAAAAAAAAAAAAAAhAAAAGAAAABQAAABSDgAAewkAALs8AAATIQAAAAAAAA=="/>
                </a:ext>
              </a:extLst>
            </p:cNvSpPr>
            <p:nvPr/>
          </p:nvSpPr>
          <p:spPr>
            <a:xfrm>
              <a:off x="2327910" y="1541145"/>
              <a:ext cx="7544435" cy="3835400"/>
            </a:xfrm>
            <a:prstGeom prst="rect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pic>
          <p:nvPicPr>
            <p:cNvPr id="4" name="Picture 16" descr="HDRibbonTitle-UniformTrim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5f///10TAAAjDwAAIhcAAAAAAAA="/>
                </a:ext>
              </a:extLst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7145" y="3147695"/>
              <a:ext cx="2477770" cy="61277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pic>
          <p:nvPicPr>
            <p:cNvPr id="3" name="Picture 19" descr="HDRibbonTitle-UniformTrim.png"/>
            <p:cNvPicPr>
              <a:picLocks noChangeAspect="1"/>
              <a:extLst>
                <a:ext uri="smNativeData">
  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5TsAAF0TAAAjSwAAIhcAAAAAAAA="/>
                </a:ext>
              </a:extLst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36455" y="3147695"/>
              <a:ext cx="2477770" cy="61277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7" name="Straight Connector 14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QEAAAqxUAAH06AACrFQAAAAAAAA=="/>
              </a:ext>
            </a:extLst>
          </p:cNvSpPr>
          <p:nvPr/>
        </p:nvSpPr>
        <p:spPr>
          <a:xfrm>
            <a:off x="2692400" y="3522345"/>
            <a:ext cx="6815455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C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QEAAAgwsAAH06AADVFAAAAAAAAA=="/>
              </a:ext>
            </a:extLst>
          </p:cNvSpPr>
          <p:nvPr>
            <p:ph type="ctrTitle"/>
          </p:nvPr>
        </p:nvSpPr>
        <p:spPr>
          <a:xfrm>
            <a:off x="2692400" y="1871345"/>
            <a:ext cx="6815455" cy="15151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ctr">
              <a:defRPr lang="en-US" sz="5400"/>
            </a:pPr>
            <a:r>
              <a:rPr lang="ru-RU" sz="4800" b="1" dirty="0">
                <a:solidFill>
                  <a:srgbClr val="7030A0"/>
                </a:solidFill>
              </a:rPr>
              <a:t>Родительское собрание </a:t>
            </a:r>
            <a:br>
              <a:rPr lang="ru-RU" sz="4800" b="1" dirty="0">
                <a:solidFill>
                  <a:srgbClr val="7030A0"/>
                </a:solidFill>
              </a:rPr>
            </a:br>
            <a:r>
              <a:rPr lang="ru-RU" sz="4800" b="1" dirty="0">
                <a:solidFill>
                  <a:srgbClr val="7030A0"/>
                </a:solidFill>
              </a:rPr>
              <a:t>от </a:t>
            </a:r>
            <a:r>
              <a:rPr lang="ru-RU" sz="4800" b="1" dirty="0" smtClean="0">
                <a:solidFill>
                  <a:srgbClr val="FF0000"/>
                </a:solidFill>
              </a:rPr>
              <a:t>________</a:t>
            </a: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>
                <a:solidFill>
                  <a:srgbClr val="7030A0"/>
                </a:solidFill>
              </a:rPr>
              <a:t>№ </a:t>
            </a:r>
            <a:r>
              <a:rPr lang="ru-RU" sz="4800" b="1" dirty="0" smtClean="0">
                <a:solidFill>
                  <a:srgbClr val="7030A0"/>
                </a:solidFill>
              </a:rPr>
              <a:t>___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9" name="Подзаголовок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+DwAA1BYAAKs5AAD0HgAAAAAAAA=="/>
              </a:ext>
            </a:extLst>
          </p:cNvSpPr>
          <p:nvPr>
            <p:ph type="subTitle" idx="1"/>
          </p:nvPr>
        </p:nvSpPr>
        <p:spPr>
          <a:xfrm>
            <a:off x="2559050" y="3710940"/>
            <a:ext cx="6815455" cy="1320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2100" b="0" i="0" u="none" strike="noStrike" kern="1" spc="0" baseline="0">
                <a:solidFill>
                  <a:schemeClr val="tx1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1pPr>
            <a:lvl2pPr marL="4572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20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2pPr>
            <a:lvl3pPr marL="9144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8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3pPr>
            <a:lvl4pPr marL="13716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6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4pPr>
            <a:lvl5pPr marL="182880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lang="en-US" sz="1400" b="0" i="0" u="none" strike="noStrike" kern="1" spc="0" baseline="0">
                <a:solidFill>
                  <a:srgbClr val="8C8C8C"/>
                </a:solidFill>
                <a:effectLst/>
                <a:latin typeface="Garamond" pitchFamily="1"/>
                <a:ea typeface="Garamond" pitchFamily="1"/>
                <a:cs typeface="Garamond" pitchFamily="1"/>
              </a:defRPr>
            </a:lvl5pPr>
          </a:lstStyle>
          <a:p>
            <a:pPr marL="0" indent="0" algn="ctr">
              <a:buNone/>
              <a:defRPr lang="en-US" sz="2100">
                <a:solidFill>
                  <a:schemeClr val="tx1"/>
                </a:solidFill>
              </a:defRPr>
            </a:pPr>
            <a:r>
              <a:rPr lang="ru-RU" dirty="0">
                <a:solidFill>
                  <a:srgbClr val="7030A0"/>
                </a:solidFill>
              </a:rPr>
              <a:t>ГБДОУ детский сад № 79 Красносельского района СПб</a:t>
            </a:r>
            <a:endParaRPr lang="en-GB" dirty="0">
              <a:solidFill>
                <a:srgbClr val="7030A0"/>
              </a:solidFill>
            </a:endParaRPr>
          </a:p>
          <a:p>
            <a:pPr marL="0" indent="0" algn="ctr">
              <a:buNone/>
              <a:defRPr lang="en-US" sz="2100">
                <a:solidFill>
                  <a:schemeClr val="tx1"/>
                </a:solidFill>
              </a:defRPr>
            </a:pPr>
            <a:r>
              <a:rPr lang="ru-RU" smtClean="0">
                <a:solidFill>
                  <a:srgbClr val="7030A0"/>
                </a:solidFill>
              </a:rPr>
              <a:t>_______</a:t>
            </a:r>
            <a:r>
              <a:rPr lang="ru-RU">
                <a:solidFill>
                  <a:srgbClr val="7030A0"/>
                </a:solidFill>
              </a:rPr>
              <a:t>г</a:t>
            </a:r>
            <a:r>
              <a:rPr lang="ru-RU" smtClean="0">
                <a:solidFill>
                  <a:srgbClr val="7030A0"/>
                </a:solidFill>
              </a:rPr>
              <a:t>руппа  </a:t>
            </a:r>
            <a:r>
              <a:rPr lang="ru-RU">
                <a:solidFill>
                  <a:srgbClr val="7030A0"/>
                </a:solidFill>
              </a:rPr>
              <a:t>№ </a:t>
            </a:r>
            <a:r>
              <a:rPr lang="ru-RU" smtClean="0">
                <a:solidFill>
                  <a:srgbClr val="FF0000"/>
                </a:solidFill>
              </a:rPr>
              <a:t>__</a:t>
            </a:r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для детей с задержкой психического  развития </a:t>
            </a:r>
          </a:p>
        </p:txBody>
      </p:sp>
      <p:pic>
        <p:nvPicPr>
          <p:cNvPr id="10" name="Рисунок 5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Q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AAAAAPf////3DgAAXggAAAAAAAA="/>
              </a:ext>
            </a:extLst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715"/>
            <a:ext cx="2432685" cy="13658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b="1">
                <a:solidFill>
                  <a:srgbClr val="7030A0"/>
                </a:solidFill>
              </a:rPr>
              <a:t>Характерные особенности детей </a:t>
            </a:r>
            <a:br>
              <a:rPr lang="ru-RU" sz="3600" b="1">
                <a:solidFill>
                  <a:srgbClr val="7030A0"/>
                </a:solidFill>
              </a:rPr>
            </a:br>
            <a:r>
              <a:rPr lang="ru-RU" sz="3600" b="1">
                <a:solidFill>
                  <a:srgbClr val="7030A0"/>
                </a:solidFill>
              </a:rPr>
              <a:t>с задержкой психического развития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Aft>
                <a:spcPts val="510"/>
              </a:spcAft>
              <a:defRPr lang="en-US" sz="2040"/>
            </a:pPr>
            <a:r>
              <a:t>Задержка психического развития – это сложное полиморфное нарушение, при котором страдают разные компоненты психической и физической деятельности. </a:t>
            </a:r>
          </a:p>
          <a:p>
            <a:pPr>
              <a:lnSpc>
                <a:spcPct val="80000"/>
              </a:lnSpc>
              <a:spcAft>
                <a:spcPts val="510"/>
              </a:spcAft>
              <a:defRPr lang="en-US" sz="2040"/>
            </a:pPr>
            <a:r>
              <a:t>Общим для всех типов ЗПР является: запаздывание всех основных психических новообразований возраста  и их качественное своеобразие. Характерна значительная неоднородность нарушенных и сохранных звеньев психической деятельности, а также ярко выраженная неравномерность формирования разных сторон психической деятельности. Такие дети не имеют  нарушений отдельных анализаторов и крупных поражений мозговых структур, но отличаются незрелостью  сложных форм поведения, целенаправленной деятельности на фоне быстрой истощаемости, утомляемости, нарушенной работоспособности. Могут наблюдаться выраженные нарушения поведения, проявляющиеся в повышении аффективных реакций, снижении навыков самоконтроля.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>
                <a:solidFill>
                  <a:srgbClr val="7030A0"/>
                </a:solidFill>
              </a:rPr>
              <a:t>О задачах воспитательно-образовательной и коррекционно-развивающей работы группы и ДОУ на 2020-21 учебный год </a:t>
            </a:r>
            <a:endParaRPr lang="ru-RU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BUAFQ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b="1">
                <a:solidFill>
                  <a:srgbClr val="7030A0"/>
                </a:solidFill>
              </a:rPr>
              <a:t>Об основных мероприятиях (проектах) группы на 2020-21 учебный год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 lang="en-US"/>
            </a:pPr>
            <a:r>
              <a:rPr lang="ru-RU">
                <a:solidFill>
                  <a:srgbClr val="FF0000"/>
                </a:solidFill>
              </a:rPr>
              <a:t>Неделя безопасности</a:t>
            </a:r>
          </a:p>
          <a:p>
            <a:pPr>
              <a:lnSpc>
                <a:spcPct val="90000"/>
              </a:lnSpc>
              <a:defRPr lang="en-US"/>
            </a:pPr>
            <a:r>
              <a:rPr lang="ru-RU">
                <a:solidFill>
                  <a:srgbClr val="FF0000"/>
                </a:solidFill>
              </a:rPr>
              <a:t>День защитника Отечества</a:t>
            </a:r>
          </a:p>
          <a:p>
            <a:pPr>
              <a:lnSpc>
                <a:spcPct val="90000"/>
              </a:lnSpc>
              <a:defRPr lang="en-US"/>
            </a:pPr>
            <a:r>
              <a:rPr lang="ru-RU">
                <a:solidFill>
                  <a:srgbClr val="FF0000"/>
                </a:solidFill>
              </a:rPr>
              <a:t>8 Марта – Мамин праздник</a:t>
            </a:r>
          </a:p>
          <a:p>
            <a:pPr>
              <a:lnSpc>
                <a:spcPct val="90000"/>
              </a:lnSpc>
              <a:defRPr lang="ru-RU">
                <a:solidFill>
                  <a:srgbClr val="FF0000"/>
                </a:solidFill>
              </a:defRPr>
            </a:pPr>
            <a:r>
              <a:t>Масленица</a:t>
            </a:r>
          </a:p>
          <a:p>
            <a:pPr>
              <a:lnSpc>
                <a:spcPct val="90000"/>
              </a:lnSpc>
              <a:defRPr lang="en-US"/>
            </a:pPr>
            <a:r>
              <a:rPr lang="ru-RU">
                <a:solidFill>
                  <a:srgbClr val="FF0000"/>
                </a:solidFill>
              </a:rPr>
              <a:t>День Победы</a:t>
            </a:r>
          </a:p>
          <a:p>
            <a:pPr>
              <a:lnSpc>
                <a:spcPct val="90000"/>
              </a:lnSpc>
              <a:defRPr lang="en-US"/>
            </a:pP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LDAAASgUAAK4+AAA8DgAAAAAAAA=="/>
              </a:ext>
            </a:extLst>
          </p:cNvSpPr>
          <p:nvPr>
            <p:ph type="title"/>
          </p:nvPr>
        </p:nvSpPr>
        <p:spPr>
          <a:xfrm>
            <a:off x="2038985" y="859790"/>
            <a:ext cx="8150225" cy="14541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 sz="3200">
                <a:solidFill>
                  <a:srgbClr val="7030A0"/>
                </a:solidFill>
              </a:rPr>
              <a:t>Информация специалистов</a:t>
            </a:r>
            <a:br>
              <a:rPr lang="ru-RU" sz="3200">
                <a:solidFill>
                  <a:srgbClr val="7030A0"/>
                </a:solidFill>
              </a:rPr>
            </a:br>
            <a:r>
              <a:rPr lang="ru-RU" sz="3200" u="sng">
                <a:solidFill>
                  <a:srgbClr val="0070C0"/>
                </a:solidFill>
              </a:rPr>
              <a:t>Крылова Мария Васильевна</a:t>
            </a:r>
            <a:r>
              <a:rPr lang="ru-RU" sz="3200">
                <a:solidFill>
                  <a:srgbClr val="0070C0"/>
                </a:solidFill>
              </a:rPr>
              <a:t/>
            </a:r>
            <a:br>
              <a:rPr lang="ru-RU" sz="3200">
                <a:solidFill>
                  <a:srgbClr val="0070C0"/>
                </a:solidFill>
              </a:rPr>
            </a:br>
            <a:r>
              <a:rPr lang="ru-RU" sz="3200">
                <a:solidFill>
                  <a:srgbClr val="0070C0"/>
                </a:solidFill>
              </a:rPr>
              <a:t>педагог – дефектолог</a:t>
            </a:r>
          </a:p>
        </p:txBody>
      </p:sp>
      <p:sp>
        <p:nvSpPr>
          <p:cNvPr id="4" name="Содержимое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4CAAAmQ8AAM1DAADHJQAAAAAAAA=="/>
              </a:ext>
            </a:extLst>
          </p:cNvSpPr>
          <p:nvPr>
            <p:ph type="body" idx="1"/>
          </p:nvPr>
        </p:nvSpPr>
        <p:spPr>
          <a:xfrm>
            <a:off x="1376680" y="2535555"/>
            <a:ext cx="9645015" cy="36055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>
              <a:lnSpc>
                <a:spcPct val="80000"/>
              </a:lnSpc>
              <a:spcAft>
                <a:spcPts val="370"/>
              </a:spcAft>
              <a:buNone/>
              <a:defRPr lang="en-US" sz="1400"/>
            </a:pPr>
            <a:r>
              <a:t>Задача учителя-дефектолога - реализация образовательных программ дошкольного образования с привлечением квалифицированной коррекции отклонений в психическом и физическом развитии детей с ОВЗ(ограниченными возможностями здоровья).</a:t>
            </a:r>
          </a:p>
          <a:p>
            <a:pPr marL="0" indent="0" algn="ctr">
              <a:lnSpc>
                <a:spcPct val="80000"/>
              </a:lnSpc>
              <a:spcAft>
                <a:spcPts val="370"/>
              </a:spcAft>
              <a:buNone/>
              <a:defRPr lang="en-US" sz="1400"/>
            </a:pPr>
            <a:r>
              <a:rPr lang="ru-RU" b="1" u="sng">
                <a:solidFill>
                  <a:srgbClr val="FF0000"/>
                </a:solidFill>
              </a:rPr>
              <a:t>Коррекционные задачи: 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социальных представлений, развитие коммуникативного поведения, 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игровых навыков,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развитие познавательного интереса и познавательной активности,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развитие сенсорно-перцептивных способностей,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пространственных, временных и количественных представлений,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развитие коммуникативной функции речи,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и коррекция общеречевых навыков,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и коррекция произвольных движений,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400">
                <a:solidFill>
                  <a:schemeClr val="tx1"/>
                </a:solidFill>
              </a:defRPr>
            </a:pPr>
            <a:r>
              <a:t>формирование операционально-технической стороны деятельности (культурно-гигиенических, трудовых, графомоторных навыков, зрительно-двигательной координации)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ru-RU" sz="1800"/>
            </a:pPr>
            <a:endParaRPr/>
          </a:p>
          <a:p>
            <a:pPr>
              <a:lnSpc>
                <a:spcPct val="80000"/>
              </a:lnSpc>
              <a:spcAft>
                <a:spcPts val="370"/>
              </a:spcAft>
              <a:defRPr lang="ru-RU" sz="1490"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KP///8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Ej///8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AqFQAA5wUAAClBAAAXDgAAAAAAAA=="/>
              </a:ext>
            </a:extLst>
          </p:cNvSpPr>
          <p:nvPr>
            <p:ph type="title"/>
          </p:nvPr>
        </p:nvSpPr>
        <p:spPr>
          <a:xfrm>
            <a:off x="3440430" y="959485"/>
            <a:ext cx="7152005" cy="13309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dirty="0">
                <a:solidFill>
                  <a:srgbClr val="7030A0"/>
                </a:solidFill>
              </a:rPr>
              <a:t>Информация специалистов</a:t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240" b="1" u="sng" dirty="0" smtClean="0">
                <a:solidFill>
                  <a:srgbClr val="0070C0"/>
                </a:solidFill>
              </a:rPr>
              <a:t>ФИО, ФОТО </a:t>
            </a:r>
            <a:r>
              <a:rPr lang="ru-RU" sz="3240" b="1" dirty="0">
                <a:solidFill>
                  <a:srgbClr val="0070C0"/>
                </a:solidFill>
              </a:rPr>
              <a:t/>
            </a:r>
            <a:br>
              <a:rPr lang="ru-RU" sz="3240" b="1" dirty="0">
                <a:solidFill>
                  <a:srgbClr val="0070C0"/>
                </a:solidFill>
              </a:rPr>
            </a:br>
            <a:r>
              <a:rPr lang="ru-RU" sz="3240" dirty="0">
                <a:solidFill>
                  <a:srgbClr val="0070C0"/>
                </a:solidFill>
              </a:rPr>
              <a:t>музыкальный руководитель</a:t>
            </a:r>
            <a:br>
              <a:rPr lang="ru-RU" sz="3240" dirty="0">
                <a:solidFill>
                  <a:srgbClr val="0070C0"/>
                </a:solidFill>
              </a:rPr>
            </a:br>
            <a:endParaRPr lang="ru-RU" sz="3240" i="1" dirty="0">
              <a:solidFill>
                <a:srgbClr val="0070C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Mo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KBwAAWREAAHZDAADiJQAAAAAAAA=="/>
              </a:ext>
            </a:extLst>
          </p:cNvSpPr>
          <p:nvPr>
            <p:ph type="body" idx="1"/>
          </p:nvPr>
        </p:nvSpPr>
        <p:spPr>
          <a:xfrm>
            <a:off x="1225550" y="2820035"/>
            <a:ext cx="9740900" cy="33381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just" defTabSz="914400">
              <a:spcBef>
                <a:spcPts val="0"/>
              </a:spcBef>
              <a:spcAft>
                <a:spcPts val="0"/>
              </a:spcAft>
              <a:buNone/>
              <a:tabLst/>
              <a:defRPr lang="en-US"/>
            </a:pPr>
            <a:endParaRPr lang="ru-RU" sz="1400" b="1" u="sng"/>
          </a:p>
          <a:p>
            <a:pPr marL="0" indent="0" defTabSz="914400">
              <a:spcBef>
                <a:spcPts val="0"/>
              </a:spcBef>
              <a:spcAft>
                <a:spcPts val="0"/>
              </a:spcAft>
              <a:buNone/>
              <a:tabLst/>
              <a:defRPr lang="en-US"/>
            </a:pPr>
            <a:r>
              <a:rPr lang="ru-RU" sz="1600" b="1" u="sng"/>
              <a:t>Основные задачи работы по музыкальному воспитанию: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Развитие музыкальных способностей ребёнка.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Развитие элементарных певческих навыков.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Развитие чувства ритма.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Развитие музыкального восприятия.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Развитие музыкально-ритмических движений.</a:t>
            </a:r>
          </a:p>
          <a:p>
            <a:pPr marL="0" indent="0">
              <a:buFontTx/>
              <a:buChar char="•"/>
              <a:defRPr lang="en-US"/>
            </a:pPr>
            <a:r>
              <a:rPr lang="ru-RU" sz="1600"/>
              <a:t>Совместная работа с родителями по подготовке к праздничным мероприятиям.</a:t>
            </a:r>
          </a:p>
          <a:p>
            <a:pPr marL="0" indent="0" algn="ctr" defTabSz="914400">
              <a:spcBef>
                <a:spcPts val="0"/>
              </a:spcBef>
              <a:spcAft>
                <a:spcPts val="0"/>
              </a:spcAft>
              <a:buNone/>
              <a:tabLst/>
              <a:defRPr lang="en-US"/>
            </a:pPr>
            <a:endParaRPr lang="ru-RU" sz="1600"/>
          </a:p>
          <a:p>
            <a:pPr marL="0" indent="0" algn="ctr" defTabSz="914400">
              <a:spcBef>
                <a:spcPts val="0"/>
              </a:spcBef>
              <a:spcAft>
                <a:spcPts val="0"/>
              </a:spcAft>
              <a:buNone/>
              <a:tabLst/>
              <a:defRPr lang="en-US"/>
            </a:pPr>
            <a:r>
              <a:rPr lang="ru-RU" sz="1600"/>
              <a:t>Музыкальные занятия проводятся в музыкальном зале. Для занятий необходимы чешки.</a:t>
            </a:r>
          </a:p>
          <a:p>
            <a:pPr marL="0" indent="0">
              <a:buNone/>
              <a:defRPr lang="en-US"/>
            </a:pPr>
            <a:endParaRPr lang="ru-RU" sz="1600"/>
          </a:p>
          <a:p>
            <a:pPr marL="0" indent="0">
              <a:buNone/>
              <a:defRPr lang="en-US"/>
            </a:pPr>
            <a:endParaRPr lang="ru-RU" sz="1600"/>
          </a:p>
          <a:p>
            <a:pPr marL="0" indent="0">
              <a:buNone/>
              <a:defRPr lang="en-US"/>
            </a:pPr>
            <a:endParaRPr lang="ru-RU" sz="1600"/>
          </a:p>
          <a:p>
            <a:pPr marL="0" indent="0">
              <a:buNone/>
              <a:defRPr lang="en-US"/>
            </a:pPr>
            <a:endParaRPr lang="ru-RU" sz="1600"/>
          </a:p>
          <a:p>
            <a:pPr marL="0" indent="0" algn="ctr">
              <a:buNone/>
              <a:defRPr lang="en-US"/>
            </a:pP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Ki5yf8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CRs8/8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dirty="0">
                <a:solidFill>
                  <a:srgbClr val="7030A0"/>
                </a:solidFill>
              </a:rPr>
              <a:t>Информация специалистов</a:t>
            </a:r>
            <a:r>
              <a:rPr lang="ru-RU" sz="2880" dirty="0">
                <a:solidFill>
                  <a:srgbClr val="7030A0"/>
                </a:solidFill>
              </a:rPr>
              <a:t/>
            </a:r>
            <a:br>
              <a:rPr lang="ru-RU" sz="2880" dirty="0">
                <a:solidFill>
                  <a:srgbClr val="7030A0"/>
                </a:solidFill>
              </a:rPr>
            </a:br>
            <a:r>
              <a:rPr lang="ru-RU" sz="2880" b="1" u="sng" dirty="0" smtClean="0">
                <a:solidFill>
                  <a:srgbClr val="0070C0"/>
                </a:solidFill>
              </a:rPr>
              <a:t>ФИО, ФОТО</a:t>
            </a:r>
            <a:r>
              <a:rPr lang="ru-RU" sz="2880" b="1" u="sng" dirty="0">
                <a:solidFill>
                  <a:srgbClr val="0070C0"/>
                </a:solidFill>
              </a:rPr>
              <a:t/>
            </a:r>
            <a:br>
              <a:rPr lang="ru-RU" sz="2880" b="1" u="sng" dirty="0">
                <a:solidFill>
                  <a:srgbClr val="0070C0"/>
                </a:solidFill>
              </a:rPr>
            </a:br>
            <a:r>
              <a:rPr lang="ru-RU" sz="2880" dirty="0">
                <a:solidFill>
                  <a:srgbClr val="0070C0"/>
                </a:solidFill>
              </a:rPr>
              <a:t>инструктор по физической культуре</a:t>
            </a:r>
          </a:p>
        </p:txBody>
      </p:sp>
      <p:sp>
        <p:nvSpPr>
          <p:cNvPr id="4" name="Содержимое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Bg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ghAAAAhDAADtJAAAAAAAAA=="/>
              </a:ext>
            </a:extLst>
          </p:cNvSpPr>
          <p:nvPr>
            <p:ph type="body" idx="1"/>
          </p:nvPr>
        </p:nvSpPr>
        <p:spPr>
          <a:xfrm>
            <a:off x="1295400" y="2683510"/>
            <a:ext cx="9601200" cy="33191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t>       </a:t>
            </a:r>
            <a:r>
              <a:rPr lang="ru-RU" u="sng"/>
              <a:t>Задачи физического воспитания:</a:t>
            </a:r>
          </a:p>
          <a:p>
            <a:pPr>
              <a:lnSpc>
                <a:spcPct val="80000"/>
              </a:lnSpc>
              <a:spcAft>
                <a:spcPts val="420"/>
              </a:spcAft>
              <a:buFont typeface="Arial" pitchFamily="2"/>
              <a:buChar char="•"/>
              <a:defRPr lang="en-US" sz="1680"/>
            </a:pPr>
            <a:r>
              <a:t>Укрепление здоровья, правильное физическое развитие и закаливание организма детей.</a:t>
            </a:r>
          </a:p>
          <a:p>
            <a:pPr>
              <a:lnSpc>
                <a:spcPct val="80000"/>
              </a:lnSpc>
              <a:spcAft>
                <a:spcPts val="420"/>
              </a:spcAft>
              <a:buFont typeface="Arial" pitchFamily="2"/>
              <a:buChar char="•"/>
              <a:defRPr lang="en-US" sz="1680"/>
            </a:pPr>
            <a:r>
              <a:t>Обучение и развитие основных видов двигательных качеств (ловкость, сила, смелость, гибкость).</a:t>
            </a:r>
          </a:p>
          <a:p>
            <a:pPr>
              <a:lnSpc>
                <a:spcPct val="80000"/>
              </a:lnSpc>
              <a:spcAft>
                <a:spcPts val="420"/>
              </a:spcAft>
              <a:buFont typeface="Arial" pitchFamily="2"/>
              <a:buChar char="•"/>
              <a:defRPr lang="en-US" sz="1680"/>
            </a:pPr>
            <a:r>
              <a:t>Воспитание навыков поведения в коллективе и формирование волевых черт характера ребенка.                                                     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t>Занятия проводятся в часы, отведенные для этого в режиме дня </a:t>
            </a:r>
            <a:br/>
            <a:r>
              <a:t>(с расписанием и временем занятий можно ознакомиться на стенде).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 u="sng"/>
              <a:t>Обратите внимание на спортивную форму и спортивную обувь детей</a:t>
            </a:r>
            <a:r>
              <a:t>: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t>Одежда должна быть удобной, безопасной, не стеснять движений, соответствовать условиям занятий, физической нагрузке и отвечать эстетическим представлениям о спортивной форме. 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t>Обувь должна быть спортивной, без шнурков,</a:t>
            </a:r>
            <a:br/>
            <a:r>
              <a:t>обеспечивать правильное формирование стопы, безопасность движений.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I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b="1">
                <a:solidFill>
                  <a:srgbClr val="7030A0"/>
                </a:solidFill>
              </a:rPr>
              <a:t>О формировании навыков безопасного поведения на 2020-21 учебный год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just" defTabSz="457200">
              <a:lnSpc>
                <a:spcPct val="90000"/>
              </a:lnSpc>
              <a:spcAft>
                <a:spcPts val="510"/>
              </a:spcAft>
              <a:buNone/>
              <a:tabLst>
                <a:tab pos="229870" algn="l"/>
              </a:tabLst>
              <a:defRPr lang="en-US" sz="2040"/>
            </a:pPr>
            <a:endParaRPr lang="ru-RU" sz="1360" b="1"/>
          </a:p>
          <a:p>
            <a:pPr algn="just" defTabSz="457200">
              <a:lnSpc>
                <a:spcPct val="90000"/>
              </a:lnSpc>
              <a:spcAft>
                <a:spcPts val="510"/>
              </a:spcAft>
              <a:tabLst>
                <a:tab pos="540385" algn="l"/>
                <a:tab pos="728345" algn="l"/>
              </a:tabLst>
              <a:defRPr lang="en-US" sz="2040"/>
            </a:pPr>
            <a:r>
              <a:rPr lang="ru-RU" sz="1530" b="1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Общие задачи: (выбрать из образовательной программы)</a:t>
            </a:r>
            <a:endParaRPr lang="ru-RU" sz="1530" i="1">
              <a:solidFill>
                <a:srgbClr val="FF0000"/>
              </a:solidFill>
              <a:latin typeface="Times New Roman" pitchFamily="1"/>
              <a:ea typeface="Times New Roman" pitchFamily="1"/>
              <a:cs typeface="Garamond" pitchFamily="1"/>
            </a:endParaRPr>
          </a:p>
          <a:p>
            <a:pPr marL="342900" indent="-342900" algn="just" defTabSz="457200">
              <a:lnSpc>
                <a:spcPct val="90000"/>
              </a:lnSpc>
              <a:spcAft>
                <a:spcPts val="510"/>
              </a:spcAft>
              <a:buFont typeface="Times New Roman" pitchFamily="1"/>
              <a:buChar char="−"/>
              <a:tabLst>
                <a:tab pos="229870" algn="l"/>
              </a:tabLst>
              <a:defRPr lang="en-US" sz="2040"/>
            </a:pPr>
            <a:r>
              <a:rPr lang="ru-RU" sz="1530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формирование представлений об опасных для человека и мира природы ситуациях и способах поведения в них;</a:t>
            </a:r>
          </a:p>
          <a:p>
            <a:pPr marL="342900" indent="-342900" algn="just" defTabSz="457200">
              <a:lnSpc>
                <a:spcPct val="90000"/>
              </a:lnSpc>
              <a:spcAft>
                <a:spcPts val="510"/>
              </a:spcAft>
              <a:buFont typeface="Times New Roman" pitchFamily="1"/>
              <a:buChar char="−"/>
              <a:tabLst>
                <a:tab pos="229870" algn="l"/>
              </a:tabLst>
              <a:defRPr lang="en-US" sz="2040"/>
            </a:pPr>
            <a:r>
              <a:rPr lang="ru-RU" sz="1530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приобщение к правилам безопасного для человека и мира природы поведения, формирование готовности к усвоению принятых в обществе правил и норм безопасного поведения в интересах человека, семьи, общества;</a:t>
            </a:r>
          </a:p>
          <a:p>
            <a:pPr marL="342900" indent="-342900" algn="just" defTabSz="457200">
              <a:lnSpc>
                <a:spcPct val="90000"/>
              </a:lnSpc>
              <a:spcAft>
                <a:spcPts val="510"/>
              </a:spcAft>
              <a:buFont typeface="Times New Roman" pitchFamily="1"/>
              <a:buChar char="−"/>
              <a:tabLst>
                <a:tab pos="229870" algn="l"/>
                <a:tab pos="728980" algn="l"/>
              </a:tabLst>
              <a:defRPr lang="en-US" sz="2040"/>
            </a:pPr>
            <a:r>
              <a:rPr lang="ru-RU" sz="1530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передача детям знаний о правилах безопасности дорожного движения в качестве пешехода и пассажира транспортного средства;</a:t>
            </a:r>
          </a:p>
          <a:p>
            <a:pPr marL="342900" indent="-342900" algn="just" defTabSz="457200">
              <a:lnSpc>
                <a:spcPct val="90000"/>
              </a:lnSpc>
              <a:spcAft>
                <a:spcPts val="510"/>
              </a:spcAft>
              <a:buFont typeface="Times New Roman" pitchFamily="1"/>
              <a:buChar char="−"/>
              <a:tabLst>
                <a:tab pos="229870" algn="l"/>
                <a:tab pos="728980" algn="l"/>
              </a:tabLst>
              <a:defRPr lang="en-US" sz="2040"/>
            </a:pPr>
            <a:r>
              <a:rPr lang="ru-RU" sz="1530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формирование осторожного и осмотрительного отношения к потенциально опасным для человека и мира природы ситуациям.</a:t>
            </a:r>
          </a:p>
          <a:p>
            <a:pPr marL="0" indent="0" algn="just" defTabSz="457200">
              <a:lnSpc>
                <a:spcPct val="90000"/>
              </a:lnSpc>
              <a:spcAft>
                <a:spcPts val="510"/>
              </a:spcAft>
              <a:buNone/>
              <a:tabLst>
                <a:tab pos="229870" algn="l"/>
                <a:tab pos="728980" algn="l"/>
              </a:tabLst>
              <a:defRPr lang="en-US" sz="2040"/>
            </a:pPr>
            <a:r>
              <a:rPr lang="ru-RU" sz="1530" b="1" i="1">
                <a:solidFill>
                  <a:srgbClr val="FF0000"/>
                </a:solidFill>
                <a:latin typeface="Times New Roman" pitchFamily="1"/>
                <a:ea typeface="Times New Roman" pitchFamily="1"/>
                <a:cs typeface="Garamond" pitchFamily="1"/>
              </a:rPr>
              <a:t>Конкретизировать самостоятельно (Профилактика ДДТТ, пожарная безопасность, бытовая, экологическая)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MDAwM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 sz="3960"/>
            </a:pPr>
            <a:r>
              <a:rPr lang="ru-RU" sz="3600" b="1">
                <a:solidFill>
                  <a:srgbClr val="7030A0"/>
                </a:solidFill>
              </a:rPr>
              <a:t>О выборе представителя в совет родителей образовательного учреждения. </a:t>
            </a:r>
            <a:br>
              <a:rPr lang="ru-RU" sz="3600" b="1">
                <a:solidFill>
                  <a:srgbClr val="7030A0"/>
                </a:solidFill>
              </a:rPr>
            </a:br>
            <a:r>
              <a:rPr lang="ru-RU" sz="3600" b="1">
                <a:solidFill>
                  <a:srgbClr val="7030A0"/>
                </a:solidFill>
              </a:rPr>
              <a:t>О выборах родительского актива группы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Be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5470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defRPr lang="en-US"/>
            </a:pPr>
            <a:endParaRPr lang="ru-RU" sz="2000" dirty="0">
              <a:latin typeface="Times New Roman" pitchFamily="1"/>
              <a:ea typeface="Calibri" pitchFamily="2"/>
              <a:cs typeface="Times New Roman" pitchFamily="1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 lang="en-US"/>
            </a:pPr>
            <a:r>
              <a:rPr lang="ru-RU" sz="2000" dirty="0">
                <a:latin typeface="Times New Roman" pitchFamily="1"/>
                <a:ea typeface="Calibri" pitchFamily="2"/>
                <a:cs typeface="Times New Roman" pitchFamily="1"/>
              </a:rPr>
              <a:t>Предлагаем кандидатуру </a:t>
            </a:r>
            <a:r>
              <a:rPr lang="ru-RU" sz="2000" dirty="0" smtClean="0">
                <a:latin typeface="Times New Roman" pitchFamily="1"/>
                <a:ea typeface="Calibri" pitchFamily="2"/>
                <a:cs typeface="Times New Roman" pitchFamily="1"/>
              </a:rPr>
              <a:t>__________________ </a:t>
            </a:r>
            <a:r>
              <a:rPr lang="ru-RU" sz="2000" dirty="0">
                <a:latin typeface="Times New Roman" pitchFamily="1"/>
                <a:ea typeface="Calibri" pitchFamily="2"/>
                <a:cs typeface="Times New Roman" pitchFamily="1"/>
              </a:rPr>
              <a:t>в совет родителей ДОУ.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defRPr lang="en-US"/>
            </a:pPr>
            <a:r>
              <a:rPr lang="ru-RU" sz="2000" dirty="0">
                <a:latin typeface="Times New Roman" pitchFamily="1"/>
                <a:ea typeface="Calibri" pitchFamily="2"/>
                <a:cs typeface="Times New Roman" pitchFamily="1"/>
              </a:rPr>
              <a:t>Предлагаем кандидатуры: </a:t>
            </a:r>
            <a:r>
              <a:rPr lang="ru-RU" sz="2000" dirty="0" smtClean="0">
                <a:latin typeface="Times New Roman" pitchFamily="1"/>
                <a:ea typeface="Calibri" pitchFamily="2"/>
                <a:cs typeface="Times New Roman" pitchFamily="1"/>
              </a:rPr>
              <a:t>_______________________ </a:t>
            </a:r>
            <a:r>
              <a:rPr lang="ru-RU" sz="2000" dirty="0">
                <a:latin typeface="Times New Roman" pitchFamily="1"/>
                <a:ea typeface="Calibri" pitchFamily="2"/>
                <a:cs typeface="Times New Roman" pitchFamily="1"/>
              </a:rPr>
              <a:t>и </a:t>
            </a:r>
            <a:r>
              <a:rPr lang="ru-RU" sz="2000" dirty="0" smtClean="0">
                <a:latin typeface="Times New Roman" pitchFamily="1"/>
                <a:ea typeface="Calibri" pitchFamily="2"/>
                <a:cs typeface="Times New Roman" pitchFamily="1"/>
              </a:rPr>
              <a:t>_______________________ </a:t>
            </a:r>
            <a:r>
              <a:rPr lang="ru-RU" sz="2000" dirty="0">
                <a:latin typeface="Times New Roman" pitchFamily="1"/>
                <a:ea typeface="Calibri" pitchFamily="2"/>
                <a:cs typeface="Times New Roman" pitchFamily="1"/>
              </a:rPr>
              <a:t>в родительский актив группы</a:t>
            </a:r>
            <a:endParaRPr lang="ru-RU" sz="2000" u="sng" dirty="0">
              <a:latin typeface="Calibri" pitchFamily="2"/>
              <a:ea typeface="Calibri" pitchFamily="2"/>
              <a:cs typeface="Times New Roman" pitchFamily="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5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6xEAADUeAADrEQAAAAAAAA=="/>
              </a:ext>
            </a:extLst>
          </p:cNvSpPr>
          <p:nvPr/>
        </p:nvSpPr>
        <p:spPr>
          <a:xfrm>
            <a:off x="1396365" y="2912745"/>
            <a:ext cx="35140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C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1BwAAiwgAANUeAAD7EAAAAAAAAA=="/>
              </a:ext>
            </a:extLst>
          </p:cNvSpPr>
          <p:nvPr>
            <p:ph type="title"/>
          </p:nvPr>
        </p:nvSpPr>
        <p:spPr>
          <a:xfrm>
            <a:off x="1293495" y="1388745"/>
            <a:ext cx="3718560" cy="1371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ctr">
              <a:defRPr lang="en-US" sz="2160" b="0"/>
            </a:pPr>
            <a:r>
              <a:t>О Сайте ДОУ </a:t>
            </a:r>
            <a:br/>
            <a:r>
              <a:rPr lang="en-US">
                <a:solidFill>
                  <a:srgbClr val="E95A33"/>
                </a:solidFill>
                <a:latin typeface="Arial" pitchFamily="2"/>
                <a:ea typeface="Garamond" pitchFamily="1"/>
                <a:cs typeface="Garamond" pitchFamily="1"/>
                <a:hlinkClick r:id="rId2"/>
              </a:rPr>
              <a:t>dou079krc.petersburgedu.ru</a:t>
            </a:r>
            <a:r>
              <a:t/>
            </a:r>
            <a:br/>
            <a:r>
              <a:t/>
            </a:r>
            <a:br/>
            <a:endParaRPr/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1BwAApRIAANUeAAAUJAAAAAAAAA=="/>
              </a:ext>
            </a:extLst>
          </p:cNvSpPr>
          <p:nvPr>
            <p:ph type="body" idx="2"/>
          </p:nvPr>
        </p:nvSpPr>
        <p:spPr>
          <a:xfrm>
            <a:off x="1293495" y="3030855"/>
            <a:ext cx="3718560" cy="283400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buNone/>
              <a:defRPr lang="en-US" sz="1600"/>
            </a:pPr>
            <a:r>
              <a:rPr lang="ru-RU" sz="2800"/>
              <a:t>Уважаемые родители,    с информацией            о деятельности  ДОУ Вы можете познакомиться на официальном сайте </a:t>
            </a:r>
          </a:p>
        </p:txBody>
      </p:sp>
      <p:pic>
        <p:nvPicPr>
          <p:cNvPr id="5" name="Объект 3"/>
          <p:cNvPicPr>
            <a:picLocks noGrp="1" noChangeAspect="1" noChangeArrowheads="1"/>
            <a:extLst>
              <a:ext uri="smNativeData">
                <pr:smNativeData xmlns="" xmlns:pr="pr" val="SMDATA_13_LlAgYBMAAAAlAAAAEQAAAC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kAQAALYCAAAAAAAAAAAAAAAAAABkAAAAZAAAAAAAAAAXAAAAFAAAAAAAAAAAAAAA/38AAP9/AAAAAAAACQAAAAQAAADN31naDAAAABAAAAAAAAAAAAAAAAAAAAAAAAAAHgAAAGgAAAAAAAAAAAAAAAAAAAAAAAAAAAAAABAnAAAQJwAAAAAAAAAAAAAAAAAAAAAAAAAAAAAAAAAAAAAAAAAAAAAUAAAAAAAAAMDA/wAAAAAAZAAAADIAAAAAAAAAZAAAAAAAAAB/f38ACgAAAB8AAABUAAAAg5kqBf///wEAAAAAAAAAAAAAAAAAAAAAAAAAAAAAAAAAAAAAAAAAAAAAAAJ/f38A2traA8zMzADAwP8Af39/AAAAAAAAAAAAAAAAAP///wAAAAAAIQAAABgAAAAUAAAAWiAAAOQJAADvRQAAKiAAAAAAAAA="/>
              </a:ext>
            </a:extLst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59070" y="1607820"/>
            <a:ext cx="6109335" cy="36207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5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6xEAADUeAADrEQAAAAAAAA=="/>
              </a:ext>
            </a:extLst>
          </p:cNvSpPr>
          <p:nvPr/>
        </p:nvSpPr>
        <p:spPr>
          <a:xfrm>
            <a:off x="1396365" y="2912745"/>
            <a:ext cx="35140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C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RBwAAOAUAAKwhAAA4EQAAAAAAAA=="/>
              </a:ext>
            </a:extLst>
          </p:cNvSpPr>
          <p:nvPr>
            <p:ph type="title"/>
          </p:nvPr>
        </p:nvSpPr>
        <p:spPr>
          <a:xfrm>
            <a:off x="1270635" y="848360"/>
            <a:ext cx="4203065" cy="195072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ctr">
              <a:defRPr lang="en-US" sz="2400" b="0"/>
            </a:pPr>
            <a:r>
              <a:rPr lang="ru-RU" b="1">
                <a:solidFill>
                  <a:srgbClr val="7030A0"/>
                </a:solidFill>
              </a:rPr>
              <a:t>О страничке группы на сайте ДОУ </a:t>
            </a:r>
            <a:r>
              <a:rPr lang="en-GB" sz="2000" b="1">
                <a:solidFill>
                  <a:srgbClr val="FF0000"/>
                </a:solidFill>
              </a:rPr>
              <a:t>hhttps://vk.com/club201823028</a:t>
            </a:r>
            <a:r>
              <a:rPr lang="ru-RU">
                <a:solidFill>
                  <a:srgbClr val="FF0000"/>
                </a:solidFill>
              </a:rPr>
              <a:t/>
            </a:r>
            <a:br>
              <a:rPr lang="ru-RU">
                <a:solidFill>
                  <a:srgbClr val="FF0000"/>
                </a:solidFill>
              </a:rPr>
            </a:br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1BwAApRIAANUeAAClIQAAAAAAAA=="/>
              </a:ext>
            </a:extLst>
          </p:cNvSpPr>
          <p:nvPr>
            <p:ph type="body" idx="2"/>
          </p:nvPr>
        </p:nvSpPr>
        <p:spPr>
          <a:xfrm>
            <a:off x="1293495" y="3030855"/>
            <a:ext cx="3718560" cy="24384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buNone/>
              <a:defRPr lang="en-US" sz="1600"/>
            </a:pPr>
            <a:r>
              <a:rPr lang="ru-RU" sz="2400"/>
              <a:t>Уважаемые родители,          с информацией о деятельности группы        Вы можете познакомиться на страничке группы </a:t>
            </a:r>
            <a:r>
              <a:rPr lang="ru-RU" sz="2400" b="1"/>
              <a:t>Вконтакте</a:t>
            </a:r>
            <a:r>
              <a:rPr lang="ru-RU" sz="2400"/>
              <a:t> </a:t>
            </a:r>
            <a:r>
              <a:rPr lang="ru-RU" sz="2000">
                <a:solidFill>
                  <a:srgbClr val="FF0000"/>
                </a:solidFill>
              </a:rPr>
              <a:t>https://vk.com/public129697643</a:t>
            </a:r>
            <a:endParaRPr lang="ru-RU" sz="2400"/>
          </a:p>
        </p:txBody>
      </p:sp>
      <p:sp>
        <p:nvSpPr>
          <p:cNvPr id="5" name="Объект 5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IQAACwYAAPtCAAAlJAAAAAAAAA=="/>
              </a:ext>
            </a:extLst>
          </p:cNvSpPr>
          <p:nvPr>
            <p:ph type="body" idx="1"/>
          </p:nvPr>
        </p:nvSpPr>
        <p:spPr>
          <a:xfrm>
            <a:off x="5418455" y="982345"/>
            <a:ext cx="5469890" cy="48933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FF0000"/>
                </a:solidFill>
              </a:rPr>
              <a:t>Скриншот странички своей группы</a:t>
            </a:r>
            <a:r>
              <a:t> </a:t>
            </a:r>
          </a:p>
        </p:txBody>
      </p:sp>
      <p:pic>
        <p:nvPicPr>
          <p:cNvPr id="6" name="Картинка1"/>
          <p:cNvPicPr>
            <a:picLocks noChangeAspect="1"/>
            <a:extLst>
              <a:ext uri="smNativeData">
                <pr:smNativeData xmlns="" xmlns:pr="pr" val="SMDATA_13_LlAgYBMAAAAlAAAAEQAAAC8B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BgBgAADAAAABAAAAAAAAAAAAAAAAAAAAAAAAAAHgAAAGgAAAAAAAAAAAAAAAAAAAAAAAAAAAAAABAnAAAQJwAAAAAAAAAAAAAAAAAAAAAAAAAAAAAAAAAAAAAAAAAAAAAUAAAAAAAAAMDA/wAAAAAAZAAAADIAAAAAAAAAZAAAAAAAAAB/f38ACgAAAB8AAABUAAAAg5kqBf///wEAAAAAAAAAAAAAAAAAAAAAAAAAAAAAAAAAAAAAAAAAAAAAAAJ/f38A2traA8zMzADAwP8Af39/AAAAAAAAAAAAAAAAAP///wAAAAAAIQAAABgAAAAUAAAALSQAAKoGAADNQAAAjiMAAAAAAAA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880735" y="1083310"/>
            <a:ext cx="4653280" cy="46964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CwYAAAhDAAAQDgAAAAAAAA=="/>
              </a:ext>
            </a:extLst>
          </p:cNvSpPr>
          <p:nvPr>
            <p:ph type="title"/>
          </p:nvPr>
        </p:nvSpPr>
        <p:spPr>
          <a:xfrm>
            <a:off x="1295400" y="982345"/>
            <a:ext cx="9601200" cy="1303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 b="1">
                <a:solidFill>
                  <a:srgbClr val="7030A0"/>
                </a:solidFill>
              </a:rPr>
              <a:t>Повестка дня</a:t>
            </a: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режиме функционирования ГБДОУ детского сада № 79 в условиях распространения COVID-19.</a:t>
            </a:r>
            <a:endParaRPr lang="ru-RU" sz="1400"/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задачах воспитательно-образовательной, оздоровительной и коррекционно-развивающей работы группы и ДОУ на 2020-21 учебный год </a:t>
            </a:r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Об ознакомлении с нормативными документами федерального, регионального уровня, локальными нормативными актами ДОУ.</a:t>
            </a:r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выборе представителя в совет родителей образовательного учреждения. О выборах родительского актива группы.</a:t>
            </a:r>
            <a:endParaRPr lang="ru-RU" sz="1400"/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Территориальной психолого-медико-педагогической комиссии. </a:t>
            </a:r>
            <a:endParaRPr lang="ru-RU" sz="1400"/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формирование навыков безопасного поведения воспитанников.</a:t>
            </a:r>
            <a:endParaRPr lang="ru-RU" sz="1400"/>
          </a:p>
          <a:p>
            <a:pPr marL="457200" indent="-457200">
              <a:lnSpc>
                <a:spcPct val="80000"/>
              </a:lnSpc>
              <a:spcAft>
                <a:spcPts val="420"/>
              </a:spcAft>
              <a:buFontTx/>
              <a:buAutoNum type="arabicPlain"/>
              <a:defRPr lang="en-US" sz="1680"/>
            </a:pPr>
            <a:r>
              <a:t>О взаимодействии с семьями воспитанников в дистанционном режиме (о сайте ДОУ, о страничке группы).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6BAAAvgQAAM9FAACfJgAAAAAAAA=="/>
              </a:ext>
            </a:extLst>
          </p:cNvSpPr>
          <p:nvPr>
            <p:ph type="body" idx="1"/>
          </p:nvPr>
        </p:nvSpPr>
        <p:spPr>
          <a:xfrm>
            <a:off x="808990" y="770890"/>
            <a:ext cx="10539095" cy="55073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17145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en-US"/>
            </a:pPr>
            <a:r>
              <a:rPr lang="ru-RU" sz="3400">
                <a:solidFill>
                  <a:srgbClr val="7030A0"/>
                </a:solidFill>
              </a:rPr>
              <a:t>Уважаемые родители, предлагаем ознакомиться               с информацией, размещенной в прикрепленных файлах</a:t>
            </a:r>
          </a:p>
          <a:p>
            <a:pPr marL="17145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en-US"/>
            </a:pPr>
            <a:endParaRPr lang="ru-RU" sz="3400" i="1">
              <a:solidFill>
                <a:srgbClr val="FF0000"/>
              </a:solidFill>
            </a:endParaRP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sz="1400" noProof="1">
                <a:solidFill>
                  <a:schemeClr val="tx1"/>
                </a:solidFill>
              </a:rPr>
              <a:t>О режиме функционирования ГБДОУ детского сада № 79 в условиях распространения COVID-19.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sz="1400" noProof="1">
                <a:solidFill>
                  <a:schemeClr val="tx1"/>
                </a:solidFill>
              </a:rPr>
              <a:t>Распоряжение Комитета по образованию Санкт-Петербурга от 30 октября 2013 г. № 2524-р, об утверждении методических рекомендаций "О порядке привлечения и использования средств физических и(или) юридических лиц и мерах по предупреждению незаконного сбора средств с родителей (законных представителей) обучающихся, воспитанников государственных образовательных организаций Санкт-Петербурга". </a:t>
            </a:r>
          </a:p>
          <a:p>
            <a:pPr marL="457200" indent="-457200">
              <a:lnSpc>
                <a:spcPct val="90000"/>
              </a:lnSpc>
              <a:buClr>
                <a:schemeClr val="accent1"/>
              </a:buClr>
              <a:buFontTx/>
              <a:buAutoNum type="arabicPlain"/>
              <a:defRPr lang="en-US"/>
            </a:pPr>
            <a:r>
              <a:rPr sz="1400" noProof="1">
                <a:solidFill>
                  <a:schemeClr val="tx1"/>
                </a:solidFill>
              </a:rPr>
              <a:t>Распоряжение по ГБДОУ 79 от </a:t>
            </a:r>
            <a:r>
              <a:rPr lang="ru-RU" sz="1400"/>
              <a:t>31.08.2020 № 1 </a:t>
            </a:r>
            <a:r>
              <a:rPr sz="1400" noProof="1">
                <a:solidFill>
                  <a:schemeClr val="tx1"/>
                </a:solidFill>
              </a:rPr>
              <a:t>«Об усилении антитеррористической защищенности».</a:t>
            </a:r>
          </a:p>
          <a:p>
            <a:pPr marL="457200" indent="-457200">
              <a:lnSpc>
                <a:spcPct val="90000"/>
              </a:lnSpc>
              <a:buClr>
                <a:schemeClr val="accent1"/>
              </a:buClr>
              <a:buFontTx/>
              <a:buAutoNum type="arabicPlain"/>
              <a:defRPr lang="en-US"/>
            </a:pPr>
            <a:r>
              <a:rPr lang="ru-RU" sz="1400">
                <a:solidFill>
                  <a:schemeClr val="tx1"/>
                </a:solidFill>
              </a:rPr>
              <a:t>«Положение о Комиссии по урегулированию споров между участниками образовательных отношений ГБДОУ д/с № 79».</a:t>
            </a:r>
          </a:p>
          <a:p>
            <a:pPr marL="457200" indent="-457200">
              <a:lnSpc>
                <a:spcPct val="90000"/>
              </a:lnSpc>
              <a:buClr>
                <a:schemeClr val="accent1"/>
              </a:buClr>
              <a:buFontTx/>
              <a:buAutoNum type="arabicPlain"/>
              <a:defRPr lang="en-US"/>
            </a:pPr>
            <a:r>
              <a:rPr sz="1400" noProof="1">
                <a:solidFill>
                  <a:schemeClr val="tx1"/>
                </a:solidFill>
              </a:rPr>
              <a:t>Алгоритм обращения родителей (законных представителей) по  спорным, конфликтным вопросам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sz="1400" noProof="1">
                <a:solidFill>
                  <a:schemeClr val="tx1"/>
                </a:solidFill>
                <a:latin typeface="Times New Roman" pitchFamily="1"/>
                <a:ea typeface="Calibri" pitchFamily="2"/>
                <a:cs typeface="Arial" pitchFamily="2"/>
              </a:rPr>
              <a:t>«Положение о совете родителей ГБДОУ д/с № 79».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lang="ru-RU" sz="1400">
                <a:solidFill>
                  <a:schemeClr val="tx1"/>
                </a:solidFill>
              </a:rPr>
              <a:t>«Правила внутреннего распорядка воспитанников и их родителей»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lang="ru-RU" sz="1400">
                <a:solidFill>
                  <a:schemeClr val="tx1"/>
                </a:solidFill>
              </a:rPr>
              <a:t>О Территориальной психолого-медико-педагогической комиссии. 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sz="1400" noProof="1">
                <a:solidFill>
                  <a:schemeClr val="tx1"/>
                </a:solidFill>
              </a:rPr>
              <a:t>Режимы дня на холодный период 2020-21. </a:t>
            </a:r>
          </a:p>
          <a:p>
            <a:pPr marL="457200" marR="0" indent="-45720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Clr>
                <a:schemeClr val="accent1"/>
              </a:buClr>
              <a:buSzPts val="1610"/>
              <a:buFontTx/>
              <a:buAutoNum type="arabicPlain"/>
              <a:tabLst/>
              <a:defRPr lang="en-US"/>
            </a:pPr>
            <a:r>
              <a:rPr sz="1400" noProof="1">
                <a:solidFill>
                  <a:schemeClr val="tx1"/>
                </a:solidFill>
              </a:rPr>
              <a:t>Оздоровительная программа группы.</a:t>
            </a:r>
          </a:p>
          <a:p>
            <a:pPr marL="0" marR="0" indent="0" algn="l" defTabSz="457200">
              <a:lnSpc>
                <a:spcPct val="90000"/>
              </a:lnSpc>
              <a:spcBef>
                <a:spcPts val="335"/>
              </a:spcBef>
              <a:spcAft>
                <a:spcPts val="600"/>
              </a:spcAft>
              <a:buNone/>
              <a:tabLst/>
              <a:defRPr lang="en-US"/>
            </a:pPr>
            <a:endParaRPr sz="1400" noProof="1">
              <a:solidFill>
                <a:schemeClr val="tx1"/>
              </a:solidFill>
            </a:endParaRPr>
          </a:p>
          <a:p>
            <a:pPr marL="17145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en-US"/>
            </a:pPr>
            <a:endParaRPr lang="ru-RU" sz="3400" i="1">
              <a:solidFill>
                <a:srgbClr val="FF0000"/>
              </a:solidFill>
            </a:endParaRPr>
          </a:p>
          <a:p>
            <a:pPr marL="17145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en-US"/>
            </a:pPr>
            <a:endParaRPr lang="ru-RU" sz="3400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6BAAAvgQAAM9FAACfJgAAAAAAAA=="/>
              </a:ext>
            </a:extLst>
          </p:cNvSpPr>
          <p:nvPr>
            <p:ph type="body" idx="1"/>
          </p:nvPr>
        </p:nvSpPr>
        <p:spPr>
          <a:xfrm>
            <a:off x="808990" y="770890"/>
            <a:ext cx="10539095" cy="55073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17145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960"/>
            </a:pPr>
            <a:r>
              <a:rPr lang="ru-RU" sz="2800" dirty="0">
                <a:solidFill>
                  <a:srgbClr val="7030A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Решение родительского собрания от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__________ </a:t>
            </a:r>
            <a:r>
              <a:rPr lang="ru-RU" sz="2800" dirty="0">
                <a:solidFill>
                  <a:srgbClr val="7030A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№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___.</a:t>
            </a:r>
            <a:endParaRPr lang="ru-RU" sz="1360" dirty="0">
              <a:solidFill>
                <a:srgbClr val="7030A0"/>
              </a:solidFill>
              <a:latin typeface="Times New Roman" pitchFamily="1"/>
              <a:ea typeface="Times New Roman" pitchFamily="1"/>
              <a:cs typeface="Times New Roman" pitchFamily="1"/>
            </a:endParaRPr>
          </a:p>
          <a:p>
            <a:pPr>
              <a:lnSpc>
                <a:spcPct val="80000"/>
              </a:lnSpc>
              <a:spcAft>
                <a:spcPts val="240"/>
              </a:spcAft>
              <a:buNone/>
              <a:defRPr lang="en-US" sz="960"/>
            </a:pPr>
            <a:endParaRPr lang="ru-RU" sz="1360" i="1" dirty="0">
              <a:solidFill>
                <a:srgbClr val="FF0000"/>
              </a:solidFill>
              <a:latin typeface="Times New Roman" pitchFamily="1"/>
              <a:ea typeface="Times New Roman" pitchFamily="1"/>
              <a:cs typeface="Times New Roman" pitchFamily="1"/>
            </a:endParaRP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Принять к сведению информацию о режиме функционирования ГБДОУ детского сада № 79 в условиях распространения COVID-19, соблюдать правила для максимального обеспечения безопасности и здоровья воспитанников, родителей и сотрудников.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Принять к сведению информацию об организации </a:t>
            </a:r>
            <a:r>
              <a:rPr lang="ru-RU" sz="1440" dirty="0" err="1"/>
              <a:t>воспитательно</a:t>
            </a:r>
            <a:r>
              <a:rPr lang="ru-RU" sz="1440" dirty="0"/>
              <a:t>-образовательной, оздоровительной и коррекционно-развивающей работы в 2020-21 учебном году. 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Запретить сбор наличных денежных средств. Не допускать неправомочных действий органов самоуправления образовательного учреждения, в том числе представителей родительской общественности, в части привлечения благотворительных средств.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Родителям не загромождать эвакуационные выходы, проявлять бдительность на территории в ДОУ для обеспечения максимальной безопасности воспитанников и противодействии террористическим проявлениям. 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Выбрать представителя группы</a:t>
            </a:r>
            <a:r>
              <a:rPr lang="ru-RU" sz="1440" dirty="0">
                <a:solidFill>
                  <a:srgbClr val="FF0000"/>
                </a:solidFill>
              </a:rPr>
              <a:t> </a:t>
            </a:r>
            <a:r>
              <a:rPr lang="ru-RU" sz="1440" dirty="0" smtClean="0">
                <a:solidFill>
                  <a:srgbClr val="FF0000"/>
                </a:solidFill>
              </a:rPr>
              <a:t>_________________ </a:t>
            </a:r>
            <a:r>
              <a:rPr lang="ru-RU" sz="1440" dirty="0"/>
              <a:t>в совет родителей образовательного учреждения.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Выбрать родительский актив группы в составе</a:t>
            </a:r>
            <a:r>
              <a:rPr lang="ru-RU" sz="1440"/>
              <a:t>: </a:t>
            </a:r>
            <a:r>
              <a:rPr lang="ru-RU" sz="1440" smtClean="0">
                <a:solidFill>
                  <a:srgbClr val="FF0000"/>
                </a:solidFill>
              </a:rPr>
              <a:t>________________________________________________________.</a:t>
            </a:r>
            <a:endParaRPr lang="ru-RU" sz="144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Принять к сведению информацию о территориальной/ центральной психолого-медико-педагогической комиссии.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Принять к сведению информацию о формировании навыков безопасного поведения воспитанников.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Использовать возможности официального сайта ДОУ для получения информации о функционировании ДОУ.</a:t>
            </a:r>
          </a:p>
          <a:p>
            <a:pPr>
              <a:lnSpc>
                <a:spcPct val="80000"/>
              </a:lnSpc>
              <a:spcAft>
                <a:spcPts val="240"/>
              </a:spcAft>
              <a:defRPr lang="en-US" sz="960"/>
            </a:pPr>
            <a:r>
              <a:rPr lang="ru-RU" sz="1440" dirty="0"/>
              <a:t>Использовать возможности страницы группы на официальном сайте ДОУ для получения информации о функционировании группы и общения с семьями воспитанников в дистанционном режиме. </a:t>
            </a:r>
          </a:p>
          <a:p>
            <a:pPr>
              <a:lnSpc>
                <a:spcPct val="80000"/>
              </a:lnSpc>
              <a:spcAft>
                <a:spcPts val="240"/>
              </a:spcAft>
              <a:buNone/>
              <a:defRPr lang="en-US" sz="960"/>
            </a:pPr>
            <a:endParaRPr lang="ru-RU" sz="1360" i="1" dirty="0">
              <a:solidFill>
                <a:srgbClr val="FF0000"/>
              </a:solidFill>
              <a:latin typeface="Times New Roman" pitchFamily="1"/>
              <a:ea typeface="Times New Roman" pitchFamily="1"/>
              <a:cs typeface="Times New Roman" pitchFamily="1"/>
            </a:endParaRPr>
          </a:p>
          <a:p>
            <a:pPr algn="ctr">
              <a:lnSpc>
                <a:spcPct val="80000"/>
              </a:lnSpc>
              <a:spcAft>
                <a:spcPts val="240"/>
              </a:spcAft>
              <a:buNone/>
              <a:defRPr lang="en-US" sz="960"/>
            </a:pPr>
            <a:r>
              <a:rPr lang="ru-RU" sz="1360" i="1" dirty="0">
                <a:solidFill>
                  <a:srgbClr val="C0000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Уважаемые родители, просим расписаться в листах регистрации в группе.</a:t>
            </a:r>
            <a:endParaRPr lang="ru-RU" sz="136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8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AzJAAAwA8AAA1DAAAdJAAAAAAAAA=="/>
              </a:ext>
            </a:extLst>
          </p:cNvSpPr>
          <p:nvPr>
            <p:ph type="body" idx="2"/>
          </p:nvPr>
        </p:nvSpPr>
        <p:spPr>
          <a:xfrm>
            <a:off x="5884545" y="2560320"/>
            <a:ext cx="5015230" cy="33102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buNone/>
              <a:defRPr lang="en-US"/>
            </a:pPr>
            <a:r>
              <a:rPr lang="ru-RU" sz="3000" u="sng">
                <a:solidFill>
                  <a:srgbClr val="FF0000"/>
                </a:solidFill>
              </a:rPr>
              <a:t>Крылова Мария Васильевна </a:t>
            </a:r>
          </a:p>
          <a:p>
            <a:pPr marL="0" indent="0" algn="ctr">
              <a:buNone/>
              <a:defRPr lang="en-US"/>
            </a:pPr>
            <a:r>
              <a:rPr lang="ru-RU" sz="3000">
                <a:solidFill>
                  <a:srgbClr val="FF0000"/>
                </a:solidFill>
              </a:rPr>
              <a:t>Учитель-дефектолог первой квалификационной категории</a:t>
            </a: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rwYAAKA8AAC1DgAAAAAAAA=="/>
              </a:ext>
            </a:extLst>
          </p:cNvSpPr>
          <p:nvPr>
            <p:ph type="title"/>
          </p:nvPr>
        </p:nvSpPr>
        <p:spPr>
          <a:xfrm>
            <a:off x="3467735" y="1086485"/>
            <a:ext cx="6387465" cy="130429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pic>
        <p:nvPicPr>
          <p:cNvPr id="5" name="Рисунок 11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6" name="Текст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k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yBwAA5A8AAKMkAAAyJAAAAAAAAA=="/>
              </a:ext>
            </a:extLst>
          </p:cNvSpPr>
          <p:nvPr>
            <p:ph type="body" sz="half" idx="1"/>
          </p:nvPr>
        </p:nvSpPr>
        <p:spPr>
          <a:xfrm>
            <a:off x="1291590" y="2583180"/>
            <a:ext cx="4664075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pic>
        <p:nvPicPr>
          <p:cNvPr id="7" name="Картинка1"/>
          <p:cNvPicPr>
            <a:extLst>
              <a:ext uri="smNativeData">
                <pr:smNativeData xmlns="" xmlns:pr="pr" val="SMDATA_13_LlAgYBMAAAAlAAAAEQAAAA8B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DzEgAADAAAABAAAAAAAAAAAAAAAAAAAAAAAAAAHgAAAGgAAAAAAAAAAAAAAAAAAAAAAAAAAAAAABAnAAAQJwAAAAAAAAAAAAAAAAAAAAAAAAAAAAAAAAAAAAAAAAAAAAAUAAAAAAAAAMDA/wAAAAAAZAAAADIAAAAAAAAAZAAAAAAAAAB/f38ACgAAAB8AAABUAAAAg5kqBf///wEAAAAAAAAAAAAAAAAAAAAAAAAAAAAAAAAAAAAAAAAAAAAAAAJ/f38A2traA8zMzADAwP8Af39/AAAAAAAAAAAAAAAAAP///wAAAAAAIQAAABgAAAAUAAAADw0AAP0PAADhHAAA/iMAAAAAAAA="/>
              </a:ext>
            </a:extLst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2805" y="2599055"/>
            <a:ext cx="2571750" cy="32518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gk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8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MC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AzJAAAwA8AAA1DAAAdJAAAAAAAAA=="/>
              </a:ext>
            </a:extLst>
          </p:cNvSpPr>
          <p:nvPr>
            <p:ph type="body" idx="2"/>
          </p:nvPr>
        </p:nvSpPr>
        <p:spPr>
          <a:xfrm>
            <a:off x="5884545" y="2560320"/>
            <a:ext cx="5015230" cy="33102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buNone/>
              <a:defRPr lang="en-US"/>
            </a:pPr>
            <a:r>
              <a:rPr lang="ru-RU" sz="3000" u="sng" dirty="0" smtClean="0">
                <a:solidFill>
                  <a:srgbClr val="FF0000"/>
                </a:solidFill>
              </a:rPr>
              <a:t>ФИО</a:t>
            </a:r>
            <a:endParaRPr lang="ru-RU" sz="3000" u="sng" dirty="0">
              <a:solidFill>
                <a:srgbClr val="FF0000"/>
              </a:solidFill>
            </a:endParaRPr>
          </a:p>
          <a:p>
            <a:pPr marL="0" indent="0" algn="ctr">
              <a:buNone/>
              <a:defRPr lang="en-US"/>
            </a:pPr>
            <a:r>
              <a:rPr lang="ru-RU" sz="3000" dirty="0">
                <a:solidFill>
                  <a:srgbClr val="FF0000"/>
                </a:solidFill>
              </a:rPr>
              <a:t>Учитель-логопед  квалификационной категории</a:t>
            </a: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PID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zgUAAJ49AABtDgAAAAAAAA=="/>
              </a:ext>
            </a:extLst>
          </p:cNvSpPr>
          <p:nvPr>
            <p:ph type="title"/>
          </p:nvPr>
        </p:nvSpPr>
        <p:spPr>
          <a:xfrm>
            <a:off x="3467735" y="943610"/>
            <a:ext cx="6548755" cy="14014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pic>
        <p:nvPicPr>
          <p:cNvPr id="5" name="Рисунок 11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BgBg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6" name="ТекстСлайда1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HAAAAAMAAAAEAAAAAAAAAAAAAAAAAAAAAAAAAAeAAAAaAAAAAAAAAAAAAAAAAAAAAAAAAAAAAAAECcAABAnAAAAAAAAAAAAAAAAAAAAAAAAAAAAAAAAAAAAAAAAAAAAABQAAAAAAAAAwMD/AAAAAABkAAAAMgAAAAAAAABkAAAAAAAAAH9/fwAKAAAAHwAAAFQAAAD///8A////AQAAAAAAAAAAAAAAAAAAAAAAAAAAAAAAAAAAAAAAAAAAAAAAAH9/fwDa2toDzMzMAMDA/wB/f38AAAAAAAAAAAAAAAAAAAAAAAAAAAAhAAAAGAAAABQAAADyBwAA5A8AAKMkAAAyJAAAAAAAAA=="/>
              </a:ext>
            </a:extLst>
          </p:cNvSpPr>
          <p:nvPr>
            <p:ph type="body" sz="half" idx="1"/>
          </p:nvPr>
        </p:nvSpPr>
        <p:spPr>
          <a:xfrm>
            <a:off x="1291590" y="2583180"/>
            <a:ext cx="4664075" cy="33007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dirty="0" smtClean="0"/>
              <a:t>ФОТО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GM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8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FIwAAsg8AAItAAAAPJAAAAAAAAA=="/>
              </a:ext>
            </a:extLst>
          </p:cNvSpPr>
          <p:nvPr>
            <p:ph type="body" idx="2"/>
          </p:nvPr>
        </p:nvSpPr>
        <p:spPr>
          <a:xfrm>
            <a:off x="5774055" y="2551430"/>
            <a:ext cx="4718050" cy="33102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 u="sng">
                <a:solidFill>
                  <a:srgbClr val="FF0000"/>
                </a:solidFill>
              </a:defRPr>
            </a:pPr>
            <a:r>
              <a:rPr lang="ru-RU" dirty="0" smtClean="0"/>
              <a:t>ФИО, ФОТО</a:t>
            </a:r>
            <a:endParaRPr dirty="0"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 sz="2030" dirty="0">
                <a:solidFill>
                  <a:srgbClr val="FF0000"/>
                </a:solidFill>
              </a:rPr>
              <a:t>Воспитатель</a:t>
            </a:r>
            <a:br>
              <a:rPr lang="ru-RU" sz="2030" dirty="0">
                <a:solidFill>
                  <a:srgbClr val="FF0000"/>
                </a:solidFill>
              </a:rPr>
            </a:br>
            <a:r>
              <a:rPr lang="ru-RU" sz="2030" dirty="0">
                <a:solidFill>
                  <a:srgbClr val="FF0000"/>
                </a:solidFill>
              </a:rPr>
              <a:t>первой категории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lang="ru-RU" sz="203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1680">
                <a:solidFill>
                  <a:srgbClr val="FF0000"/>
                </a:solidFill>
                <a:latin typeface="Monotype Corsiva" pitchFamily="4"/>
                <a:ea typeface="Monotype Corsiva" pitchFamily="4"/>
                <a:cs typeface="Monotype Corsiva" pitchFamily="4"/>
              </a:defRPr>
            </a:pPr>
            <a:endParaRPr lang="ru-RU" sz="203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>
                <a:solidFill>
                  <a:srgbClr val="FF0000"/>
                </a:solidFill>
              </a:defRPr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rwYAAKA8AAC1DgAAAAAAAA=="/>
              </a:ext>
            </a:extLst>
          </p:cNvSpPr>
          <p:nvPr>
            <p:ph type="title"/>
          </p:nvPr>
        </p:nvSpPr>
        <p:spPr>
          <a:xfrm>
            <a:off x="3467735" y="1086485"/>
            <a:ext cx="6387465" cy="130429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pic>
        <p:nvPicPr>
          <p:cNvPr id="5" name="Рисунок 11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BPDw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Fk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8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JgC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FIwAAsg8AAItAAAAPJAAAAAAAAA=="/>
              </a:ext>
            </a:extLst>
          </p:cNvSpPr>
          <p:nvPr>
            <p:ph type="body" idx="2"/>
          </p:nvPr>
        </p:nvSpPr>
        <p:spPr>
          <a:xfrm>
            <a:off x="5774055" y="2551430"/>
            <a:ext cx="4718050" cy="33102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 u="sng">
                <a:solidFill>
                  <a:srgbClr val="FF0000"/>
                </a:solidFill>
              </a:defRPr>
            </a:pPr>
            <a:r>
              <a:rPr lang="ru-RU" dirty="0" smtClean="0"/>
              <a:t>ФИО, ФОТО</a:t>
            </a:r>
            <a:endParaRPr dirty="0"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 sz="2030" dirty="0">
                <a:solidFill>
                  <a:srgbClr val="FF0000"/>
                </a:solidFill>
              </a:rPr>
              <a:t>Воспитатель</a:t>
            </a:r>
            <a:br>
              <a:rPr lang="ru-RU" sz="2030" dirty="0">
                <a:solidFill>
                  <a:srgbClr val="FF0000"/>
                </a:solidFill>
              </a:rPr>
            </a:br>
            <a:r>
              <a:rPr lang="ru-RU" sz="2030" dirty="0">
                <a:solidFill>
                  <a:srgbClr val="FF0000"/>
                </a:solidFill>
              </a:rPr>
              <a:t>первой категории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lang="ru-RU" sz="203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1680">
                <a:solidFill>
                  <a:srgbClr val="FF0000"/>
                </a:solidFill>
                <a:latin typeface="Monotype Corsiva" pitchFamily="4"/>
                <a:ea typeface="Monotype Corsiva" pitchFamily="4"/>
                <a:cs typeface="Monotype Corsiva" pitchFamily="4"/>
              </a:defRPr>
            </a:pPr>
            <a:endParaRPr lang="ru-RU" sz="203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>
                <a:solidFill>
                  <a:srgbClr val="FF0000"/>
                </a:solidFill>
              </a:defRPr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Fg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rwYAAKA8AAC1DgAAAAAAAA=="/>
              </a:ext>
            </a:extLst>
          </p:cNvSpPr>
          <p:nvPr>
            <p:ph type="title"/>
          </p:nvPr>
        </p:nvSpPr>
        <p:spPr>
          <a:xfrm>
            <a:off x="3467735" y="1086485"/>
            <a:ext cx="6387465" cy="130429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pic>
        <p:nvPicPr>
          <p:cNvPr id="5" name="Рисунок 11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BgBg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7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Объект 8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CFIwAAsg8AAItAAAAPJAAAAAAAAA=="/>
              </a:ext>
            </a:extLst>
          </p:cNvSpPr>
          <p:nvPr>
            <p:ph type="body" idx="2"/>
          </p:nvPr>
        </p:nvSpPr>
        <p:spPr>
          <a:xfrm>
            <a:off x="5774055" y="2551430"/>
            <a:ext cx="4718050" cy="33102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 u="sng">
                <a:solidFill>
                  <a:srgbClr val="FF0000"/>
                </a:solidFill>
              </a:defRPr>
            </a:pPr>
            <a:r>
              <a:rPr lang="ru-RU" dirty="0" smtClean="0"/>
              <a:t>ФИО, ФОТО</a:t>
            </a:r>
            <a:endParaRPr dirty="0"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>
                <a:solidFill>
                  <a:srgbClr val="FF0000"/>
                </a:solidFill>
              </a:defRPr>
            </a:pPr>
            <a:r>
              <a:rPr dirty="0"/>
              <a:t>Помощник воспитателя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dirty="0"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1680">
                <a:solidFill>
                  <a:srgbClr val="FF0000"/>
                </a:solidFill>
                <a:latin typeface="Monotype Corsiva" pitchFamily="4"/>
                <a:ea typeface="Monotype Corsiva" pitchFamily="4"/>
                <a:cs typeface="Monotype Corsiva" pitchFamily="4"/>
              </a:defRPr>
            </a:pPr>
            <a:endParaRPr dirty="0"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ru-RU" sz="2030">
                <a:solidFill>
                  <a:srgbClr val="FF0000"/>
                </a:solidFill>
              </a:defRPr>
            </a:pPr>
            <a:endParaRPr lang="ru-RU" dirty="0">
              <a:latin typeface="Monotype Corsiva" pitchFamily="4"/>
              <a:ea typeface="Garamond" pitchFamily="1"/>
              <a:cs typeface="Garamond" pitchFamily="1"/>
            </a:endParaRP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rwYAAKA8AAC1DgAAAAAAAA=="/>
              </a:ext>
            </a:extLst>
          </p:cNvSpPr>
          <p:nvPr>
            <p:ph type="title"/>
          </p:nvPr>
        </p:nvSpPr>
        <p:spPr>
          <a:xfrm>
            <a:off x="3467735" y="1086485"/>
            <a:ext cx="6387465" cy="130429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pic>
        <p:nvPicPr>
          <p:cNvPr id="5" name="Рисунок 11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BVFQAArwYAAKA8AAC1DgAAAAAAAA=="/>
              </a:ext>
            </a:extLst>
          </p:cNvSpPr>
          <p:nvPr>
            <p:ph type="title"/>
          </p:nvPr>
        </p:nvSpPr>
        <p:spPr>
          <a:xfrm>
            <a:off x="3467735" y="1086485"/>
            <a:ext cx="6387465" cy="130429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>
                <a:solidFill>
                  <a:srgbClr val="7030A0"/>
                </a:solidFill>
              </a:rPr>
              <a:t>Давайте познакомимся!</a:t>
            </a:r>
          </a:p>
        </p:txBody>
      </p:sp>
      <p:sp>
        <p:nvSpPr>
          <p:cNvPr id="4" name="Объект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t>Работа с детьми осуществляется по Образовательной программе дошкольного образования, адаптированной для обучающихся с ограниченными возможностями здоровья</a:t>
            </a:r>
            <a:br/>
            <a:r>
              <a:t>(задержкой психического развития) Государственного бюджетного дошкольного образовательного учреждения детского сада № 79 компенсирующего вида Красносельского района Санкт-Петербурга.</a:t>
            </a:r>
            <a:br/>
            <a:endParaRPr/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>
                <a:solidFill>
                  <a:srgbClr val="FF0000"/>
                </a:solidFill>
              </a:rPr>
              <a:t>Учитель-дефектолог проводит занятия  с подгруппами детей  4 раза в неделю,  и 2 раза в неделю занимается  с каждым ребенком  индивидуально (с расписанием и временем занятий можно ознакомиться на стенде информации).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>
                <a:solidFill>
                  <a:srgbClr val="FF0000"/>
                </a:solidFill>
              </a:rPr>
              <a:t>Консультативный день для общения учителя-дефектолога с родителями:</a:t>
            </a:r>
            <a:br>
              <a:rPr lang="ru-RU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понедельник, вторник, среда, пятница 08:00 – 08:45 </a:t>
            </a:r>
            <a:r>
              <a:rPr lang="ru-RU">
                <a:solidFill>
                  <a:srgbClr val="FF0000"/>
                </a:solidFill>
              </a:rPr>
              <a:t>по предварительной записи.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r>
              <a:rPr lang="ru-RU">
                <a:solidFill>
                  <a:srgbClr val="FF0000"/>
                </a:solidFill>
              </a:rPr>
              <a:t>Запись осуществляется через «Журнал консультаций»</a:t>
            </a:r>
            <a:br>
              <a:rPr lang="ru-RU">
                <a:solidFill>
                  <a:srgbClr val="FF0000"/>
                </a:solidFill>
              </a:rPr>
            </a:br>
            <a:r>
              <a:rPr lang="ru-RU">
                <a:solidFill>
                  <a:srgbClr val="FF0000"/>
                </a:solidFill>
              </a:rPr>
              <a:t>(находится в раздевалке в папке «Работа с родителями»).</a:t>
            </a:r>
            <a:r>
              <a:rPr sz="1200">
                <a:solidFill>
                  <a:srgbClr val="000000"/>
                </a:solidFill>
                <a:latin typeface="Times New Roman" pitchFamily="1"/>
                <a:ea typeface="Times New Roman" pitchFamily="1"/>
                <a:cs typeface="Times New Roman" pitchFamily="1"/>
              </a:rPr>
              <a:t>    </a:t>
            </a:r>
          </a:p>
          <a:p>
            <a:pPr marL="0" marR="0" indent="0" algn="just" defTabSz="91440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200" b="0" i="0" u="none" strike="noStrike" kern="1" spc="0" baseline="0">
                <a:solidFill>
                  <a:srgbClr val="000000"/>
                </a:solidFill>
                <a:effectLst/>
                <a:latin typeface="Times New Roman" pitchFamily="1"/>
                <a:ea typeface="Times New Roman" pitchFamily="1"/>
                <a:cs typeface="Times New Roman" pitchFamily="1"/>
              </a:defRPr>
            </a:pPr>
            <a:r>
              <a:t> - -              </a:t>
            </a:r>
          </a:p>
          <a:p>
            <a:pPr marL="0" indent="0" algn="ctr">
              <a:lnSpc>
                <a:spcPct val="80000"/>
              </a:lnSpc>
              <a:spcAft>
                <a:spcPts val="420"/>
              </a:spcAft>
              <a:buNone/>
              <a:defRPr lang="en-US" sz="1680"/>
            </a:pPr>
            <a:endParaRPr/>
          </a:p>
          <a:p>
            <a:pPr marL="0" marR="0" indent="0" algn="just" defTabSz="91440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200" b="0" i="0" u="none" strike="noStrike" kern="1" spc="0" baseline="0">
                <a:solidFill>
                  <a:srgbClr val="000000"/>
                </a:solidFill>
                <a:effectLst/>
                <a:latin typeface="Times New Roman" pitchFamily="1"/>
                <a:ea typeface="Times New Roman" pitchFamily="1"/>
                <a:cs typeface="Times New Roman" pitchFamily="1"/>
              </a:defRPr>
            </a:pPr>
            <a:r>
              <a:t> - -      </a:t>
            </a:r>
          </a:p>
        </p:txBody>
      </p:sp>
      <p:pic>
        <p:nvPicPr>
          <p:cNvPr id="5" name="Рисунок 4"/>
          <p:cNvPicPr>
            <a:picLocks noChangeAspect="1"/>
            <a:extLst>
              <a:ext uri="smNativeData">
                <pr:smNativeData xmlns="" xmlns:pr="pr" val="SMDATA_13_LlAgYB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2traA8zMzADAwP8Af39/AAAAAAAAAAAAAAAAAP///wAAAAAAIQAAABgAAAAUAAAAXQoAAGYFAACsEwAAtQ4AAAAAAAA="/>
              </a:ext>
            </a:extLst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655" y="877570"/>
            <a:ext cx="1513205" cy="1513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>
            <a:extLst>
              <a:ext uri="smNativeData">
                <pr:smNativeData xmlns="" xmlns:pr="pr" val="SMDATA_12_LlAgYB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IOZKgwZAAAAAQAAABQAAAAUAAAAFAAAAAEAAAAAAAAAZAAAAGQAAAAAAAAAZAAAAGQAAAAVAAAAYAAAAAAAAAAAAAAAAAAAAAAAAAAAAAAAAAAAAAAAAAAAAAAAAAAAAAAAAAAAAAAAAAAACQAAAAAAAAAAAAAAAAAAAAAAAAAAAAAAAAAAAAAAAAAAAAAAAAAAAAAAAAAAAAAAABYAAABMAAAAAAAAAAAAAAAAAAAAAAAAAAAAAAAAAAAJAAAAAAAAAAAAAAAAAAAAAAAAAAAAAAAAAAAAAAAAAAAAAAAAAAAAAAAAAAAAAAAAAAAAABcAAAAUAAAAAAAAAAAAAAD/fwAA/38AAAAAAAAJAAAABAAAAMgafwUMAAAAEAAAAAAAAAAAAAAAAAAAAAAAAAAeAAAAaAAAAAAAAAAAAAAAAAAAAAAAAAAAAAAAECcAABAnAAAAAAAAAAAAAAAAAAAAAAAAAAAAAAAAAAAAAAAAAAAAABQAAAAAAAAAwMD/AAAAAABkAAAAMgAAAAAAAABkAAAAAAAAAH9/fwAKAAAAHwAAAFQAAAD///8A////AQAAAAAAAAAAAAAAAAAAAAAAAAAAAAAAAAAAAAAAAAAAg5kqBQAAAAIAAAACAAAAAMDA/wB/f38AAAAAAAAAAAAAAAAAAAAAAAAAAAAhAAAAGAAAABQAAACXCAAA5Q4AAHVCAADlDgAAAAAAAA=="/>
              </a:ext>
            </a:extLst>
          </p:cNvSpPr>
          <p:nvPr/>
        </p:nvSpPr>
        <p:spPr>
          <a:xfrm>
            <a:off x="1396365" y="2421255"/>
            <a:ext cx="9406890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="" xmlns:pr="pr" val="SMDATA_12_LlAgYBMAAAAlAAAAZAAAAA0AAAAAkAAAAEgAAACQAAAASAAAAAAAAAAB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D4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lEAAASgUAAAhDAAA8DgAAAAAAAA=="/>
              </a:ext>
            </a:extLst>
          </p:cNvSpPr>
          <p:nvPr>
            <p:ph type="title"/>
          </p:nvPr>
        </p:nvSpPr>
        <p:spPr>
          <a:xfrm>
            <a:off x="2746375" y="859790"/>
            <a:ext cx="8150225" cy="14541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ru-RU" sz="3200" dirty="0">
                <a:solidFill>
                  <a:srgbClr val="7030A0"/>
                </a:solidFill>
              </a:rPr>
              <a:t>Информация специалистов</a:t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b="1" u="sng" dirty="0" smtClean="0">
                <a:solidFill>
                  <a:srgbClr val="0070C0"/>
                </a:solidFill>
              </a:rPr>
              <a:t>ФИО, ФОТО</a:t>
            </a:r>
            <a:r>
              <a:rPr lang="ru-RU" sz="3200" u="sng" dirty="0" smtClean="0">
                <a:solidFill>
                  <a:srgbClr val="0070C0"/>
                </a:solidFill>
              </a:rPr>
              <a:t> </a:t>
            </a: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педагог – психолог</a:t>
            </a:r>
          </a:p>
        </p:txBody>
      </p:sp>
      <p:sp>
        <p:nvSpPr>
          <p:cNvPr id="4" name="Содержимое 2"/>
          <p:cNvSpPr>
            <a:spLocks noGrp="1" noChangeArrowheads="1"/>
            <a:extLst>
              <a:ext uri="smNativeData">
                <pr:smNativeData xmlns="" xmlns:pr="pr" val="SMDATA_12_LlAgYBMAAAAlAAAAZAAAAA0AAAAAkAAAAEgAAACQAAAASAAAAAAAAAAAAAAAAAAAAAEAAABQAAAAAAAAAAAA4D8AAAAAAADgPwAAAAAAAOA/AAAAAAAA4D8AAAAAAADgPwAAAAAAAOA/AAAAAAAA4D8AAAAAAADgPwAAAAAAAOA/AAAAAAAA4D8CAAAAjAAAAAAAAAAAAAAAg5kq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a2toKAAAAACgAAAAoAAAAZAAAAGQAAAAAAAAAzMzMAAAAAABQAAAAUAAAAGQAAABkAAAAAAAAABcAAAAUAAAAAAAAAAAAAAD/fwAA/38AAAAAAAAJAAAABAAAAIwAAAAMAAAAEAAAAAAAAAAAAAAAAAAAAAAAAAAeAAAAaAAAAAAAAAAAAAAAAAAAAAAAAAAAAAAAECcAABAnAAAAAAAAAAAAAAAAAAAAAAAAAAAAAAAAAAAAAAAAAAAAABQAAAAAAAAAwMD/AAAAAABkAAAAMgAAAAAAAABkAAAAAAAAAH9/fwAKAAAAHwAAAFQAAACDmSoF////AQAAAAAAAAAAAAAAAAAAAAAAAAAAAAAAAAAAAAAAAAAAAAAAAn9/fwDa2toDzMzMAMDA/wB/f38AAAAAAAAAAAAAAAAAAAAAAAAAAAAhAAAAGAAAABQAAAD4BwAAuw8AAAhDAAAlJAAAAAAAAA=="/>
              </a:ext>
            </a:extLst>
          </p:cNvSpPr>
          <p:nvPr>
            <p:ph type="body" idx="1"/>
          </p:nvPr>
        </p:nvSpPr>
        <p:spPr>
          <a:xfrm>
            <a:off x="1295400" y="2557145"/>
            <a:ext cx="9601200" cy="331851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indent="0">
              <a:lnSpc>
                <a:spcPct val="80000"/>
              </a:lnSpc>
              <a:spcAft>
                <a:spcPts val="370"/>
              </a:spcAft>
              <a:buNone/>
              <a:defRPr lang="en-US" sz="1490"/>
            </a:pPr>
            <a:r>
              <a:t>Цель работы педагога-психолога - создание психолого-педагогических условий для полноценного психического и личностного развития детей с учетом их индивидуально-типологических особенностей и особых образовательных потребностей.</a:t>
            </a:r>
          </a:p>
          <a:p>
            <a:pPr marL="0" indent="0">
              <a:lnSpc>
                <a:spcPct val="80000"/>
              </a:lnSpc>
              <a:spcAft>
                <a:spcPts val="370"/>
              </a:spcAft>
              <a:buNone/>
              <a:defRPr lang="en-US" sz="1490"/>
            </a:pPr>
            <a:r>
              <a:t>Основные направления работы: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r>
              <a:t>_x0009_Психологическое просвещение; 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r>
              <a:t>_x0009_Психологическая профилактика;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r>
              <a:t>_x0009_Психологическая диагностика;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r>
              <a:t>_x0009_Развивающая и психокоррекционная работа;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r>
              <a:t>_x0009_Психологическое консультирование</a:t>
            </a:r>
          </a:p>
          <a:p>
            <a:pPr marL="0" indent="0">
              <a:lnSpc>
                <a:spcPct val="80000"/>
              </a:lnSpc>
              <a:spcAft>
                <a:spcPts val="370"/>
              </a:spcAft>
              <a:buNone/>
              <a:defRPr lang="en-US" sz="1490"/>
            </a:pPr>
            <a:r>
              <a:rPr lang="ru-RU">
                <a:solidFill>
                  <a:srgbClr val="FF0000"/>
                </a:solidFill>
              </a:rPr>
              <a:t>Коррекционно-развивающие занятия с детьми проходят 1 раз в неделю в четверг. Расписание занятий и консультаций будет находиться у кабинета педагога-психолога. Консультативный день для общения с родителями  - вторник, среда. Консультации по предварительной записи</a:t>
            </a:r>
            <a:r>
              <a:t>. </a:t>
            </a:r>
          </a:p>
          <a:p>
            <a:pPr>
              <a:lnSpc>
                <a:spcPct val="80000"/>
              </a:lnSpc>
              <a:spcAft>
                <a:spcPts val="370"/>
              </a:spcAft>
              <a:defRPr lang="en-US" sz="1490"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Presentation">
      <a:majorFont>
        <a:latin typeface="Garamond"/>
        <a:ea typeface="Garamond"/>
        <a:cs typeface="Garamond"/>
      </a:majorFont>
      <a:minorFont>
        <a:latin typeface="Garamond"/>
        <a:ea typeface="Garamond"/>
        <a:cs typeface="Garamon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212121"/>
        </a:dk2>
        <a:lt2>
          <a:srgbClr val="DADADA"/>
        </a:lt2>
        <a:accent1>
          <a:srgbClr val="83992A"/>
        </a:accent1>
        <a:accent2>
          <a:srgbClr val="3C9770"/>
        </a:accent2>
        <a:accent3>
          <a:srgbClr val="44709D"/>
        </a:accent3>
        <a:accent4>
          <a:srgbClr val="A23C33"/>
        </a:accent4>
        <a:accent5>
          <a:srgbClr val="D97828"/>
        </a:accent5>
        <a:accent6>
          <a:srgbClr val="DEB340"/>
        </a:accent6>
        <a:hlink>
          <a:srgbClr val="A8BF4D"/>
        </a:hlink>
        <a:folHlink>
          <a:srgbClr val="B4CA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1090</Words>
  <Application>Microsoft Office PowerPoint</Application>
  <PresentationFormat>Произвольный</PresentationFormat>
  <Paragraphs>139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Presentation</vt:lpstr>
      <vt:lpstr>Родительское собрание  от ________ № ___</vt:lpstr>
      <vt:lpstr>Повестка дня</vt:lpstr>
      <vt:lpstr>Давайте познакомимся!</vt:lpstr>
      <vt:lpstr>Давайте познакомимся!</vt:lpstr>
      <vt:lpstr>Давайте познакомимся!</vt:lpstr>
      <vt:lpstr>Давайте познакомимся!</vt:lpstr>
      <vt:lpstr>Давайте познакомимся!</vt:lpstr>
      <vt:lpstr>Давайте познакомимся!</vt:lpstr>
      <vt:lpstr>Информация специалистов ФИО, ФОТО  педагог – психолог</vt:lpstr>
      <vt:lpstr>Характерные особенности детей  с задержкой психического развития</vt:lpstr>
      <vt:lpstr>О задачах воспитательно-образовательной и коррекционно-развивающей работы группы и ДОУ на 2020-21 учебный год </vt:lpstr>
      <vt:lpstr>Об основных мероприятиях (проектах) группы на 2020-21 учебный год</vt:lpstr>
      <vt:lpstr>Информация специалистов Крылова Мария Васильевна педагог – дефектолог</vt:lpstr>
      <vt:lpstr>Информация специалистов ФИО, ФОТО  музыкальный руководитель </vt:lpstr>
      <vt:lpstr>Информация специалистов ФИО, ФОТО инструктор по физической культуре</vt:lpstr>
      <vt:lpstr>О формировании навыков безопасного поведения на 2020-21 учебный год</vt:lpstr>
      <vt:lpstr>О выборе представителя в совет родителей образовательного учреждения.  О выборах родительского актива группы</vt:lpstr>
      <vt:lpstr>О Сайте ДОУ  dou079krc.petersburgedu.ru  </vt:lpstr>
      <vt:lpstr>О страничке группы на сайте ДОУ hhttps://vk.com/club201823028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от 27.08.2020 № 1</dc:title>
  <dc:creator>МАРИЯ</dc:creator>
  <cp:lastModifiedBy>User</cp:lastModifiedBy>
  <cp:revision>2</cp:revision>
  <dcterms:created xsi:type="dcterms:W3CDTF">2020-08-26T18:39:06Z</dcterms:created>
  <dcterms:modified xsi:type="dcterms:W3CDTF">2021-11-01T15:39:24Z</dcterms:modified>
</cp:coreProperties>
</file>