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8" r:id="rId4"/>
    <p:sldId id="30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309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52545"/>
            <a:ext cx="8496944" cy="882119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Семинар для родителей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6864" cy="3521359"/>
          </a:xfrm>
        </p:spPr>
        <p:txBody>
          <a:bodyPr/>
          <a:lstStyle/>
          <a:p>
            <a:pPr algn="ctr"/>
            <a:r>
              <a:rPr lang="ru-RU" sz="8000" dirty="0" smtClean="0"/>
              <a:t>Такие разные дети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787850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Честность и доверие к ребенку - два кита, на которых стоит эмоциональное благополучие детей. Третий кит - безусловное принятие ребенка. Ни отметки, ни достижения детей не должны рассматриваться как основная ценность. Ребенок должен знать: он хороший, любимый и будет таким всегда.</a:t>
            </a:r>
          </a:p>
        </p:txBody>
      </p:sp>
    </p:spTree>
    <p:extLst>
      <p:ext uri="{BB962C8B-B14F-4D97-AF65-F5344CB8AC3E}">
        <p14:creationId xmlns:p14="http://schemas.microsoft.com/office/powerpoint/2010/main" xmlns="" val="1972130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Мы должны доверять выбору детей. С кем они дружат, </a:t>
            </a:r>
            <a:r>
              <a:rPr lang="ru-RU" sz="3200" dirty="0" smtClean="0"/>
              <a:t>во что играет </a:t>
            </a:r>
            <a:r>
              <a:rPr lang="ru-RU" sz="3200" dirty="0" smtClean="0"/>
              <a:t>- </a:t>
            </a:r>
            <a:r>
              <a:rPr lang="ru-RU" sz="3200" dirty="0"/>
              <a:t>это их личное дело. Очень важно, чтобы ребенок сохранил искренние и глубокие контакты с кем-то из взрослых, но не для контроля, а для своевременной помощи, не для вмешательства в дела ребенка, а для эмоциональной поддержки.</a:t>
            </a:r>
          </a:p>
        </p:txBody>
      </p:sp>
    </p:spTree>
    <p:extLst>
      <p:ext uri="{BB962C8B-B14F-4D97-AF65-F5344CB8AC3E}">
        <p14:creationId xmlns:p14="http://schemas.microsoft.com/office/powerpoint/2010/main" xmlns="" val="557062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3406" y="1628800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Уметь распознавать проявления его тревоги, чтобы не ругать за то, за что нужно пожалеть, не требовать того, чего ребенок не в состоянии выполнить.</a:t>
            </a:r>
          </a:p>
        </p:txBody>
      </p:sp>
    </p:spTree>
    <p:extLst>
      <p:ext uri="{BB962C8B-B14F-4D97-AF65-F5344CB8AC3E}">
        <p14:creationId xmlns:p14="http://schemas.microsoft.com/office/powerpoint/2010/main" xmlns="" val="61311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143" y="1556792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Особое место нужно уделять "ахиллесовым пятам" тревожного ребенка и ситуациям, "запускающим" его переживания. Слабым местом тревожных детей часто являются повышенная утомляемость и затрудненная включаемость.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41125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35825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Повышать самооценку ребенка. Помогать ему находить ситуации, в которых он один из лучших, хвалить как можно чаще, не скупиться на проявления любви и нежности.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939417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Необходимо учитывать, что тревожный ребенок уже сам нашел какой-то способ борьбы с тревогой. При всей неадекватности, а порой нелепости подобных способов, их нужно уважать, не высмеивать, а использовать, чтобы помочь ребенку. Особенно хорошим подспорьем являются фантазии. Попытайтесь ему подыграть.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228683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Самыми неприятными проявлениями тревожности являются агрессивность и апатия. Ни в коем случае нельзя отвечать на агрессию агрессией. Апатия и безразличие - чаще всего следствие завышенных или непоследовательных требований. Ни в коем случае не пытайтесь расшевелить ребенка насмешками или пинками, укорами и фальшивыми </a:t>
            </a:r>
            <a:r>
              <a:rPr lang="ru-RU" sz="3600" dirty="0" smtClean="0"/>
              <a:t>обещаниями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929498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Агрессивность-это физический акт, который иногда может запускаться и поддерживаться эмоциями входящими в комплекс враждебности. Она направлена на то, чтобы причинить ущерб, оскорбить или победить. В понятие «физическое действие» включается также речь.</a:t>
            </a:r>
          </a:p>
        </p:txBody>
      </p:sp>
    </p:spTree>
    <p:extLst>
      <p:ext uri="{BB962C8B-B14F-4D97-AF65-F5344CB8AC3E}">
        <p14:creationId xmlns:p14="http://schemas.microsoft.com/office/powerpoint/2010/main" xmlns="" val="3643746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6409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Характерологические </a:t>
            </a:r>
            <a:r>
              <a:rPr lang="ru-RU" sz="3200" dirty="0"/>
              <a:t>особенности агрессивных детей: </a:t>
            </a:r>
          </a:p>
          <a:p>
            <a:pPr algn="ctr"/>
            <a:r>
              <a:rPr lang="ru-RU" sz="3200" dirty="0"/>
              <a:t>	Воспринимают большой круг ситуаций как угрожающих, враждебных по отношению к ним.</a:t>
            </a:r>
          </a:p>
          <a:p>
            <a:pPr algn="ctr"/>
            <a:r>
              <a:rPr lang="ru-RU" sz="3200" dirty="0"/>
              <a:t>	Сверхчувствительны к негативному отношению к себе.</a:t>
            </a:r>
          </a:p>
          <a:p>
            <a:pPr algn="ctr"/>
            <a:r>
              <a:rPr lang="ru-RU" sz="3200" dirty="0"/>
              <a:t>	Заранее настроены на негативное восприятие себя со стороны окружающих.</a:t>
            </a:r>
          </a:p>
          <a:p>
            <a:pPr algn="ctr"/>
            <a:r>
              <a:rPr lang="ru-RU" sz="3200" dirty="0"/>
              <a:t>	Не оценивают собственную агрессию как агрессивное поведение.</a:t>
            </a:r>
          </a:p>
          <a:p>
            <a:pPr algn="ctr"/>
            <a:r>
              <a:rPr lang="ru-RU" sz="3200" dirty="0"/>
              <a:t>	Всегда винят окружающих в собственном деструктивном поведении.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847999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28528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3200" dirty="0"/>
              <a:t>В случае намеренной агрессии (нападение, порча имущества и т.п.) отсутствует чувство вины, либо вина проявлена очень слабо.</a:t>
            </a:r>
          </a:p>
          <a:p>
            <a:pPr algn="ctr"/>
            <a:r>
              <a:rPr lang="ru-RU" sz="3200" dirty="0"/>
              <a:t>	Склонны не брать на себя ответственность за свои поступки.</a:t>
            </a:r>
          </a:p>
          <a:p>
            <a:pPr algn="ctr"/>
            <a:r>
              <a:rPr lang="ru-RU" sz="3200" dirty="0"/>
              <a:t>	Имеют ограниченный набор реакций на проблемную ситуацию.</a:t>
            </a:r>
          </a:p>
          <a:p>
            <a:pPr algn="ctr"/>
            <a:r>
              <a:rPr lang="ru-RU" sz="3200" dirty="0"/>
              <a:t>	В отношениях проявляют низкий уровень </a:t>
            </a:r>
            <a:r>
              <a:rPr lang="ru-RU" sz="3200" dirty="0" err="1"/>
              <a:t>эмпатии</a:t>
            </a:r>
            <a:r>
              <a:rPr lang="ru-RU" sz="3200" dirty="0"/>
              <a:t>.</a:t>
            </a:r>
          </a:p>
          <a:p>
            <a:pPr algn="ctr"/>
            <a:r>
              <a:rPr lang="ru-RU" sz="3200" dirty="0"/>
              <a:t>	Слабо развит контроль над своими эмоциями.</a:t>
            </a:r>
          </a:p>
          <a:p>
            <a:pPr algn="ctr"/>
            <a:r>
              <a:rPr lang="ru-RU" sz="3200" dirty="0"/>
              <a:t>	Слабо осознают свои эмоции, кроме гнева.</a:t>
            </a:r>
          </a:p>
        </p:txBody>
      </p:sp>
    </p:spTree>
    <p:extLst>
      <p:ext uri="{BB962C8B-B14F-4D97-AF65-F5344CB8AC3E}">
        <p14:creationId xmlns:p14="http://schemas.microsoft.com/office/powerpoint/2010/main" xmlns="" val="712663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Тревожность - это свойство человека приходить в состояние повышенного беспокойства, испытывать страх и тревогу в специфических социальных ситуациях</a:t>
            </a:r>
            <a:r>
              <a:rPr lang="ru-RU" sz="3200" dirty="0" smtClean="0"/>
              <a:t>.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dirty="0"/>
              <a:t>Что рождает страхи и опасения? </a:t>
            </a:r>
          </a:p>
        </p:txBody>
      </p:sp>
    </p:spTree>
    <p:extLst>
      <p:ext uri="{BB962C8B-B14F-4D97-AF65-F5344CB8AC3E}">
        <p14:creationId xmlns:p14="http://schemas.microsoft.com/office/powerpoint/2010/main" xmlns="" val="1843236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Боятся непредсказуемости в поведении родителей.</a:t>
            </a:r>
          </a:p>
          <a:p>
            <a:pPr algn="ctr"/>
            <a:r>
              <a:rPr lang="ru-RU" sz="3200" dirty="0"/>
              <a:t>	Имеют неврологические недостатки: неустойчивое, рассеянное внимание, слабая оперативная память, неустойчивое запоминание.</a:t>
            </a:r>
          </a:p>
          <a:p>
            <a:pPr algn="ctr"/>
            <a:r>
              <a:rPr lang="ru-RU" sz="3200" dirty="0"/>
              <a:t>	Не умеют прогнозировать последствия своих действий (эмоционально застревают на проблемной ситуации).</a:t>
            </a:r>
          </a:p>
          <a:p>
            <a:pPr algn="ctr"/>
            <a:r>
              <a:rPr lang="ru-RU" sz="3200" dirty="0"/>
              <a:t>	Положительно относятся к агрессии, так как через агрессию получают чувство собственной значимости и силы.</a:t>
            </a:r>
          </a:p>
        </p:txBody>
      </p:sp>
    </p:spTree>
    <p:extLst>
      <p:ext uri="{BB962C8B-B14F-4D97-AF65-F5344CB8AC3E}">
        <p14:creationId xmlns:p14="http://schemas.microsoft.com/office/powerpoint/2010/main" xmlns="" val="2312470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188640"/>
            <a:ext cx="864096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Признаки наличия агрессии у ребенка:</a:t>
            </a:r>
          </a:p>
          <a:p>
            <a:pPr algn="ctr"/>
            <a:r>
              <a:rPr lang="ru-RU" sz="3200" dirty="0"/>
              <a:t>Часто теряет контроль над собой.</a:t>
            </a:r>
          </a:p>
          <a:p>
            <a:pPr algn="ctr"/>
            <a:r>
              <a:rPr lang="ru-RU" sz="3200" dirty="0"/>
              <a:t>Часто спорит, ругается со взрослыми.</a:t>
            </a:r>
          </a:p>
          <a:p>
            <a:pPr algn="ctr"/>
            <a:r>
              <a:rPr lang="ru-RU" sz="3200" dirty="0"/>
              <a:t>Часто отказывается выполнять правила.</a:t>
            </a:r>
          </a:p>
          <a:p>
            <a:pPr algn="ctr"/>
            <a:r>
              <a:rPr lang="ru-RU" sz="3200" dirty="0"/>
              <a:t>Часто специально раздражает людей.</a:t>
            </a:r>
          </a:p>
          <a:p>
            <a:pPr algn="ctr"/>
            <a:r>
              <a:rPr lang="ru-RU" sz="3200" dirty="0"/>
              <a:t>Часто винит других в своих ошибках.</a:t>
            </a:r>
          </a:p>
          <a:p>
            <a:pPr algn="ctr"/>
            <a:r>
              <a:rPr lang="ru-RU" sz="3200" dirty="0"/>
              <a:t>Часто сердится и отказывается сделать что-либо.</a:t>
            </a:r>
          </a:p>
          <a:p>
            <a:pPr algn="ctr"/>
            <a:r>
              <a:rPr lang="ru-RU" sz="3200" dirty="0"/>
              <a:t>Часто завистлив, мстителен.</a:t>
            </a:r>
          </a:p>
          <a:p>
            <a:pPr algn="ctr"/>
            <a:r>
              <a:rPr lang="ru-RU" sz="3200" dirty="0"/>
              <a:t>Чувствителен, очень быстро реагирует на различные действия окружающих (детей и взрослых), которые нередко раздражают его.</a:t>
            </a:r>
          </a:p>
        </p:txBody>
      </p:sp>
    </p:spTree>
    <p:extLst>
      <p:ext uri="{BB962C8B-B14F-4D97-AF65-F5344CB8AC3E}">
        <p14:creationId xmlns:p14="http://schemas.microsoft.com/office/powerpoint/2010/main" xmlns="" val="251709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Рекомендации по работе с агрессивными детьми:</a:t>
            </a:r>
          </a:p>
          <a:p>
            <a:pPr algn="ctr"/>
            <a:r>
              <a:rPr lang="ru-RU" sz="3200" dirty="0"/>
              <a:t>Агрессивные дети часто бывают вооружены.</a:t>
            </a:r>
          </a:p>
          <a:p>
            <a:pPr algn="ctr"/>
            <a:r>
              <a:rPr lang="ru-RU" sz="3200" dirty="0"/>
              <a:t>Никогда не позволять оскорбить их, в диалоге не использовать жаргонные и бранные слова – это не даст им право оскорблять Вас и не демонстрировать в поведении все, на что они способны.</a:t>
            </a:r>
          </a:p>
          <a:p>
            <a:pPr algn="ctr"/>
            <a:r>
              <a:rPr lang="ru-RU" sz="3200" dirty="0"/>
              <a:t>Общение на равных, но не впадать в зависимость от них. Лучше несколько </a:t>
            </a:r>
            <a:r>
              <a:rPr lang="ru-RU" sz="3200" dirty="0" err="1"/>
              <a:t>дистантно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68421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В открытую не бороться, т.к. это усугубит отношения. Следует учитывать особенности, бурные реакции.</a:t>
            </a:r>
          </a:p>
          <a:p>
            <a:pPr algn="ctr"/>
            <a:r>
              <a:rPr lang="ru-RU" sz="3200" dirty="0"/>
              <a:t>Останавливайте спокойно, с невозмутимым лицом, действуйте при минимуме слов.</a:t>
            </a:r>
          </a:p>
          <a:p>
            <a:pPr algn="ctr"/>
            <a:r>
              <a:rPr lang="ru-RU" sz="3200" dirty="0"/>
              <a:t>Обсуждайте поведение только после успокоения.</a:t>
            </a:r>
          </a:p>
          <a:p>
            <a:pPr algn="ctr"/>
            <a:r>
              <a:rPr lang="ru-RU" sz="3200" dirty="0"/>
              <a:t>Мстительны, иногда годами ждут, чтобы отомстить, поэтому лучше не отвергать их.</a:t>
            </a:r>
          </a:p>
        </p:txBody>
      </p:sp>
    </p:spTree>
    <p:extLst>
      <p:ext uri="{BB962C8B-B14F-4D97-AF65-F5344CB8AC3E}">
        <p14:creationId xmlns:p14="http://schemas.microsoft.com/office/powerpoint/2010/main" xmlns="" val="3372250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326" y="548680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Выясните, как возникает агрессивное поведение и каково возможное решение. «Имя…, ты расстроился, потому что… Ты можешь переживать, не имевши права обижать других. Что нужно сделать, чтобы успокоиться и при этом ни на кого не нападать?» Предлагайте что-то свое только в дополнение сказанному.</a:t>
            </a:r>
          </a:p>
          <a:p>
            <a:pPr algn="ctr"/>
            <a:r>
              <a:rPr lang="ru-RU" sz="2800" dirty="0"/>
              <a:t>Пусть за что-то отвечает в </a:t>
            </a:r>
            <a:r>
              <a:rPr lang="ru-RU" sz="2800" dirty="0" smtClean="0"/>
              <a:t>садике.</a:t>
            </a:r>
            <a:endParaRPr lang="ru-RU" sz="2800" dirty="0"/>
          </a:p>
          <a:p>
            <a:pPr algn="ctr"/>
            <a:r>
              <a:rPr lang="ru-RU" sz="2800" dirty="0"/>
              <a:t>Перед сильными элементы раболепия, со слабыми агрессивны. Могут быть назойливы, слащавы. Необходимо понимать этот механизм, в работе учитывать это и не дать себе обидеться по мелочам на него.</a:t>
            </a:r>
          </a:p>
        </p:txBody>
      </p:sp>
    </p:spTree>
    <p:extLst>
      <p:ext uri="{BB962C8B-B14F-4D97-AF65-F5344CB8AC3E}">
        <p14:creationId xmlns:p14="http://schemas.microsoft.com/office/powerpoint/2010/main" xmlns="" val="694805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83529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Нельзя угрожать и шантажировать, т.к. в какой-то момент это перестанет действовать и Вы будете неубедительны и бессильны.</a:t>
            </a:r>
          </a:p>
          <a:p>
            <a:pPr algn="ctr"/>
            <a:r>
              <a:rPr lang="ru-RU" sz="3200" dirty="0"/>
              <a:t>«Воинственность» ребенка можно успокоить своим спокойствием.</a:t>
            </a:r>
          </a:p>
          <a:p>
            <a:pPr algn="ctr"/>
            <a:r>
              <a:rPr lang="ru-RU" sz="3200" dirty="0"/>
              <a:t>Свое плохое настроение не разряжать на нем.</a:t>
            </a:r>
          </a:p>
          <a:p>
            <a:pPr algn="ctr"/>
            <a:r>
              <a:rPr lang="ru-RU" sz="3200" dirty="0"/>
              <a:t>Найти повод похвалить его, особенно это хорошо спустя некоторое время после наказания. Ребенок убедится, что претензии были к его поступку, а не личности в целом.</a:t>
            </a:r>
          </a:p>
        </p:txBody>
      </p:sp>
    </p:spTree>
    <p:extLst>
      <p:ext uri="{BB962C8B-B14F-4D97-AF65-F5344CB8AC3E}">
        <p14:creationId xmlns:p14="http://schemas.microsoft.com/office/powerpoint/2010/main" xmlns="" val="976687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Авторы психологического словаря относят к внешним проявлениям </a:t>
            </a:r>
            <a:r>
              <a:rPr lang="ru-RU" sz="4400" dirty="0" err="1"/>
              <a:t>гиперактивности</a:t>
            </a:r>
            <a:r>
              <a:rPr lang="ru-RU" sz="4400" dirty="0"/>
              <a:t> невнимательность, отвлекаемость, импульсивность, повышенную двигательную активность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858700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141" y="138543"/>
            <a:ext cx="82089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Характеристика </a:t>
            </a:r>
            <a:r>
              <a:rPr lang="ru-RU" sz="2800" dirty="0" err="1"/>
              <a:t>гиперактивного</a:t>
            </a:r>
            <a:r>
              <a:rPr lang="ru-RU" sz="2800" dirty="0"/>
              <a:t> ребенка:</a:t>
            </a:r>
          </a:p>
          <a:p>
            <a:pPr algn="ctr"/>
            <a:r>
              <a:rPr lang="ru-RU" sz="2800" dirty="0"/>
              <a:t>У ребенка часто наблюдаются беспокойные движения в кистях и стопах, сидя на стуле, крутится, вертится.</a:t>
            </a:r>
          </a:p>
          <a:p>
            <a:pPr algn="ctr"/>
            <a:r>
              <a:rPr lang="ru-RU" sz="2800" dirty="0"/>
              <a:t>Часто встает со своего места в классе во время уроком или в других ситуациях, когда нужно оставаться на месте.</a:t>
            </a:r>
          </a:p>
          <a:p>
            <a:pPr algn="ctr"/>
            <a:r>
              <a:rPr lang="ru-RU" sz="2800" dirty="0"/>
              <a:t>Часто проявляет бесцельную двигательную активность: бегает, крутится и т.п.</a:t>
            </a:r>
          </a:p>
          <a:p>
            <a:pPr algn="ctr"/>
            <a:r>
              <a:rPr lang="ru-RU" sz="2800" dirty="0"/>
              <a:t>Обычно не может тихо спокойно играть или заниматься чем-либо на досуге.</a:t>
            </a:r>
          </a:p>
          <a:p>
            <a:pPr algn="ctr"/>
            <a:r>
              <a:rPr lang="ru-RU" sz="2800" dirty="0"/>
              <a:t>Часто находится в постоянном движении и ведет себя так, «как будто к нему прикрепили мотор».</a:t>
            </a:r>
          </a:p>
          <a:p>
            <a:pPr algn="ctr"/>
            <a:r>
              <a:rPr lang="ru-RU" sz="2800" dirty="0"/>
              <a:t>Часто бывает болтливым.</a:t>
            </a:r>
          </a:p>
        </p:txBody>
      </p:sp>
    </p:spTree>
    <p:extLst>
      <p:ext uri="{BB962C8B-B14F-4D97-AF65-F5344CB8AC3E}">
        <p14:creationId xmlns:p14="http://schemas.microsoft.com/office/powerpoint/2010/main" xmlns="" val="6497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Рекомендации по работе с </a:t>
            </a:r>
            <a:r>
              <a:rPr lang="ru-RU" sz="3600" b="1" dirty="0" err="1"/>
              <a:t>гиперактивными</a:t>
            </a:r>
            <a:r>
              <a:rPr lang="ru-RU" sz="3600" b="1" dirty="0"/>
              <a:t> детьми:</a:t>
            </a:r>
          </a:p>
          <a:p>
            <a:pPr algn="ctr"/>
            <a:r>
              <a:rPr lang="ru-RU" sz="3600" dirty="0" err="1" smtClean="0"/>
              <a:t>Гиперактивному</a:t>
            </a:r>
            <a:r>
              <a:rPr lang="ru-RU" sz="3600" dirty="0" smtClean="0"/>
              <a:t> ребенку желательно сидеть за столом одному, стол должен </a:t>
            </a:r>
            <a:r>
              <a:rPr lang="ru-RU" sz="3600" dirty="0"/>
              <a:t>быть </a:t>
            </a:r>
            <a:r>
              <a:rPr lang="ru-RU" sz="3600" dirty="0" smtClean="0"/>
              <a:t>отодвинут </a:t>
            </a:r>
            <a:r>
              <a:rPr lang="ru-RU" sz="3600" dirty="0"/>
              <a:t>так, чтобы ребенок не мог дотянутся до других.</a:t>
            </a:r>
          </a:p>
          <a:p>
            <a:pPr algn="ctr"/>
            <a:r>
              <a:rPr lang="ru-RU" sz="3600" dirty="0"/>
              <a:t>Делать </a:t>
            </a:r>
            <a:r>
              <a:rPr lang="ru-RU" sz="3600" dirty="0" smtClean="0"/>
              <a:t>задания желательно на </a:t>
            </a:r>
            <a:r>
              <a:rPr lang="ru-RU" sz="3600" dirty="0"/>
              <a:t>черновике, переписывать на чистовик маленькими порциями с отдыхом.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2995274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Делать всю работу с ребенком, чтобы он учился контролировать себя и привыкал к организованной деятельности.</a:t>
            </a:r>
          </a:p>
          <a:p>
            <a:pPr algn="ctr"/>
            <a:r>
              <a:rPr lang="ru-RU" sz="3600" dirty="0"/>
              <a:t>На таких детей нельзя кричать.</a:t>
            </a:r>
          </a:p>
          <a:p>
            <a:pPr algn="ctr"/>
            <a:r>
              <a:rPr lang="ru-RU" sz="3600" dirty="0"/>
              <a:t>Уменьшать работу, требующую механического контроля.</a:t>
            </a:r>
          </a:p>
          <a:p>
            <a:pPr algn="ctr"/>
            <a:r>
              <a:rPr lang="ru-RU" sz="3600" dirty="0"/>
              <a:t>Инструкции не должны быть длинными.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82565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Во-первых, не сложившиеся отношения со сверстниками, во-вторых, взаимоотношения со старшими. В-третьих, психолого-педагогическая безграмотность родителей, которые требуют от ребенка отличных результатов любой ценой, наказывают его, если таковых нет, при этом не помогают собственному ребенку преодолеть возникшие трудности.</a:t>
            </a:r>
            <a:endParaRPr lang="ru-RU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Вечером учить и напрягаться </a:t>
            </a:r>
            <a:r>
              <a:rPr lang="ru-RU" sz="4000" dirty="0" smtClean="0"/>
              <a:t>нельзя!</a:t>
            </a:r>
            <a:endParaRPr lang="ru-RU" sz="4000" dirty="0"/>
          </a:p>
          <a:p>
            <a:pPr algn="ctr"/>
            <a:r>
              <a:rPr lang="ru-RU" sz="4000" dirty="0"/>
              <a:t>Организовать зону отдыха в </a:t>
            </a:r>
            <a:r>
              <a:rPr lang="ru-RU" sz="4000" dirty="0" smtClean="0"/>
              <a:t>группе для </a:t>
            </a:r>
            <a:r>
              <a:rPr lang="ru-RU" sz="4000" dirty="0"/>
              <a:t>таких детей.</a:t>
            </a:r>
          </a:p>
          <a:p>
            <a:pPr algn="ctr"/>
            <a:r>
              <a:rPr lang="ru-RU" sz="4000" dirty="0" smtClean="0"/>
              <a:t>В школе оставаться </a:t>
            </a:r>
            <a:r>
              <a:rPr lang="ru-RU" sz="4000" dirty="0"/>
              <a:t>на продленный день нельзя.</a:t>
            </a:r>
          </a:p>
        </p:txBody>
      </p:sp>
    </p:spTree>
    <p:extLst>
      <p:ext uri="{BB962C8B-B14F-4D97-AF65-F5344CB8AC3E}">
        <p14:creationId xmlns:p14="http://schemas.microsoft.com/office/powerpoint/2010/main" xmlns="" val="675175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 чём кроются причины «плохого поведения»? Давайте задумаемся о том, чего собственно хотят дети, когда они «плохо себя ведут»? Откуда вообще берется плохое поведение?</a:t>
            </a:r>
          </a:p>
          <a:p>
            <a:pPr algn="ctr"/>
            <a:r>
              <a:rPr lang="ru-RU" sz="2800" dirty="0"/>
              <a:t>Причины стойкого непослушания ребёнка, мотивы «плохого поведения» следует искать в глубине психики ребёнка. Это на поверхности кажется, что он «просто не слушается», «просто не желает понять», а на самом деле причина иная. И, как правило, она эмоциональная, а не рациональная. Больше того, она не осознается ни взрослым, ни самим ребенком. Отсюда вывод: такие причины надо знать.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9245826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Можно выделить пять основных причин нарушения поведения у детей, которые приводят к тому, что ребёнок становится трудным и порой неуправляемым.</a:t>
            </a:r>
          </a:p>
        </p:txBody>
      </p:sp>
    </p:spTree>
    <p:extLst>
      <p:ext uri="{BB962C8B-B14F-4D97-AF65-F5344CB8AC3E}">
        <p14:creationId xmlns:p14="http://schemas.microsoft.com/office/powerpoint/2010/main" xmlns="" val="2381399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Причина первая – борьба за внимание. Если ребенок не получает внимания, которое ему так необходимо для нормального развития и эмоционального благополучия, то он находит свой способ его получить: он не слушается. Непослушание – это тоже возможность привлечь к себе внимание. Родители то и дело отрываются от своих дел, делают замечания... </a:t>
            </a:r>
          </a:p>
        </p:txBody>
      </p:sp>
    </p:spTree>
    <p:extLst>
      <p:ext uri="{BB962C8B-B14F-4D97-AF65-F5344CB8AC3E}">
        <p14:creationId xmlns:p14="http://schemas.microsoft.com/office/powerpoint/2010/main" xmlns="" val="1049228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Причина вторая – борьба за самоутверждение. Это борьба против чрезмерной родительской власти и опеки. Ребенок объявляет войну бесконечным указаниям, замечаниям и опасениям взрослых. Знаменитое требование «Я сам» двухлетнего малыша сохраняется в течение всего детства, особенно обостряясь у подростков. Возможность иметь свое мнение, принимать собственное решение – это возможность приобретать свой опыт, пусть даже ошибочный. Если родители слишком часто делают замечания и дают советы, а их критика слишком резка, опасения преувеличены, то ребенок «восстает».</a:t>
            </a:r>
          </a:p>
        </p:txBody>
      </p:sp>
    </p:spTree>
    <p:extLst>
      <p:ext uri="{BB962C8B-B14F-4D97-AF65-F5344CB8AC3E}">
        <p14:creationId xmlns:p14="http://schemas.microsoft.com/office/powerpoint/2010/main" xmlns="" val="17142772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Причина третья – желание мщения. Ребенок может мстить за сравнение не в его пользу со старшими или младшими братьями и сестрами, или когда родители уделяют больше внимания младшему ребёнку;  унижение друг друга членами семьи; несправедливость родителей и невыполненные ими обещания; чрезмерное проявление любви взрослых друг к другу и т.п. Дети бывают часто обижены на родителей, например, если мать разошлась с отцом, если в доме появился новый член семьи, или самого ребенка отлучили от семьи (отправили к бабушке, в лагерь и пр.). В глубине души ребенок переживает и даже страдает, а на поверхности все те же протесты, непослушание.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8429569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Причина четвертая – потеря веры в собственный успех. Причинами неверия в собственный успех могут стать учебные неудачи, взаимоотношения в </a:t>
            </a:r>
            <a:r>
              <a:rPr lang="ru-RU" sz="2400" dirty="0" smtClean="0"/>
              <a:t>группе </a:t>
            </a:r>
            <a:r>
              <a:rPr lang="ru-RU" sz="2400" dirty="0"/>
              <a:t>и с </a:t>
            </a:r>
            <a:r>
              <a:rPr lang="ru-RU" sz="2400" dirty="0" smtClean="0"/>
              <a:t>воспитателем</a:t>
            </a:r>
            <a:r>
              <a:rPr lang="ru-RU" sz="2400" dirty="0"/>
              <a:t>, низкая самооценка. Может случиться, что ребенок переживает неблагополучие в какой-то одной области, а неудачи у него возникают совсем в другой. Например, у мальчика не сложились отношения в </a:t>
            </a:r>
            <a:r>
              <a:rPr lang="ru-RU" sz="2400" dirty="0" smtClean="0"/>
              <a:t>группе</a:t>
            </a:r>
            <a:r>
              <a:rPr lang="ru-RU" sz="2400" dirty="0"/>
              <a:t>, а следствием </a:t>
            </a:r>
            <a:r>
              <a:rPr lang="ru-RU" sz="2400" dirty="0" smtClean="0"/>
              <a:t>стало не желание выполнять задания; </a:t>
            </a:r>
            <a:r>
              <a:rPr lang="ru-RU" sz="2400" dirty="0"/>
              <a:t>в другом случае неуспехи в </a:t>
            </a:r>
            <a:r>
              <a:rPr lang="ru-RU" sz="2400" dirty="0" smtClean="0"/>
              <a:t>саду </a:t>
            </a:r>
            <a:r>
              <a:rPr lang="ru-RU" sz="2400" dirty="0"/>
              <a:t>приводят к вызывающему поведению дома. Подобное «смещение неблагополучия» происходит из-за низкой самооценки ребенка. Накопив горький опыт, он теряет уверенность в себе и приходит к выводу: «Нечего стараться, все равно ничего не получится». Это – в душе, а поведением он показывает: «Мне все равно...», «Пусть буду плохим...».</a:t>
            </a:r>
          </a:p>
        </p:txBody>
      </p:sp>
    </p:spTree>
    <p:extLst>
      <p:ext uri="{BB962C8B-B14F-4D97-AF65-F5344CB8AC3E}">
        <p14:creationId xmlns:p14="http://schemas.microsoft.com/office/powerpoint/2010/main" xmlns="" val="21603282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Причина пятая – попытки заручиться поддержкой друзей </a:t>
            </a:r>
            <a:r>
              <a:rPr lang="ru-RU" sz="3200" dirty="0" smtClean="0"/>
              <a:t>в старшем возрасте (во </a:t>
            </a:r>
            <a:r>
              <a:rPr lang="ru-RU" sz="3200" dirty="0"/>
              <a:t>многом схожа с первой). Если ребенок не получает необходимого внимания в семье, то он находит свой способ его получить: он находит внимание и поддержку у друзей. Ребёнок допоздна пропадает на улице со своими сверстниками. Несмотря на все выговоры и увещевания родителей, ситуация не улучшается.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7588080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56921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Помните, всякое серьезное нарушение поведения – это крик о помощи. Своим поведением ребёнок говорит нам: «Мне плохо! Помогите!» Отсюда следует вывод: «трудный» ребенок нуждается в помощи, а не в критике или наказаниях.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19703583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743" y="620688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3600" dirty="0"/>
              <a:t>Как же выявить причину непослушания?</a:t>
            </a:r>
          </a:p>
          <a:p>
            <a:pPr algn="ctr"/>
            <a:r>
              <a:rPr lang="ru-RU" sz="3600" dirty="0"/>
              <a:t>Когда ребенок плохо себя ведет, надо спросить у себя</a:t>
            </a:r>
            <a:r>
              <a:rPr lang="ru-RU" sz="3600" dirty="0" smtClean="0"/>
              <a:t>: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rgbClr val="FF0000"/>
                </a:solidFill>
              </a:rPr>
              <a:t>«Что я чувствую в этот момент?» </a:t>
            </a:r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Дело </a:t>
            </a:r>
            <a:r>
              <a:rPr lang="ru-RU" sz="3600" dirty="0"/>
              <a:t>в том, что чувства родителей зачастую подсказывают ответ на вопрос о том, чего пытается добиться ребенок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47277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555" y="188640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Высокий уровень тревожности вызван:</a:t>
            </a:r>
          </a:p>
          <a:p>
            <a:pPr algn="ctr"/>
            <a:r>
              <a:rPr lang="ru-RU" sz="2800" dirty="0"/>
              <a:t>Боязнью выразить свои возможности, так как дети считают, что они будут оценены ниже, чем их сверстники, которые показывают высокий уровень знаний и творчества;</a:t>
            </a:r>
          </a:p>
          <a:p>
            <a:pPr algn="ctr"/>
            <a:r>
              <a:rPr lang="ru-RU" sz="2800" dirty="0"/>
              <a:t> Заниженной самооценкой;</a:t>
            </a:r>
          </a:p>
          <a:p>
            <a:pPr algn="ctr"/>
            <a:r>
              <a:rPr lang="ru-RU" sz="2800" dirty="0"/>
              <a:t>Предъявлением со стороны взрослых высоких требований;</a:t>
            </a:r>
          </a:p>
          <a:p>
            <a:pPr algn="ctr"/>
            <a:r>
              <a:rPr lang="ru-RU" sz="2800" dirty="0"/>
              <a:t>Домашними неприятностями;</a:t>
            </a:r>
          </a:p>
          <a:p>
            <a:pPr algn="ctr"/>
            <a:r>
              <a:rPr lang="ru-RU" sz="2800" dirty="0"/>
              <a:t> Высокими требованиями родителей;</a:t>
            </a:r>
          </a:p>
          <a:p>
            <a:pPr algn="ctr"/>
            <a:r>
              <a:rPr lang="ru-RU" sz="2800" dirty="0"/>
              <a:t>Недостаточным вниманием и поддержкой родителей;</a:t>
            </a:r>
          </a:p>
          <a:p>
            <a:pPr algn="ctr"/>
            <a:r>
              <a:rPr lang="ru-RU" sz="2800" dirty="0"/>
              <a:t>Не замечание </a:t>
            </a:r>
            <a:r>
              <a:rPr lang="ru-RU" sz="2800" dirty="0" smtClean="0"/>
              <a:t>воспитателями </a:t>
            </a:r>
            <a:r>
              <a:rPr lang="ru-RU" sz="2800" dirty="0"/>
              <a:t>и родителями успехов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4204306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Чувство досады, раздражения свидетельствует о том, что </a:t>
            </a:r>
            <a:r>
              <a:rPr lang="ru-RU" sz="2800" b="1" dirty="0" smtClean="0">
                <a:solidFill>
                  <a:srgbClr val="00B050"/>
                </a:solidFill>
              </a:rPr>
              <a:t>ребенок ищет внимания.</a:t>
            </a:r>
          </a:p>
          <a:p>
            <a:pPr algn="ctr"/>
            <a:r>
              <a:rPr lang="ru-RU" sz="2800" dirty="0" smtClean="0"/>
              <a:t>Чувство гнева говорит </a:t>
            </a:r>
            <a:r>
              <a:rPr lang="ru-RU" sz="2800" b="1" dirty="0" smtClean="0">
                <a:solidFill>
                  <a:srgbClr val="00B050"/>
                </a:solidFill>
              </a:rPr>
              <a:t>о борьбе ребёнка за самоутверждение.</a:t>
            </a:r>
          </a:p>
          <a:p>
            <a:pPr algn="ctr"/>
            <a:r>
              <a:rPr lang="ru-RU" sz="2800" dirty="0" smtClean="0"/>
              <a:t>Если родители чувствуют обиду, </a:t>
            </a:r>
            <a:r>
              <a:rPr lang="ru-RU" sz="2800" b="1" dirty="0" smtClean="0">
                <a:solidFill>
                  <a:srgbClr val="00B050"/>
                </a:solidFill>
              </a:rPr>
              <a:t>ребенок ищет мести.</a:t>
            </a:r>
          </a:p>
          <a:p>
            <a:pPr algn="ctr"/>
            <a:r>
              <a:rPr lang="ru-RU" sz="2800" dirty="0" smtClean="0"/>
              <a:t>Чувство беспомощности обычно является сигналом того, </a:t>
            </a:r>
            <a:r>
              <a:rPr lang="ru-RU" sz="2800" b="1" dirty="0" smtClean="0">
                <a:solidFill>
                  <a:srgbClr val="00B050"/>
                </a:solidFill>
              </a:rPr>
              <a:t>что ребенок потерял веру в собственный успех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Наконец, если родители озабочены или встревожены, вероятнее всего </a:t>
            </a:r>
            <a:r>
              <a:rPr lang="ru-RU" sz="2800" b="1" dirty="0" smtClean="0">
                <a:solidFill>
                  <a:srgbClr val="00B050"/>
                </a:solidFill>
              </a:rPr>
              <a:t>ребенок ищет поддержки со стороны друзей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660" y="302359"/>
            <a:ext cx="84249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установив причину поведения ребенка, можно не попасться на удочку и не реагировать «как всегда»:</a:t>
            </a:r>
          </a:p>
          <a:p>
            <a:pPr algn="ctr"/>
            <a:r>
              <a:rPr lang="ru-RU" sz="2000" dirty="0" smtClean="0"/>
              <a:t>  </a:t>
            </a:r>
            <a:r>
              <a:rPr lang="ru-RU" sz="2000" dirty="0"/>
              <a:t>Можно повести себя неожиданным образом, может быть, сделать прямо противоположное тому, что вы обычно делаете в такой ситуации: если вы обычно срываетесь на крик, попытайтесь сохранить спокойствие; если вы обычно реагируете спокойно, попытайтесь проявить твердость.</a:t>
            </a:r>
          </a:p>
          <a:p>
            <a:pPr algn="ctr"/>
            <a:r>
              <a:rPr lang="ru-RU" sz="2000" dirty="0" smtClean="0"/>
              <a:t>Не </a:t>
            </a:r>
            <a:r>
              <a:rPr lang="ru-RU" sz="2000" dirty="0"/>
              <a:t>уделяйте ребенку внимания, когда он требует этого своим плохим поведением.</a:t>
            </a:r>
          </a:p>
          <a:p>
            <a:pPr algn="ctr"/>
            <a:r>
              <a:rPr lang="ru-RU" sz="2000" dirty="0" smtClean="0"/>
              <a:t>Отступите</a:t>
            </a:r>
            <a:r>
              <a:rPr lang="ru-RU" sz="2000" dirty="0"/>
              <a:t>, если вам покажется, что ребенок втягивает вас в спор.</a:t>
            </a:r>
          </a:p>
          <a:p>
            <a:pPr algn="ctr"/>
            <a:r>
              <a:rPr lang="ru-RU" sz="2000" dirty="0" smtClean="0"/>
              <a:t>   </a:t>
            </a:r>
            <a:r>
              <a:rPr lang="ru-RU" sz="2000" dirty="0"/>
              <a:t>Найдите за что похвалить ребенка, когда хочется раскритиковать его.</a:t>
            </a:r>
          </a:p>
          <a:p>
            <a:pPr algn="ctr"/>
            <a:r>
              <a:rPr lang="ru-RU" sz="2000" dirty="0" smtClean="0"/>
              <a:t>   </a:t>
            </a:r>
            <a:r>
              <a:rPr lang="ru-RU" sz="2000" dirty="0"/>
              <a:t>Игнорируйте детские драки и споры, пока не возникает реальной опасности жизни и здоровью детей.</a:t>
            </a:r>
          </a:p>
          <a:p>
            <a:pPr algn="ctr"/>
            <a:r>
              <a:rPr lang="ru-RU" sz="2000" dirty="0" smtClean="0"/>
              <a:t>   </a:t>
            </a:r>
            <a:r>
              <a:rPr lang="ru-RU" sz="2000" dirty="0"/>
              <a:t>Таким образом вы сможете уйти от непродуктивных автоматических реакций на плохое поведение детей и прекратите вознаграждать такое поведение своим вниманием.</a:t>
            </a:r>
          </a:p>
          <a:p>
            <a:pPr algn="ctr"/>
            <a:r>
              <a:rPr lang="ru-RU" sz="2000" dirty="0" smtClean="0"/>
              <a:t>   </a:t>
            </a:r>
            <a:r>
              <a:rPr lang="ru-RU" sz="2000" dirty="0"/>
              <a:t>Переключите свои отрицательные эмоции (раздражение, гнев, обиду, отчаяние) на конструктивные действия, но не ждите положительных результатов сразу!</a:t>
            </a:r>
          </a:p>
        </p:txBody>
      </p:sp>
    </p:spTree>
    <p:extLst>
      <p:ext uri="{BB962C8B-B14F-4D97-AF65-F5344CB8AC3E}">
        <p14:creationId xmlns:p14="http://schemas.microsoft.com/office/powerpoint/2010/main" xmlns="" val="5193806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Наиболее эффективными и ответственными методами общения с детьми является предоставление им свободы выбора во всех ситуациях, где это объективно возможно, и возможности испытать на себе последствия избранного ими образа действий.</a:t>
            </a:r>
          </a:p>
          <a:p>
            <a:pPr algn="ctr"/>
            <a:r>
              <a:rPr lang="ru-RU" sz="3600" dirty="0" smtClean="0"/>
              <a:t>Метод </a:t>
            </a:r>
            <a:r>
              <a:rPr lang="ru-RU" sz="3600" dirty="0"/>
              <a:t>предоставления детям свободы выбора.</a:t>
            </a:r>
          </a:p>
        </p:txBody>
      </p:sp>
    </p:spTree>
    <p:extLst>
      <p:ext uri="{BB962C8B-B14F-4D97-AF65-F5344CB8AC3E}">
        <p14:creationId xmlns:p14="http://schemas.microsoft.com/office/powerpoint/2010/main" xmlns="" val="30448123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Секрет хорошего поведения заключается в предоставлении детям свободы выбора образа действий (естественно, за исключением случаев, когда существует угроза их жизни и здоровью). Если они плохо себя ведут, постарайтесь воздержаться от придирок, нотаций, наказаний – предложите вместо этого выбор: «Мне не нравится, как ты со мной разговариваешь. Перестань грубить или мы вообще не будем это обсуждать!»</a:t>
            </a:r>
          </a:p>
          <a:p>
            <a:pPr algn="ctr"/>
            <a:r>
              <a:rPr lang="ru-RU" sz="2400" dirty="0" smtClean="0"/>
              <a:t>Если </a:t>
            </a:r>
            <a:r>
              <a:rPr lang="ru-RU" sz="2400" dirty="0"/>
              <a:t>ребёнок воздержится от выбора, следует мягко, но настойчиво добавить: «Можем вернуться к этому разговору, как только ты успокоишься». Вы все еще даете ребёнку возможность выбора и демонстрируете свое уважение к нему. Очень скоро ребёнок прекрасно поймёт, что любое действие приводит к определенным результатам, и научится выбирать то, что ему больше по нраву.</a:t>
            </a:r>
          </a:p>
        </p:txBody>
      </p:sp>
    </p:spTree>
    <p:extLst>
      <p:ext uri="{BB962C8B-B14F-4D97-AF65-F5344CB8AC3E}">
        <p14:creationId xmlns:p14="http://schemas.microsoft.com/office/powerpoint/2010/main" xmlns="" val="7329324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Немаловажное значение здесь имеет форма обращения к ребенку – тактичная рекомендация, совет, указание на несколько возможных вариантов действия с их сравнительной оценкой, создающих у него иллюзию действия «по собственному желанию».</a:t>
            </a:r>
          </a:p>
          <a:p>
            <a:pPr algn="ctr"/>
            <a:r>
              <a:rPr lang="ru-RU" sz="2800" dirty="0"/>
              <a:t>Можно также пользоваться отсрочкой выполнения требуемого действия – взрослый может заранее предупредить ребенка о необходимости совершить то или иное действие, давая ему тем самым время и возможность психологически подготовиться к этому действию.</a:t>
            </a:r>
          </a:p>
        </p:txBody>
      </p:sp>
    </p:spTree>
    <p:extLst>
      <p:ext uri="{BB962C8B-B14F-4D97-AF65-F5344CB8AC3E}">
        <p14:creationId xmlns:p14="http://schemas.microsoft.com/office/powerpoint/2010/main" xmlns="" val="7085778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584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отдельных случаях полезен метод «естественных последствий», когда ребенок на собственном опыте убеждается в неприятных последствиях своего упрямства, «страдает» от непослушания и своеволия. Если дети отказываются есть, они изрядно проголодаются ко времени, когда им снова предложат поесть. Если они отказываются тепло одеваться, они замерзнут. Во всех случаях в роли учителя выступают естественные последствия принимаемых ими решений.</a:t>
            </a:r>
          </a:p>
          <a:p>
            <a:pPr algn="ctr"/>
            <a:r>
              <a:rPr lang="ru-RU" sz="2400" dirty="0"/>
              <a:t>Данный метод научно обосновал французский просветитель Жан Жак Руссо. Его действенность заключается в том, что ущерб, причинённый детским непослушанием, взрослые не торопятся устранять, чтобы содеянное убеждало ребёнка в недопустимости непослушания.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1504225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174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Следует понять, что обучение детей на последствиях их действий – это не метод наказания.</a:t>
            </a:r>
          </a:p>
          <a:p>
            <a:pPr algn="ctr"/>
            <a:r>
              <a:rPr lang="ru-RU" sz="2400" dirty="0" smtClean="0"/>
              <a:t>Когда </a:t>
            </a:r>
            <a:r>
              <a:rPr lang="ru-RU" sz="2400" dirty="0"/>
              <a:t>родители используют последствия действий детей в качестве способа дисциплинарного воздействия, эти обстоятельства должны естественно и логично вытекать из ситуации. К примеру, если ребёнок разбил окно, будет логично заставить его заплатить за новое стекло из своих карманных денег; но совершенно неуместно «штрафовать» его за беспорядок в его комнате – в данном случае нет никакой логической связи между деньгами и его поведением.</a:t>
            </a:r>
          </a:p>
          <a:p>
            <a:pPr algn="ctr"/>
            <a:r>
              <a:rPr lang="ru-RU" sz="2400" dirty="0" smtClean="0"/>
              <a:t>    </a:t>
            </a:r>
            <a:r>
              <a:rPr lang="ru-RU" sz="2400" dirty="0"/>
              <a:t>Чтобы обучение детей на последствиях их действий не превратилось в наказание, родителям не следует выходить из себя, напоминать, угрожать, предупреждать или использовать фразы вроде: «Может хоть это тебя чему-нибудь научит!» – само действие будет воздействовать более эффективно, чем сопровождающие его «шумовые эффекты».</a:t>
            </a:r>
          </a:p>
        </p:txBody>
      </p:sp>
    </p:spTree>
    <p:extLst>
      <p:ext uri="{BB962C8B-B14F-4D97-AF65-F5344CB8AC3E}">
        <p14:creationId xmlns:p14="http://schemas.microsoft.com/office/powerpoint/2010/main" xmlns="" val="11531855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Важно вести себя в спокойной, но твердой манере – иногда может быть даже более уместно сказать ребёнку: «Давай сделаем это вместе!», чем давать ему возможность выбора.</a:t>
            </a:r>
          </a:p>
          <a:p>
            <a:pPr algn="ctr"/>
            <a:r>
              <a:rPr lang="ru-RU" sz="2800" dirty="0" smtClean="0"/>
              <a:t>  </a:t>
            </a:r>
            <a:r>
              <a:rPr lang="ru-RU" sz="2800" dirty="0"/>
              <a:t>Не следует забывать о том, что целью обучения детей на последствиях их действий является оказание им помощи в выборе разумных решений, а не принуждение их к выполнению родительской воли. Поэтому этот метод дисциплинарного воздействия не должен использоваться в качестве дополнительного аргумента в пользу решения, уже принятого родителями (за исключением, разве что, ситуаций, когда данный метод используется в воспитании совсем маленьких детей).</a:t>
            </a:r>
          </a:p>
        </p:txBody>
      </p:sp>
    </p:spTree>
    <p:extLst>
      <p:ext uri="{BB962C8B-B14F-4D97-AF65-F5344CB8AC3E}">
        <p14:creationId xmlns:p14="http://schemas.microsoft.com/office/powerpoint/2010/main" xmlns="" val="2751641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 Важно привлекать детей к обсуждению важных для них решений (например, относительно того, в котором часу они должны возвращаться домой с прогулки, какую работу по дому они должны выполнять, поедут ли они на пикник вместе с родителями, и т.д.).</a:t>
            </a:r>
          </a:p>
          <a:p>
            <a:pPr algn="ctr"/>
            <a:r>
              <a:rPr lang="ru-RU" sz="2800" dirty="0" smtClean="0"/>
              <a:t>   </a:t>
            </a:r>
            <a:r>
              <a:rPr lang="ru-RU" sz="2800" dirty="0"/>
              <a:t>Обучая детей на последствиях их собственных поступков, необходимо проявлять определенную гибкость и ориентироваться на конкретные обстоятельства: данный метод применим к периодически возникающим проблемам, но ни в коем случае не к чрезвычайным ситуациям.</a:t>
            </a:r>
          </a:p>
        </p:txBody>
      </p:sp>
    </p:spTree>
    <p:extLst>
      <p:ext uri="{BB962C8B-B14F-4D97-AF65-F5344CB8AC3E}">
        <p14:creationId xmlns:p14="http://schemas.microsoft.com/office/powerpoint/2010/main" xmlns="" val="17436498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 Для предупреждения непослушания очень важна правильная организация жизни и деятельности ребенка, здоровая атмосфера и правильные взаимоотношения в семье, спокойная требовательность и устранение избытка внимания к ребенку.</a:t>
            </a:r>
          </a:p>
          <a:p>
            <a:pPr algn="ctr"/>
            <a:r>
              <a:rPr lang="ru-RU" sz="3200" dirty="0" smtClean="0"/>
              <a:t>Большую </a:t>
            </a:r>
            <a:r>
              <a:rPr lang="ru-RU" sz="3200" dirty="0"/>
              <a:t>роль играют меры, направленные на укрепление нервной системы: соблюдение режима сна, питания, работы и отдыха, устранение обилия впечатлений.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784404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845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Рекомендации:</a:t>
            </a:r>
          </a:p>
          <a:p>
            <a:pPr algn="ctr"/>
            <a:r>
              <a:rPr lang="ru-RU" sz="2400" dirty="0"/>
              <a:t>- Важно, чтобы ребенок осознал, что причиной его неудач может быть отсутствие готовности или способности вести себя соответствующим образом.</a:t>
            </a:r>
          </a:p>
          <a:p>
            <a:pPr algn="ctr"/>
            <a:r>
              <a:rPr lang="ru-RU" sz="2400" dirty="0"/>
              <a:t>- Необходимо показать ребенку, что неудача ни в коей мере не умоляет его личных достоинств.</a:t>
            </a:r>
          </a:p>
          <a:p>
            <a:pPr algn="ctr"/>
            <a:r>
              <a:rPr lang="ru-RU" sz="2400" dirty="0"/>
              <a:t>   - Важно, чтобы взрослый научился принимать ребенка таким, какой он есть, включая его достижения и промахи, а в общении с ним учитывать значение тона, жестов и т.д.</a:t>
            </a:r>
          </a:p>
          <a:p>
            <a:pPr algn="ctr"/>
            <a:r>
              <a:rPr lang="ru-RU" sz="2400" dirty="0"/>
              <a:t>   - Центральную роль в развитии уверенности ребенка в себе играет вера родителей и педагога в ребенка.</a:t>
            </a:r>
          </a:p>
          <a:p>
            <a:pPr algn="ctr"/>
            <a:r>
              <a:rPr lang="ru-RU" sz="2400" dirty="0"/>
              <a:t>   - Очень важно создать ребенку ситуацию с гарантированным успехом. Успех порождает новый успех и усиливает уверенность в своих силах.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7005423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 Воспитание дисциплины должно опираться на пример, который подаете Вы сами. Если Вы сами горазды срываться на крик, перебивать других на полуслове, распускать руки, ругаться и критиковать всех и вся, можете быть уверены в том, что ваш ребенок всему этому научится. В то же время ваши доброта, твердость, честность, внимательность, способность попросить прощения и поддержать в трудную минуту учат детей быть добрыми, твердыми, честными, отзывчивыми.</a:t>
            </a:r>
          </a:p>
          <a:p>
            <a:pPr algn="ctr"/>
            <a:r>
              <a:rPr lang="ru-RU" sz="2400" dirty="0" smtClean="0"/>
              <a:t>Для </a:t>
            </a:r>
            <a:r>
              <a:rPr lang="ru-RU" sz="2400" dirty="0"/>
              <a:t>предупреждения непослушания необходимо разумно сочетать родительскую любовь, заботливость с требовательностью. Детям совершенно необходимы ограничения, хотя бы для того, чтобы против них протестовать.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9505185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dirty="0"/>
              <a:t>Важно также приучать ребенка считаться с мнением и интересами окружающих, воспитывать умение при необходимости поступаться собственными желаниями.</a:t>
            </a:r>
          </a:p>
          <a:p>
            <a:pPr algn="ctr"/>
            <a:r>
              <a:rPr lang="ru-RU" sz="3200" dirty="0" smtClean="0"/>
              <a:t>   </a:t>
            </a:r>
            <a:r>
              <a:rPr lang="ru-RU" sz="3200" dirty="0"/>
              <a:t>Надо всегда искать причины проявляемого непослушания и устранять их, но ни в коем случае нельзя подавлять волевые усилия формирующейся личности, хотя и ложно утверждаемые. Поэтому нельзя прибегать к угрозам, грубому насилию, физическим мерам воздействия.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1356566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0648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Попытка взрослых «сломить» ребенка силовыми методами, как правило, не приводит к цели. В таком случае ребенок либо оказывается «победителем» в этой борьбе, либо, сломленный и подавленный, глубоко переживает свое «поражение». В конечном итоге, до конца не понимая, в чем он не прав и почему от него что-то требуют, он становится озлобленным по отношению ко взрослым.</a:t>
            </a:r>
          </a:p>
          <a:p>
            <a:pPr algn="ctr"/>
            <a:r>
              <a:rPr lang="ru-RU" sz="2800" dirty="0" smtClean="0"/>
              <a:t>Ни </a:t>
            </a:r>
            <a:r>
              <a:rPr lang="ru-RU" sz="2800" dirty="0"/>
              <a:t>в коем случае не должны иметь места упрашивания и уговоры, заканчивающиеся необоснованными уступками со стороны взрослых.</a:t>
            </a:r>
          </a:p>
        </p:txBody>
      </p:sp>
    </p:spTree>
    <p:extLst>
      <p:ext uri="{BB962C8B-B14F-4D97-AF65-F5344CB8AC3E}">
        <p14:creationId xmlns:p14="http://schemas.microsoft.com/office/powerpoint/2010/main" xmlns="" val="3348339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Следует помнить, что готового рецепта в деле воспитания детей нет. Разные дети, разные ситуации, разные обстоятельства требуют использования разных подходов. Например, если применение метода обучения ребенка на последствиях его собственных действий приводит к тому, что он только озлобляется, и не дает ожидаемых результатов, попробуйте что-нибудь еще – может быть имеет смысл попытаться более активно использовать методы поддержки и поощрения: дети никогда не отказываются от искренней поддержки со стороны своих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2293356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257" y="908720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Уделять детям как можно больше положительного внимания – это ещё один эффективный и очень действенный приём достижения послушания. А на это требуется много времени – вашего времени: чтобы поговорить, выслушать, показать свои теплые чувства, вместе  отдохнуть и посмеяться, подбодрить, поиграть, повеселиться, поужинать всей семьей. Это, наверное, самая большая трудность, с которой вам предстоит справиться: нужно будет проводить с детьми гораздо больше времени, наслаждаясь их обществом, оказывая им необходимую поддержку, выслушивая их проблемы. </a:t>
            </a:r>
            <a:r>
              <a:rPr lang="ru-RU" sz="2400" b="1" dirty="0">
                <a:solidFill>
                  <a:schemeClr val="accent6"/>
                </a:solidFill>
              </a:rPr>
              <a:t>Умение оказывать поддержку и умение уделять внимание детям без преувеличения можно назвать двумя самыми важными родительскими умениями.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465201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Предлагаем использовать следующие советы при работе с тревожными детьми: </a:t>
            </a:r>
            <a:br>
              <a:rPr lang="ru-RU" sz="3600" b="1" dirty="0"/>
            </a:br>
            <a:r>
              <a:rPr lang="ru-RU" sz="3600" dirty="0"/>
              <a:t>1. Ни в коем случае нельзя манипулировать детьми, перетягивать их как канат, то в одну, то в другую сторону. Ни родители, ни </a:t>
            </a:r>
            <a:r>
              <a:rPr lang="ru-RU" sz="3600" dirty="0" smtClean="0"/>
              <a:t>педагоги </a:t>
            </a:r>
            <a:r>
              <a:rPr lang="ru-RU" sz="3600" dirty="0"/>
              <a:t>не должны подрывать авторитет друг друга. Борьба авторитетов чревата не только тревогой, но и </a:t>
            </a:r>
            <a:r>
              <a:rPr lang="ru-RU" sz="3600" dirty="0" smtClean="0"/>
              <a:t>безверием </a:t>
            </a:r>
            <a:r>
              <a:rPr lang="ru-RU" sz="3600" dirty="0"/>
              <a:t>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743458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8478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Взрослый и сам не должен быть противоречив в своих поступках и действиях. Если сегодняшними решениями мы зачеркиваем то, что провозгласили вчера, это нужно честно объяснить ребенку.</a:t>
            </a:r>
          </a:p>
        </p:txBody>
      </p:sp>
    </p:spTree>
    <p:extLst>
      <p:ext uri="{BB962C8B-B14F-4D97-AF65-F5344CB8AC3E}">
        <p14:creationId xmlns:p14="http://schemas.microsoft.com/office/powerpoint/2010/main" xmlns="" val="219285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1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Прежде чем настаивать на чем-нибудь, внимательно присмотритесь к ребенку: вы наверняка увидите то, что ему по-настоящему интересно, откликнитесь на его первые попытки найти что-то для души. Вы избавите его от тревожной необходимости сочетать то, что нравится вам (но безразлично или неприятно ему), с тем, что влечет самого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240658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659" y="1700808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Необходимо ребенку доверять. Человек, живущий среди тех, кто ему доверяет, - спокоен, уверен, умеет оценить себя по достоинству. Недоверие порождает неуверенность, внутреннюю борьбу, тревогу.</a:t>
            </a:r>
          </a:p>
        </p:txBody>
      </p:sp>
    </p:spTree>
    <p:extLst>
      <p:ext uri="{BB962C8B-B14F-4D97-AF65-F5344CB8AC3E}">
        <p14:creationId xmlns:p14="http://schemas.microsoft.com/office/powerpoint/2010/main" xmlns="" val="64393345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3283</Words>
  <Application>Microsoft Office PowerPoint</Application>
  <PresentationFormat>Экран (4:3)</PresentationFormat>
  <Paragraphs>143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Воздушный поток</vt:lpstr>
      <vt:lpstr>Такие разные дети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разные дети</dc:title>
  <dc:creator>Lena</dc:creator>
  <cp:lastModifiedBy>Большакова</cp:lastModifiedBy>
  <cp:revision>11</cp:revision>
  <dcterms:created xsi:type="dcterms:W3CDTF">2016-12-12T14:35:08Z</dcterms:created>
  <dcterms:modified xsi:type="dcterms:W3CDTF">2016-12-13T13:34:44Z</dcterms:modified>
</cp:coreProperties>
</file>