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530" r:id="rId3"/>
    <p:sldId id="539" r:id="rId4"/>
    <p:sldId id="541" r:id="rId5"/>
    <p:sldId id="545" r:id="rId6"/>
    <p:sldId id="547" r:id="rId7"/>
    <p:sldId id="548" r:id="rId8"/>
    <p:sldId id="555" r:id="rId9"/>
    <p:sldId id="564" r:id="rId10"/>
    <p:sldId id="562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ellogg College" initials="" lastIdx="0" clrIdx="0"/>
  <p:cmAuthor id="1" name="navar" initials="" lastIdx="3" clrIdx="1"/>
  <p:cmAuthor id="2" name="Work" initials="" lastIdx="1" clrIdx="2"/>
  <p:cmAuthor id="3" name="Alex" initials="" lastIdx="4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</p:showPr>
  <p:clrMru>
    <a:srgbClr val="FFFFFF"/>
    <a:srgbClr val="F222BC"/>
    <a:srgbClr val="A10F77"/>
    <a:srgbClr val="F5F2AD"/>
    <a:srgbClr val="D0B700"/>
    <a:srgbClr val="D6BD00"/>
    <a:srgbClr val="EADF00"/>
    <a:srgbClr val="D2AA00"/>
  </p:clrMru>
</p:presentationPr>
</file>

<file path=ppt/tableStyles.xml><?xml version="1.0" encoding="utf-8"?>
<a:tblStyleLst xmlns:a="http://schemas.openxmlformats.org/drawingml/2006/main" def="{5C22544A-7EE6-4342-B048-85BDC9FD1C3A}"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90" autoAdjust="0"/>
    <p:restoredTop sz="95337" autoAdjust="0"/>
  </p:normalViewPr>
  <p:slideViewPr>
    <p:cSldViewPr>
      <p:cViewPr varScale="1">
        <p:scale>
          <a:sx n="67" d="100"/>
          <a:sy n="67" d="100"/>
        </p:scale>
        <p:origin x="-147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200" d="100"/>
        <a:sy n="200" d="100"/>
      </p:scale>
      <p:origin x="0" y="830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1101851-0D26-4B81-886D-D12C02065242}" type="datetimeFigureOut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65EBEC8-F2EF-4761-9C83-A84F36D94C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B59BA7A-BFF8-4B4F-A855-EBF526171C1D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D2132-5821-457E-9ACD-1544858357E6}" type="datetime1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InfoUrok.ru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B1A2C-E7A1-4CB5-9237-CAAFEC8AAB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EBC17-FCCD-430E-8F8B-3F36D6FCB178}" type="datetime1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InfoUrok.ru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EF646-B1A9-4F1E-99B2-F6866DDEE6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3B9C3-B274-4D4E-BB8D-7492E7B05C77}" type="datetime1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InfoUrok.ru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60F10-A3F9-486D-972A-749E0D044D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37D61-E4BF-46DE-8131-02F37A253697}" type="datetime1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InfoUrok.ru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A88E1-BD4A-4306-95B4-785FA661B3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A38DA-F8B7-48C1-B019-0B9D735FBA6A}" type="datetime1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InfoUrok.ru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E7BF1-14E7-4CDA-9ACC-91BDAF6A65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14E4F-F1E4-4AAF-87B3-F80605DB9EDD}" type="datetime1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InfoUrok.ru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03368-78AC-4448-BFE4-1925142C19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0995D-11A4-49C6-95A7-46D251C93A76}" type="datetime1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InfoUrok.ru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10E74-C452-4EFF-A2A3-BBB47B13A5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7B790-5710-47FD-B171-18032E8CEEF8}" type="datetime1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InfoUrok.ru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74A4F-AE5D-46E6-96E2-1220D5C227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7D036-FF0C-433C-8FE9-0815919B8E7B}" type="datetime1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InfoUrok.ru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358FE-5337-4EB0-9A8C-21C8C53E9C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6C029-1978-4562-97CA-E2A3CF98BAC9}" type="datetime1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InfoUrok.ru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8339F-8578-47D9-85D6-EC06507B55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EEFAF-FFD7-4AF1-BC72-6533AFBE3DB4}" type="datetime1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InfoUrok.ru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451C5-D63A-4D3F-8106-C7DD17FE15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9E51598-9633-4AD7-A944-FD603E75640E}" type="datetime1">
              <a:rPr lang="ru-RU"/>
              <a:pPr>
                <a:defRPr/>
              </a:pPr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© InfoUrok.ru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A8216E-B859-4056-A4B1-1D0D2BCCCA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4338" name="Заголовок 1"/>
          <p:cNvSpPr txBox="1">
            <a:spLocks/>
          </p:cNvSpPr>
          <p:nvPr/>
        </p:nvSpPr>
        <p:spPr bwMode="auto">
          <a:xfrm>
            <a:off x="685800" y="0"/>
            <a:ext cx="777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600">
                <a:solidFill>
                  <a:schemeClr val="bg1"/>
                </a:solidFill>
                <a:latin typeface="Calibri" pitchFamily="34" charset="0"/>
              </a:rPr>
              <a:t/>
            </a:r>
            <a:br>
              <a:rPr lang="ru-RU" sz="3600">
                <a:solidFill>
                  <a:schemeClr val="bg1"/>
                </a:solidFill>
                <a:latin typeface="Calibri" pitchFamily="34" charset="0"/>
              </a:rPr>
            </a:br>
            <a:r>
              <a:rPr lang="ru-RU" sz="3600">
                <a:solidFill>
                  <a:schemeClr val="bg1"/>
                </a:solidFill>
                <a:latin typeface="Calibri" pitchFamily="34" charset="0"/>
              </a:rPr>
              <a:t>Текст</a:t>
            </a:r>
            <a:r>
              <a:rPr lang="en-US" sz="3600">
                <a:solidFill>
                  <a:schemeClr val="bg1"/>
                </a:solidFill>
                <a:latin typeface="Calibri" pitchFamily="34" charset="0"/>
              </a:rPr>
              <a:t>.</a:t>
            </a:r>
          </a:p>
          <a:p>
            <a:pPr algn="ctr"/>
            <a:r>
              <a:rPr lang="ru-RU" sz="3600">
                <a:solidFill>
                  <a:schemeClr val="bg1"/>
                </a:solidFill>
                <a:latin typeface="Calibri" pitchFamily="34" charset="0"/>
              </a:rPr>
              <a:t>Предложение</a:t>
            </a:r>
            <a:br>
              <a:rPr lang="ru-RU" sz="3600">
                <a:solidFill>
                  <a:schemeClr val="bg1"/>
                </a:solidFill>
                <a:latin typeface="Calibri" pitchFamily="34" charset="0"/>
              </a:rPr>
            </a:br>
            <a:endParaRPr lang="ru-RU" sz="36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4339" name="Заголовок 1"/>
          <p:cNvSpPr txBox="1">
            <a:spLocks/>
          </p:cNvSpPr>
          <p:nvPr/>
        </p:nvSpPr>
        <p:spPr bwMode="auto">
          <a:xfrm>
            <a:off x="685800" y="4581525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4400">
              <a:latin typeface="PF Din Text Cond Pro"/>
            </a:endParaRPr>
          </a:p>
        </p:txBody>
      </p:sp>
    </p:spTree>
  </p:cSld>
  <p:clrMapOvr>
    <a:masterClrMapping/>
  </p:clrMapOvr>
  <p:transition spd="med" advClick="0" advTm="500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898989"/>
              </a:solidFill>
              <a:cs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728913" y="174625"/>
            <a:ext cx="36766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B050"/>
                </a:solidFill>
                <a:latin typeface="Calibri" pitchFamily="34" charset="0"/>
              </a:rPr>
              <a:t>Тест-опросник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2643188" y="1071563"/>
            <a:ext cx="19446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C00000"/>
                </a:solidFill>
                <a:latin typeface="Calibri" pitchFamily="34" charset="0"/>
              </a:rPr>
              <a:t>   предложений.</a:t>
            </a:r>
            <a:endParaRPr lang="ru-RU">
              <a:latin typeface="Calibri" pitchFamily="34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4078288" y="1617663"/>
            <a:ext cx="1622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C00000"/>
                </a:solidFill>
                <a:latin typeface="Calibri" pitchFamily="34" charset="0"/>
              </a:rPr>
              <a:t>   по смыслу.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3024188" y="2205038"/>
            <a:ext cx="44815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C00000"/>
                </a:solidFill>
                <a:latin typeface="Calibri" pitchFamily="34" charset="0"/>
              </a:rPr>
              <a:t>   тему или основную мысль текста.</a:t>
            </a:r>
            <a:endParaRPr lang="ru-RU">
              <a:latin typeface="Calibri" pitchFamily="34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566738" y="1071563"/>
            <a:ext cx="21320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latin typeface="Calibri" pitchFamily="34" charset="0"/>
              </a:rPr>
              <a:t>- </a:t>
            </a:r>
            <a:r>
              <a:rPr lang="ru-RU" i="1">
                <a:latin typeface="Calibri" pitchFamily="34" charset="0"/>
              </a:rPr>
              <a:t>Текст состоит из</a:t>
            </a:r>
            <a:endParaRPr lang="ru-RU" b="1" i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566738" y="1617663"/>
            <a:ext cx="3594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latin typeface="Calibri" pitchFamily="34" charset="0"/>
              </a:rPr>
              <a:t>- </a:t>
            </a:r>
            <a:r>
              <a:rPr lang="ru-RU" i="1">
                <a:latin typeface="Calibri" pitchFamily="34" charset="0"/>
              </a:rPr>
              <a:t>Предложения в тексте связаны 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566738" y="2205038"/>
            <a:ext cx="25019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latin typeface="Calibri" pitchFamily="34" charset="0"/>
              </a:rPr>
              <a:t>- </a:t>
            </a:r>
            <a:r>
              <a:rPr lang="ru-RU" i="1">
                <a:latin typeface="Calibri" pitchFamily="34" charset="0"/>
              </a:rPr>
              <a:t>Заголовок отражает</a:t>
            </a:r>
            <a:endParaRPr lang="ru-RU" b="1" i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566738" y="2781300"/>
            <a:ext cx="30908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latin typeface="Calibri" pitchFamily="34" charset="0"/>
              </a:rPr>
              <a:t>- </a:t>
            </a:r>
            <a:r>
              <a:rPr lang="ru-RU" i="1">
                <a:latin typeface="Calibri" pitchFamily="34" charset="0"/>
              </a:rPr>
              <a:t>В тексте есть три части: </a:t>
            </a:r>
            <a:endParaRPr lang="ru-RU">
              <a:latin typeface="Calibri" pitchFamily="34" charset="0"/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3541713" y="2781300"/>
            <a:ext cx="45132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C00000"/>
                </a:solidFill>
                <a:latin typeface="Calibri" pitchFamily="34" charset="0"/>
              </a:rPr>
              <a:t>      начало, основная часть, концовка.</a:t>
            </a: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539750" y="3357563"/>
            <a:ext cx="6813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latin typeface="Calibri" pitchFamily="34" charset="0"/>
              </a:rPr>
              <a:t>- </a:t>
            </a:r>
            <a:r>
              <a:rPr lang="ru-RU" i="1">
                <a:latin typeface="Calibri" pitchFamily="34" charset="0"/>
              </a:rPr>
              <a:t>Часть текста от одной красной строки до другой </a:t>
            </a:r>
          </a:p>
          <a:p>
            <a:r>
              <a:rPr lang="ru-RU" i="1">
                <a:latin typeface="Calibri" pitchFamily="34" charset="0"/>
              </a:rPr>
              <a:t>называется </a:t>
            </a:r>
            <a:endParaRPr lang="ru-RU">
              <a:latin typeface="Calibri" pitchFamily="34" charset="0"/>
            </a:endParaRP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2019300" y="3633788"/>
            <a:ext cx="11128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C00000"/>
                </a:solidFill>
                <a:latin typeface="Calibri" pitchFamily="34" charset="0"/>
              </a:rPr>
              <a:t>абзацем</a:t>
            </a:r>
            <a:r>
              <a:rPr lang="ru-RU" i="1">
                <a:solidFill>
                  <a:srgbClr val="C00000"/>
                </a:solidFill>
                <a:latin typeface="Calibri" pitchFamily="34" charset="0"/>
              </a:rPr>
              <a:t>.</a:t>
            </a: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566738" y="4149725"/>
            <a:ext cx="64531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latin typeface="Calibri" pitchFamily="34" charset="0"/>
              </a:rPr>
              <a:t>- </a:t>
            </a:r>
            <a:r>
              <a:rPr lang="ru-RU" i="1">
                <a:latin typeface="Calibri" pitchFamily="34" charset="0"/>
              </a:rPr>
              <a:t>В речевом общении люди используют три вида текстов: </a:t>
            </a:r>
            <a:endParaRPr lang="ru-RU">
              <a:latin typeface="Calibri" pitchFamily="34" charset="0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539750" y="4508500"/>
            <a:ext cx="72453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 i="1">
              <a:solidFill>
                <a:srgbClr val="C00000"/>
              </a:solidFill>
              <a:latin typeface="Calibri" pitchFamily="34" charset="0"/>
            </a:endParaRPr>
          </a:p>
          <a:p>
            <a:r>
              <a:rPr lang="ru-RU" b="1" i="1">
                <a:solidFill>
                  <a:srgbClr val="C00000"/>
                </a:solidFill>
                <a:latin typeface="Calibri" pitchFamily="34" charset="0"/>
              </a:rPr>
              <a:t>текст-повествование, текст-описание, текст-рассуждение.</a:t>
            </a:r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539750" y="5013325"/>
            <a:ext cx="4572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latin typeface="Calibri" pitchFamily="34" charset="0"/>
              </a:rPr>
              <a:t>-</a:t>
            </a:r>
            <a:endParaRPr lang="ru-RU" i="1">
              <a:latin typeface="Calibri" pitchFamily="34" charset="0"/>
            </a:endParaRPr>
          </a:p>
          <a:p>
            <a:endParaRPr lang="ru-RU" i="1">
              <a:latin typeface="Calibri" pitchFamily="34" charset="0"/>
            </a:endParaRP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-541338" y="5445125"/>
            <a:ext cx="6446838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 i="1">
              <a:solidFill>
                <a:srgbClr val="C00000"/>
              </a:solidFill>
              <a:latin typeface="Calibri" pitchFamily="34" charset="0"/>
            </a:endParaRPr>
          </a:p>
          <a:p>
            <a:endParaRPr lang="ru-RU" b="1" i="1">
              <a:solidFill>
                <a:srgbClr val="C00000"/>
              </a:solidFill>
              <a:latin typeface="Calibri" pitchFamily="34" charset="0"/>
            </a:endParaRPr>
          </a:p>
          <a:p>
            <a:endParaRPr lang="ru-RU" b="1" i="1">
              <a:solidFill>
                <a:srgbClr val="C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5"/>
                                    </p:cond>
                                  </p:end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898989"/>
              </a:solidFill>
              <a:cs typeface="Arial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31888" y="4941888"/>
            <a:ext cx="7632700" cy="115093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14425" y="3644900"/>
            <a:ext cx="7632700" cy="10795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25538" y="2276475"/>
            <a:ext cx="7632700" cy="115252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14425" y="1149350"/>
            <a:ext cx="7632700" cy="914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5657" flipH="1">
            <a:off x="-288925" y="-23813"/>
            <a:ext cx="2579688" cy="342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4427538" y="1341438"/>
            <a:ext cx="4137025" cy="519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устная и письменная.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793875" y="1284288"/>
            <a:ext cx="23463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latin typeface="Calibri" pitchFamily="34" charset="0"/>
              </a:rPr>
              <a:t>Речь</a:t>
            </a:r>
            <a:r>
              <a:rPr lang="ru-RU" sz="2800" b="1">
                <a:latin typeface="Calibri" pitchFamily="34" charset="0"/>
              </a:rPr>
              <a:t> </a:t>
            </a:r>
            <a:r>
              <a:rPr lang="ru-RU" sz="2800" b="1" i="1">
                <a:latin typeface="Calibri" pitchFamily="34" charset="0"/>
              </a:rPr>
              <a:t>бывает</a:t>
            </a:r>
            <a:r>
              <a:rPr lang="ru-RU" sz="2800" b="1">
                <a:latin typeface="Calibri" pitchFamily="34" charset="0"/>
              </a:rPr>
              <a:t> </a:t>
            </a: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793875" y="2590800"/>
            <a:ext cx="2159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latin typeface="Calibri" pitchFamily="34" charset="0"/>
              </a:rPr>
              <a:t>Устная речь</a:t>
            </a:r>
            <a:endParaRPr lang="ru-RU" sz="2800" b="1">
              <a:latin typeface="Calibri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716463" y="2420938"/>
            <a:ext cx="4340225" cy="946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та, которую мы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произносим и слышим.</a:t>
            </a: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1717675" y="3708400"/>
            <a:ext cx="61134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latin typeface="Calibri" pitchFamily="34" charset="0"/>
              </a:rPr>
              <a:t>Речь, которую мы пишем и читаем, </a:t>
            </a:r>
          </a:p>
          <a:p>
            <a:r>
              <a:rPr lang="ru-RU" sz="2800" b="1" i="1">
                <a:latin typeface="Calibri" pitchFamily="34" charset="0"/>
              </a:rPr>
              <a:t>называют </a:t>
            </a:r>
            <a:endParaRPr lang="ru-RU" sz="2800" b="1">
              <a:latin typeface="Calibri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427538" y="4149725"/>
            <a:ext cx="2449512" cy="519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письменной.</a:t>
            </a: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619250" y="5040313"/>
            <a:ext cx="532606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latin typeface="Calibri" pitchFamily="34" charset="0"/>
              </a:rPr>
              <a:t>Когда мы обдумываем что-то, </a:t>
            </a:r>
          </a:p>
          <a:p>
            <a:r>
              <a:rPr lang="ru-RU" sz="2800" b="1" i="1">
                <a:latin typeface="Calibri" pitchFamily="34" charset="0"/>
              </a:rPr>
              <a:t>то пользуемся</a:t>
            </a:r>
            <a:endParaRPr lang="ru-RU" sz="2800" b="1">
              <a:latin typeface="Calibri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403725" y="5470525"/>
            <a:ext cx="3297238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внутренней речью.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898989"/>
              </a:solidFill>
              <a:cs typeface="Arial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25538" y="4224338"/>
            <a:ext cx="7632700" cy="108108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25538" y="2538413"/>
            <a:ext cx="7632700" cy="115252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14425" y="1149350"/>
            <a:ext cx="7632700" cy="914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5657" flipH="1">
            <a:off x="328613" y="314325"/>
            <a:ext cx="1858962" cy="301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4048125" y="1152525"/>
            <a:ext cx="4373563" cy="9540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письменное или устное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высказывание.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957388" y="1284288"/>
            <a:ext cx="22542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latin typeface="Calibri" pitchFamily="34" charset="0"/>
              </a:rPr>
              <a:t>Текст – это  </a:t>
            </a: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638300" y="2833688"/>
            <a:ext cx="3149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latin typeface="Calibri" pitchFamily="34" charset="0"/>
              </a:rPr>
              <a:t>Текст состоит из </a:t>
            </a:r>
            <a:endParaRPr lang="ru-RU" sz="2800" b="1">
              <a:latin typeface="Calibri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787900" y="2840038"/>
            <a:ext cx="2447925" cy="5222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предложений.</a:t>
            </a: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1539875" y="4503738"/>
            <a:ext cx="39687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latin typeface="Calibri" pitchFamily="34" charset="0"/>
              </a:rPr>
              <a:t>Предложения в тексте</a:t>
            </a:r>
            <a:endParaRPr lang="ru-RU" sz="2800" b="1">
              <a:latin typeface="Calibri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475288" y="4513263"/>
            <a:ext cx="3273425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связаны по смыслу.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898989"/>
              </a:solidFill>
              <a:cs typeface="Arial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5657" flipH="1">
            <a:off x="-53975" y="392113"/>
            <a:ext cx="2109788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5003800" y="2133600"/>
            <a:ext cx="35020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0070C0"/>
                </a:solidFill>
                <a:latin typeface="Calibri" pitchFamily="34" charset="0"/>
              </a:rPr>
              <a:t>Мы узнаём, о чём </a:t>
            </a:r>
          </a:p>
          <a:p>
            <a:r>
              <a:rPr lang="ru-RU" sz="2800" b="1" i="1">
                <a:solidFill>
                  <a:srgbClr val="0070C0"/>
                </a:solidFill>
                <a:latin typeface="Calibri" pitchFamily="34" charset="0"/>
              </a:rPr>
              <a:t>пойдёт речь дальше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727200" y="2246313"/>
            <a:ext cx="3048000" cy="5857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Начало текста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001713" y="3917950"/>
            <a:ext cx="312102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Основная часть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4467225" y="3732213"/>
            <a:ext cx="333057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0070C0"/>
                </a:solidFill>
                <a:latin typeface="Calibri" pitchFamily="34" charset="0"/>
              </a:rPr>
              <a:t>Говорится о самом </a:t>
            </a:r>
          </a:p>
          <a:p>
            <a:r>
              <a:rPr lang="ru-RU" sz="2800" b="1" i="1">
                <a:solidFill>
                  <a:srgbClr val="0070C0"/>
                </a:solidFill>
                <a:latin typeface="Calibri" pitchFamily="34" charset="0"/>
              </a:rPr>
              <a:t>главном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44513" y="5503863"/>
            <a:ext cx="1903412" cy="5857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Концовка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3425825" y="5319713"/>
            <a:ext cx="541337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0070C0"/>
                </a:solidFill>
                <a:latin typeface="Calibri" pitchFamily="34" charset="0"/>
              </a:rPr>
              <a:t>Мы понимаем, что сказано</a:t>
            </a:r>
          </a:p>
          <a:p>
            <a:r>
              <a:rPr lang="ru-RU" sz="2800" b="1" i="1">
                <a:solidFill>
                  <a:srgbClr val="0070C0"/>
                </a:solidFill>
                <a:latin typeface="Calibri" pitchFamily="34" charset="0"/>
              </a:rPr>
              <a:t>всё, о чём хотел сказать автор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724150" y="493713"/>
            <a:ext cx="53467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i="1">
                <a:latin typeface="Calibri" pitchFamily="34" charset="0"/>
              </a:rPr>
              <a:t>Часть текста, которая пишется с красной строки – </a:t>
            </a:r>
            <a:r>
              <a:rPr lang="ru-RU" sz="2400" i="1">
                <a:solidFill>
                  <a:srgbClr val="C00000"/>
                </a:solidFill>
                <a:latin typeface="Calibri" pitchFamily="34" charset="0"/>
              </a:rPr>
              <a:t>АБЗАЦ.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1763713" y="3327400"/>
            <a:ext cx="6553200" cy="0"/>
          </a:xfrm>
          <a:prstGeom prst="line">
            <a:avLst/>
          </a:prstGeom>
          <a:ln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727200" y="4838700"/>
            <a:ext cx="6553200" cy="0"/>
          </a:xfrm>
          <a:prstGeom prst="line">
            <a:avLst/>
          </a:prstGeom>
          <a:ln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1" name="Скругленная прямоугольная выноска 10"/>
          <p:cNvSpPr/>
          <p:nvPr/>
        </p:nvSpPr>
        <p:spPr>
          <a:xfrm>
            <a:off x="2471738" y="285750"/>
            <a:ext cx="5754687" cy="1246188"/>
          </a:xfrm>
          <a:prstGeom prst="wedgeRoundRectCallout">
            <a:avLst>
              <a:gd name="adj1" fmla="val -64680"/>
              <a:gd name="adj2" fmla="val 66579"/>
              <a:gd name="adj3" fmla="val 16667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4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7" grpId="0"/>
      <p:bldP spid="7" grpId="1"/>
      <p:bldP spid="11" grpId="0" animBg="1"/>
      <p:bldP spid="11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лако 3"/>
          <p:cNvSpPr/>
          <p:nvPr/>
        </p:nvSpPr>
        <p:spPr>
          <a:xfrm rot="528130">
            <a:off x="3551238" y="1992313"/>
            <a:ext cx="2952750" cy="1216025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Облако 18"/>
          <p:cNvSpPr/>
          <p:nvPr/>
        </p:nvSpPr>
        <p:spPr>
          <a:xfrm>
            <a:off x="257175" y="3365500"/>
            <a:ext cx="3725863" cy="1506538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Облако 19"/>
          <p:cNvSpPr/>
          <p:nvPr/>
        </p:nvSpPr>
        <p:spPr>
          <a:xfrm rot="374123">
            <a:off x="5854700" y="3700463"/>
            <a:ext cx="3221038" cy="1439862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898989"/>
              </a:solidFill>
              <a:cs typeface="Arial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462338" y="496888"/>
            <a:ext cx="3382962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70C0"/>
                </a:solidFill>
                <a:latin typeface="Calibri" pitchFamily="34" charset="0"/>
              </a:rPr>
              <a:t>Типы текстов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6413" y="3795713"/>
            <a:ext cx="3228975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Повествование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102100" y="2268538"/>
            <a:ext cx="2162175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Описание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045200" y="4097338"/>
            <a:ext cx="2840038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Рассуждение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593725" y="5157788"/>
            <a:ext cx="28829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002060"/>
                </a:solidFill>
                <a:latin typeface="Calibri" pitchFamily="34" charset="0"/>
              </a:rPr>
              <a:t>Что произошло?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384675" y="3471863"/>
            <a:ext cx="12874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002060"/>
                </a:solidFill>
                <a:latin typeface="Calibri" pitchFamily="34" charset="0"/>
              </a:rPr>
              <a:t>Какой?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6694488" y="5310188"/>
            <a:ext cx="15414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002060"/>
                </a:solidFill>
                <a:latin typeface="Calibri" pitchFamily="34" charset="0"/>
              </a:rPr>
              <a:t>Почему?</a:t>
            </a:r>
          </a:p>
        </p:txBody>
      </p:sp>
      <p:pic>
        <p:nvPicPr>
          <p:cNvPr id="20492" name="Рисунок 1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5657" flipH="1">
            <a:off x="328613" y="314325"/>
            <a:ext cx="1858962" cy="301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2" grpId="0"/>
      <p:bldP spid="18" grpId="0"/>
      <p:bldP spid="21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898989"/>
              </a:solidFill>
              <a:cs typeface="Arial" charset="0"/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 bwMode="auto">
          <a:xfrm>
            <a:off x="539750" y="2141538"/>
            <a:ext cx="8280400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0963">
              <a:spcBef>
                <a:spcPct val="20000"/>
              </a:spcBef>
              <a:buFont typeface="Arial" charset="0"/>
              <a:buNone/>
            </a:pPr>
            <a:r>
              <a:rPr lang="ru-RU" sz="3600" b="1">
                <a:solidFill>
                  <a:srgbClr val="002060"/>
                </a:solidFill>
                <a:latin typeface="Calibri" pitchFamily="34" charset="0"/>
              </a:rPr>
              <a:t>	</a:t>
            </a:r>
            <a:r>
              <a:rPr lang="ru-RU" sz="3600" b="1" i="1">
                <a:solidFill>
                  <a:srgbClr val="002060"/>
                </a:solidFill>
                <a:latin typeface="Calibri" pitchFamily="34" charset="0"/>
              </a:rPr>
              <a:t>У птиц  и  звер..ков  в  л..су есть свои этаж..  мыш..  ж..вут в  к..рнях д..рев..ев   с..л..вей  в..ёт  гн..здо прямо на з..мле  дрозд строит  свой дом в кустарнике  дятел  и  синич..ки – в ств..ле  дер..ва.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rcRect r="47942" b="51489"/>
          <a:stretch>
            <a:fillRect/>
          </a:stretch>
        </p:blipFill>
        <p:spPr bwMode="auto">
          <a:xfrm>
            <a:off x="107950" y="-34925"/>
            <a:ext cx="2051050" cy="217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rcRect b="5788"/>
          <a:stretch>
            <a:fillRect/>
          </a:stretch>
        </p:blipFill>
        <p:spPr bwMode="auto">
          <a:xfrm>
            <a:off x="6831013" y="130175"/>
            <a:ext cx="2070100" cy="201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ый прямоугольник 8"/>
          <p:cNvSpPr/>
          <p:nvPr/>
        </p:nvSpPr>
        <p:spPr>
          <a:xfrm>
            <a:off x="3635375" y="1174750"/>
            <a:ext cx="1873250" cy="569913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692275" y="692150"/>
            <a:ext cx="6265863" cy="1187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Определи тип текста. </a:t>
            </a:r>
          </a:p>
          <a:p>
            <a:pPr>
              <a:defRPr/>
            </a:pPr>
            <a:r>
              <a:rPr lang="ru-RU" sz="240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Спиши текст, разделив на предложения, вставляя пропущенные орфограммы.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 animBg="1"/>
      <p:bldP spid="10" grpId="0"/>
      <p:bldP spid="10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3132138" y="6492875"/>
            <a:ext cx="2895600" cy="36512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898989"/>
              </a:solidFill>
              <a:cs typeface="Arial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5657" flipH="1">
            <a:off x="-53975" y="392113"/>
            <a:ext cx="2109788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470150" y="679450"/>
            <a:ext cx="5562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0070C0"/>
                </a:solidFill>
                <a:latin typeface="Calibri" pitchFamily="34" charset="0"/>
              </a:rPr>
              <a:t>Признаки предложения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446338" y="2060575"/>
            <a:ext cx="5610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ru-RU" sz="2800" i="1">
                <a:latin typeface="Calibri" pitchFamily="34" charset="0"/>
              </a:rPr>
              <a:t>Выражает законченную мысль.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446338" y="3213100"/>
            <a:ext cx="6313487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i="1" dirty="0">
                <a:latin typeface="+mn-lt"/>
                <a:cs typeface="+mn-cs"/>
              </a:rPr>
              <a:t>Состоит из одного или нескольких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>
                <a:latin typeface="+mn-lt"/>
                <a:cs typeface="+mn-cs"/>
              </a:rPr>
              <a:t>слов, </a:t>
            </a:r>
            <a:r>
              <a:rPr lang="ru-RU" sz="2800" b="1" i="1" dirty="0">
                <a:latin typeface="+mn-lt"/>
                <a:cs typeface="+mn-cs"/>
              </a:rPr>
              <a:t>связанных по смыслу.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471738" y="4508500"/>
            <a:ext cx="4075112" cy="9540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i="1" dirty="0">
                <a:latin typeface="+mn-lt"/>
                <a:cs typeface="+mn-cs"/>
              </a:rPr>
              <a:t>В конце предложения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>
                <a:latin typeface="+mn-lt"/>
                <a:cs typeface="+mn-cs"/>
              </a:rPr>
              <a:t>ставится:</a:t>
            </a: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4284663" y="4822825"/>
            <a:ext cx="10287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B050"/>
                </a:solidFill>
                <a:latin typeface="Calibri" pitchFamily="34" charset="0"/>
              </a:rPr>
              <a:t>. ? 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898989"/>
              </a:solidFill>
              <a:cs typeface="Arial" charset="0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938213" y="404813"/>
            <a:ext cx="74168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00B050"/>
                </a:solidFill>
                <a:latin typeface="Calibri" pitchFamily="34" charset="0"/>
              </a:rPr>
              <a:t>Виды предложений </a:t>
            </a: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323850" y="2781300"/>
            <a:ext cx="4248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latin typeface="Calibri" pitchFamily="34" charset="0"/>
              </a:rPr>
              <a:t>Повествовательное</a:t>
            </a: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3284538" y="3835400"/>
            <a:ext cx="272256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latin typeface="Calibri" pitchFamily="34" charset="0"/>
              </a:rPr>
              <a:t>Побудительное</a:t>
            </a: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5648325" y="2781300"/>
            <a:ext cx="28670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latin typeface="Calibri" pitchFamily="34" charset="0"/>
              </a:rPr>
              <a:t>Вопросительное</a:t>
            </a: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4650" y="4797425"/>
            <a:ext cx="3463925" cy="158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" name="Прямая со стрелкой 20"/>
          <p:cNvCxnSpPr/>
          <p:nvPr/>
        </p:nvCxnSpPr>
        <p:spPr>
          <a:xfrm flipH="1">
            <a:off x="2484438" y="1773238"/>
            <a:ext cx="1439862" cy="9350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4646613" y="1916113"/>
            <a:ext cx="0" cy="18002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5435600" y="1773238"/>
            <a:ext cx="1368425" cy="9350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8" name="Прямоугольник 37"/>
          <p:cNvSpPr>
            <a:spLocks noChangeArrowheads="1"/>
          </p:cNvSpPr>
          <p:nvPr/>
        </p:nvSpPr>
        <p:spPr bwMode="auto">
          <a:xfrm>
            <a:off x="3067050" y="1052513"/>
            <a:ext cx="31575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>
                <a:latin typeface="Calibri" pitchFamily="34" charset="0"/>
              </a:rPr>
              <a:t>по цели высказывания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8" grpId="0"/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Работа с учебником</a:t>
            </a:r>
          </a:p>
        </p:txBody>
      </p:sp>
      <p:sp>
        <p:nvSpPr>
          <p:cNvPr id="2457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Стр. 4-5 правило</a:t>
            </a:r>
          </a:p>
          <a:p>
            <a:r>
              <a:rPr lang="ru-RU" smtClean="0"/>
              <a:t>Упр 2.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8575">
          <a:solidFill>
            <a:schemeClr val="tx1">
              <a:lumMod val="50000"/>
              <a:lumOff val="50000"/>
            </a:schemeClr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7845</TotalTime>
  <Words>230</Words>
  <Application>Microsoft Office PowerPoint</Application>
  <PresentationFormat>Экран (4:3)</PresentationFormat>
  <Paragraphs>73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PF Din Text Cond Pro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Работа с учебником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Раздва Тричетыре Пякть</dc:title>
  <dc:creator>Katlianik</dc:creator>
  <cp:lastModifiedBy>admin</cp:lastModifiedBy>
  <cp:revision>570</cp:revision>
  <dcterms:created xsi:type="dcterms:W3CDTF">2011-12-08T07:08:27Z</dcterms:created>
  <dcterms:modified xsi:type="dcterms:W3CDTF">2021-11-01T10:24:52Z</dcterms:modified>
</cp:coreProperties>
</file>