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8" r:id="rId4"/>
    <p:sldId id="259" r:id="rId5"/>
    <p:sldId id="260" r:id="rId6"/>
    <p:sldId id="289" r:id="rId7"/>
    <p:sldId id="29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04" autoAdjust="0"/>
    <p:restoredTop sz="94660"/>
  </p:normalViewPr>
  <p:slideViewPr>
    <p:cSldViewPr>
      <p:cViewPr varScale="1">
        <p:scale>
          <a:sx n="93" d="100"/>
          <a:sy n="93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>
                <a:alpha val="47000"/>
                <a:lumMod val="17000"/>
                <a:lumOff val="83000"/>
              </a:srgbClr>
            </a:gs>
            <a:gs pos="25000">
              <a:srgbClr val="FF6633">
                <a:alpha val="52000"/>
                <a:lumMod val="82000"/>
              </a:srgbClr>
            </a:gs>
            <a:gs pos="50000">
              <a:srgbClr val="FFFF00">
                <a:alpha val="47000"/>
              </a:srgbClr>
            </a:gs>
            <a:gs pos="75000">
              <a:srgbClr val="01A78F">
                <a:alpha val="73000"/>
              </a:srgbClr>
            </a:gs>
            <a:gs pos="100000">
              <a:srgbClr val="3366FF">
                <a:alpha val="56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image" Target="../media/image2.jpeg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697" y="4509120"/>
            <a:ext cx="82066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«Дружба помогает нам </a:t>
            </a:r>
          </a:p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делать настоящие чудеса»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67081" y="2967335"/>
            <a:ext cx="620984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ВИКТОРИНА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-26504"/>
            <a:ext cx="4777766" cy="334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1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БЛОК 2. ПЕСНИ О ДРУЖБЕ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919547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8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89089" y="5097760"/>
            <a:ext cx="8965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Музыка В. Сидоров, слова </a:t>
            </a:r>
            <a:r>
              <a:rPr lang="ru-RU" sz="3200" dirty="0" err="1"/>
              <a:t>А.Шмульян</a:t>
            </a:r>
            <a:r>
              <a:rPr lang="ru-RU" sz="3200" dirty="0"/>
              <a:t> «Дружба» из кинофильма «Зимний вечер в Гаграх»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68760"/>
            <a:ext cx="5652120" cy="3768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8CF41D3-8610-4100-853B-5F7EF3965A25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97533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БЛОК 2. ПЕСНИ О ДРУЖБЕ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919547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9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70674" y="5307454"/>
            <a:ext cx="8965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Музыка </a:t>
            </a:r>
            <a:r>
              <a:rPr lang="ru-RU" sz="3200" dirty="0" err="1"/>
              <a:t>Т.Хренникова</a:t>
            </a:r>
            <a:r>
              <a:rPr lang="ru-RU" sz="3200" dirty="0"/>
              <a:t>, слова </a:t>
            </a:r>
            <a:r>
              <a:rPr lang="ru-RU" sz="3200" dirty="0" err="1"/>
              <a:t>М.Матусовского</a:t>
            </a:r>
            <a:r>
              <a:rPr lang="ru-RU" sz="3200" dirty="0"/>
              <a:t> «Песенка верных друзей» из кинофильма «Верные друзья»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68" y="1124744"/>
            <a:ext cx="5688632" cy="4079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26ED1AC-2386-48E7-867A-967757126B07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24063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БЛОК 2. ПЕСНИ О ДРУЖБЕ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919547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674" y="5307454"/>
            <a:ext cx="8965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Музыка </a:t>
            </a:r>
            <a:r>
              <a:rPr lang="ru-RU" sz="3200" dirty="0" err="1"/>
              <a:t>В.Лебедев</a:t>
            </a:r>
            <a:r>
              <a:rPr lang="ru-RU" sz="3200" dirty="0"/>
              <a:t>, слова </a:t>
            </a:r>
            <a:r>
              <a:rPr lang="ru-RU" sz="3200" dirty="0" err="1"/>
              <a:t>Ю.Ряшенцев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«Верный друг» из кинофильма «Гардемарины, вперед»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562" y="1258065"/>
            <a:ext cx="4956043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194ECFF-9669-483C-9002-6A08F106D3A6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73070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БЛОК 2. ПЕСНИ О ДРУЖБЕ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919547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674" y="5307454"/>
            <a:ext cx="8965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Музыка </a:t>
            </a:r>
            <a:r>
              <a:rPr lang="ru-RU" sz="3200" dirty="0" err="1"/>
              <a:t>М.Дунаевский</a:t>
            </a:r>
            <a:r>
              <a:rPr lang="ru-RU" sz="3200" dirty="0"/>
              <a:t>, слова </a:t>
            </a:r>
            <a:r>
              <a:rPr lang="ru-RU" sz="3200" dirty="0" err="1"/>
              <a:t>Ю.Ряшенцев</a:t>
            </a:r>
            <a:r>
              <a:rPr lang="ru-RU" sz="3200" dirty="0"/>
              <a:t> «Когда твой друг в крови» из кинофильма «Д</a:t>
            </a:r>
            <a:r>
              <a:rPr lang="en-US" sz="3200" dirty="0"/>
              <a:t>’</a:t>
            </a:r>
            <a:r>
              <a:rPr lang="ru-RU" sz="3200" dirty="0" err="1"/>
              <a:t>Артаньян</a:t>
            </a:r>
            <a:r>
              <a:rPr lang="ru-RU" sz="3200" dirty="0"/>
              <a:t> и три мушкетера»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84784"/>
            <a:ext cx="4276725" cy="3381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AFAC744-9511-4413-8236-231C36189674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73070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БЛОК 2. ПЕСНИ О ДРУЖБЕ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919547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674" y="5307454"/>
            <a:ext cx="8965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Музыка </a:t>
            </a:r>
            <a:r>
              <a:rPr lang="ru-RU" sz="3200" dirty="0" err="1"/>
              <a:t>А.Пахмутова</a:t>
            </a:r>
            <a:r>
              <a:rPr lang="ru-RU" sz="3200" dirty="0"/>
              <a:t>, слова </a:t>
            </a:r>
            <a:r>
              <a:rPr lang="ru-RU" sz="3200" dirty="0" err="1"/>
              <a:t>М.Матусовского</a:t>
            </a:r>
            <a:r>
              <a:rPr lang="ru-RU" sz="3200" dirty="0"/>
              <a:t> «Девчата» из кинофильма «Девчата»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62" y="1401901"/>
            <a:ext cx="58578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0BB8AED-3EB3-4445-876C-2E4FC650933A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73070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3. МУЛЬТФИЛЬМЫ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321175" y="15350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285" y="5344997"/>
            <a:ext cx="914528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Мультфильм «Крошка Енот»</a:t>
            </a:r>
          </a:p>
          <a:p>
            <a:pPr algn="ctr"/>
            <a:r>
              <a:rPr lang="ru-RU" dirty="0"/>
              <a:t>режиссер Олег Чуркин, год выхода на экраны 1974</a:t>
            </a:r>
          </a:p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BA0D6DE-29F4-4265-B25E-5BCB25887F9A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73070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3. МУЛЬТФИЛЬМЫ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321175" y="15350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1440" y="5085184"/>
            <a:ext cx="89658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Мультфильм «Приключения кота Леопольда»</a:t>
            </a:r>
          </a:p>
          <a:p>
            <a:r>
              <a:rPr lang="ru-RU" sz="2000" dirty="0"/>
              <a:t>режиссер Анатолий Резников, год выхода на экраны 1975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73FF4E3-1610-44E7-A9AB-D5AEEEEB0C87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411875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3. МУЛЬТФИЛЬМЫ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321175" y="15350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2441" y="5136812"/>
            <a:ext cx="89658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Мультфильм «Бобик в гостях у Барбоса» </a:t>
            </a:r>
          </a:p>
          <a:p>
            <a:r>
              <a:rPr lang="ru-RU" sz="2000" dirty="0"/>
              <a:t>режиссер Владимир Попов, год выхода на экраны 1977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814F01E-2B0F-4CCD-AF12-137749E2DECA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97180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3. МУЛЬТФИЛЬМЫ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8757" y="5025872"/>
            <a:ext cx="89658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Мультфильм «Как львенок и черепаха пели песню»</a:t>
            </a:r>
          </a:p>
          <a:p>
            <a:r>
              <a:rPr lang="ru-RU" sz="2000" dirty="0"/>
              <a:t>режиссер Инесса Ковалевская, год выхода на экраны 1974</a:t>
            </a:r>
          </a:p>
          <a:p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4A50036-3541-443A-A3DA-9F4DBE831F77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06307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3. МУЛЬТФИЛЬМЫ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049" y="5029090"/>
            <a:ext cx="89658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Мультфильм «По дороге с облаками»</a:t>
            </a:r>
          </a:p>
          <a:p>
            <a:r>
              <a:rPr lang="ru-RU" sz="2000" dirty="0"/>
              <a:t>режиссер Юрий </a:t>
            </a:r>
            <a:r>
              <a:rPr lang="ru-RU" sz="2000" dirty="0" err="1"/>
              <a:t>Бутырин</a:t>
            </a:r>
            <a:r>
              <a:rPr lang="ru-RU" sz="2000" dirty="0"/>
              <a:t>, год выхода на экраны 1984</a:t>
            </a:r>
          </a:p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7277B25-6671-4160-A9CD-21E577A47B56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2445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3419872" y="1518171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</a:t>
            </a:r>
          </a:p>
        </p:txBody>
      </p:sp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4355976" y="1518170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</a:t>
            </a:r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292080" y="1517303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3</a:t>
            </a: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6228184" y="1517302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4</a:t>
            </a:r>
          </a:p>
        </p:txBody>
      </p:sp>
      <p:sp>
        <p:nvSpPr>
          <p:cNvPr id="6" name="TextBox 5">
            <a:hlinkClick r:id="rId6" action="ppaction://hlinksldjump"/>
          </p:cNvPr>
          <p:cNvSpPr txBox="1"/>
          <p:nvPr/>
        </p:nvSpPr>
        <p:spPr>
          <a:xfrm>
            <a:off x="7147344" y="1517301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5</a:t>
            </a:r>
          </a:p>
        </p:txBody>
      </p:sp>
      <p:sp>
        <p:nvSpPr>
          <p:cNvPr id="7" name="TextBox 6">
            <a:hlinkClick r:id="rId7" action="ppaction://hlinksldjump"/>
          </p:cNvPr>
          <p:cNvSpPr txBox="1"/>
          <p:nvPr/>
        </p:nvSpPr>
        <p:spPr>
          <a:xfrm>
            <a:off x="8117255" y="1522493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1491716"/>
            <a:ext cx="252028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БЛОК 1</a:t>
            </a:r>
          </a:p>
        </p:txBody>
      </p:sp>
      <p:sp>
        <p:nvSpPr>
          <p:cNvPr id="9" name="TextBox 8">
            <a:hlinkClick r:id="rId8" action="ppaction://hlinksldjump"/>
          </p:cNvPr>
          <p:cNvSpPr txBox="1"/>
          <p:nvPr/>
        </p:nvSpPr>
        <p:spPr>
          <a:xfrm>
            <a:off x="3412096" y="2636601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7</a:t>
            </a:r>
          </a:p>
        </p:txBody>
      </p:sp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4371324" y="2636832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8</a:t>
            </a:r>
          </a:p>
        </p:txBody>
      </p:sp>
      <p:sp>
        <p:nvSpPr>
          <p:cNvPr id="11" name="TextBox 10">
            <a:hlinkClick r:id="rId10" action="ppaction://hlinksldjump"/>
          </p:cNvPr>
          <p:cNvSpPr txBox="1"/>
          <p:nvPr/>
        </p:nvSpPr>
        <p:spPr>
          <a:xfrm>
            <a:off x="5292080" y="262274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9</a:t>
            </a:r>
          </a:p>
        </p:txBody>
      </p:sp>
      <p:sp>
        <p:nvSpPr>
          <p:cNvPr id="12" name="TextBox 11">
            <a:hlinkClick r:id="rId11" action="ppaction://hlinksldjump"/>
          </p:cNvPr>
          <p:cNvSpPr txBox="1"/>
          <p:nvPr/>
        </p:nvSpPr>
        <p:spPr>
          <a:xfrm>
            <a:off x="6228184" y="2636601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10</a:t>
            </a:r>
          </a:p>
        </p:txBody>
      </p:sp>
      <p:sp>
        <p:nvSpPr>
          <p:cNvPr id="13" name="TextBox 12">
            <a:hlinkClick r:id="rId12" action="ppaction://hlinksldjump"/>
          </p:cNvPr>
          <p:cNvSpPr txBox="1"/>
          <p:nvPr/>
        </p:nvSpPr>
        <p:spPr>
          <a:xfrm>
            <a:off x="7162692" y="2636602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11</a:t>
            </a:r>
          </a:p>
        </p:txBody>
      </p:sp>
      <p:sp>
        <p:nvSpPr>
          <p:cNvPr id="14" name="TextBox 13">
            <a:hlinkClick r:id="rId13" action="ppaction://hlinksldjump"/>
          </p:cNvPr>
          <p:cNvSpPr txBox="1"/>
          <p:nvPr/>
        </p:nvSpPr>
        <p:spPr>
          <a:xfrm>
            <a:off x="8123502" y="2645642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6868" y="2589831"/>
            <a:ext cx="252028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БЛОК 2</a:t>
            </a:r>
          </a:p>
        </p:txBody>
      </p:sp>
      <p:sp>
        <p:nvSpPr>
          <p:cNvPr id="16" name="TextBox 15">
            <a:hlinkClick r:id="rId14" action="ppaction://hlinksldjump"/>
          </p:cNvPr>
          <p:cNvSpPr txBox="1"/>
          <p:nvPr/>
        </p:nvSpPr>
        <p:spPr>
          <a:xfrm>
            <a:off x="3419872" y="3725864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13</a:t>
            </a:r>
          </a:p>
        </p:txBody>
      </p:sp>
      <p:sp>
        <p:nvSpPr>
          <p:cNvPr id="17" name="TextBox 16">
            <a:hlinkClick r:id="rId15" action="ppaction://hlinksldjump"/>
          </p:cNvPr>
          <p:cNvSpPr txBox="1"/>
          <p:nvPr/>
        </p:nvSpPr>
        <p:spPr>
          <a:xfrm>
            <a:off x="4392174" y="3725864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14</a:t>
            </a:r>
          </a:p>
        </p:txBody>
      </p:sp>
      <p:sp>
        <p:nvSpPr>
          <p:cNvPr id="18" name="TextBox 17">
            <a:hlinkClick r:id="rId16" action="ppaction://hlinksldjump"/>
          </p:cNvPr>
          <p:cNvSpPr txBox="1"/>
          <p:nvPr/>
        </p:nvSpPr>
        <p:spPr>
          <a:xfrm>
            <a:off x="5292080" y="3739790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15</a:t>
            </a:r>
          </a:p>
        </p:txBody>
      </p:sp>
      <p:sp>
        <p:nvSpPr>
          <p:cNvPr id="19" name="TextBox 18">
            <a:hlinkClick r:id="rId17" action="ppaction://hlinksldjump"/>
          </p:cNvPr>
          <p:cNvSpPr txBox="1"/>
          <p:nvPr/>
        </p:nvSpPr>
        <p:spPr>
          <a:xfrm>
            <a:off x="6228184" y="3740021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16</a:t>
            </a:r>
          </a:p>
        </p:txBody>
      </p:sp>
      <p:sp>
        <p:nvSpPr>
          <p:cNvPr id="20" name="TextBox 19">
            <a:hlinkClick r:id="rId18" action="ppaction://hlinksldjump"/>
          </p:cNvPr>
          <p:cNvSpPr txBox="1"/>
          <p:nvPr/>
        </p:nvSpPr>
        <p:spPr>
          <a:xfrm>
            <a:off x="7147344" y="3739791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17</a:t>
            </a:r>
          </a:p>
        </p:txBody>
      </p:sp>
      <p:sp>
        <p:nvSpPr>
          <p:cNvPr id="21" name="TextBox 20">
            <a:hlinkClick r:id="rId19" action="ppaction://hlinksldjump"/>
          </p:cNvPr>
          <p:cNvSpPr txBox="1"/>
          <p:nvPr/>
        </p:nvSpPr>
        <p:spPr>
          <a:xfrm>
            <a:off x="8117255" y="3713728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1520" y="3678235"/>
            <a:ext cx="252028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БЛОК 3</a:t>
            </a:r>
          </a:p>
        </p:txBody>
      </p:sp>
      <p:sp>
        <p:nvSpPr>
          <p:cNvPr id="23" name="TextBox 22">
            <a:hlinkClick r:id="rId20" action="ppaction://hlinksldjump"/>
          </p:cNvPr>
          <p:cNvSpPr txBox="1"/>
          <p:nvPr/>
        </p:nvSpPr>
        <p:spPr>
          <a:xfrm>
            <a:off x="3423590" y="4813530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19</a:t>
            </a:r>
          </a:p>
        </p:txBody>
      </p:sp>
      <p:sp>
        <p:nvSpPr>
          <p:cNvPr id="24" name="TextBox 23">
            <a:hlinkClick r:id="rId21" action="ppaction://hlinksldjump"/>
          </p:cNvPr>
          <p:cNvSpPr txBox="1"/>
          <p:nvPr/>
        </p:nvSpPr>
        <p:spPr>
          <a:xfrm>
            <a:off x="4359694" y="4798894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20</a:t>
            </a:r>
          </a:p>
        </p:txBody>
      </p:sp>
      <p:sp>
        <p:nvSpPr>
          <p:cNvPr id="25" name="TextBox 24">
            <a:hlinkClick r:id="rId22" action="ppaction://hlinksldjump"/>
          </p:cNvPr>
          <p:cNvSpPr txBox="1"/>
          <p:nvPr/>
        </p:nvSpPr>
        <p:spPr>
          <a:xfrm>
            <a:off x="5295798" y="4798663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21</a:t>
            </a:r>
          </a:p>
        </p:txBody>
      </p:sp>
      <p:sp>
        <p:nvSpPr>
          <p:cNvPr id="26" name="TextBox 25">
            <a:hlinkClick r:id="rId23" action="ppaction://hlinksldjump"/>
          </p:cNvPr>
          <p:cNvSpPr txBox="1"/>
          <p:nvPr/>
        </p:nvSpPr>
        <p:spPr>
          <a:xfrm>
            <a:off x="6231902" y="4798894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22</a:t>
            </a:r>
          </a:p>
        </p:txBody>
      </p:sp>
      <p:sp>
        <p:nvSpPr>
          <p:cNvPr id="27" name="TextBox 26">
            <a:hlinkClick r:id="rId24" action="ppaction://hlinksldjump"/>
          </p:cNvPr>
          <p:cNvSpPr txBox="1"/>
          <p:nvPr/>
        </p:nvSpPr>
        <p:spPr>
          <a:xfrm>
            <a:off x="7151062" y="4798664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23</a:t>
            </a:r>
          </a:p>
        </p:txBody>
      </p:sp>
      <p:sp>
        <p:nvSpPr>
          <p:cNvPr id="28" name="TextBox 27">
            <a:hlinkClick r:id="rId25" action="ppaction://hlinksldjump"/>
          </p:cNvPr>
          <p:cNvSpPr txBox="1"/>
          <p:nvPr/>
        </p:nvSpPr>
        <p:spPr>
          <a:xfrm>
            <a:off x="8117255" y="4798663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5238" y="4813530"/>
            <a:ext cx="252028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БЛОК 4</a:t>
            </a:r>
          </a:p>
        </p:txBody>
      </p:sp>
      <p:sp>
        <p:nvSpPr>
          <p:cNvPr id="30" name="TextBox 29">
            <a:hlinkClick r:id="rId26" action="ppaction://hlinksldjump"/>
          </p:cNvPr>
          <p:cNvSpPr txBox="1"/>
          <p:nvPr/>
        </p:nvSpPr>
        <p:spPr>
          <a:xfrm>
            <a:off x="3419872" y="596414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25</a:t>
            </a:r>
          </a:p>
        </p:txBody>
      </p:sp>
      <p:sp>
        <p:nvSpPr>
          <p:cNvPr id="31" name="TextBox 30">
            <a:hlinkClick r:id="rId27" action="ppaction://hlinksldjump"/>
          </p:cNvPr>
          <p:cNvSpPr txBox="1"/>
          <p:nvPr/>
        </p:nvSpPr>
        <p:spPr>
          <a:xfrm>
            <a:off x="4355976" y="5949510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26</a:t>
            </a:r>
          </a:p>
        </p:txBody>
      </p:sp>
      <p:sp>
        <p:nvSpPr>
          <p:cNvPr id="32" name="TextBox 31">
            <a:hlinkClick r:id="rId28" action="ppaction://hlinksldjump"/>
          </p:cNvPr>
          <p:cNvSpPr txBox="1"/>
          <p:nvPr/>
        </p:nvSpPr>
        <p:spPr>
          <a:xfrm>
            <a:off x="5292080" y="5949279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27</a:t>
            </a:r>
          </a:p>
        </p:txBody>
      </p:sp>
      <p:sp>
        <p:nvSpPr>
          <p:cNvPr id="33" name="TextBox 32">
            <a:hlinkClick r:id="rId29" action="ppaction://hlinksldjump"/>
          </p:cNvPr>
          <p:cNvSpPr txBox="1"/>
          <p:nvPr/>
        </p:nvSpPr>
        <p:spPr>
          <a:xfrm>
            <a:off x="6228184" y="5949510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28</a:t>
            </a:r>
          </a:p>
        </p:txBody>
      </p:sp>
      <p:sp>
        <p:nvSpPr>
          <p:cNvPr id="34" name="TextBox 33">
            <a:hlinkClick r:id="rId30" action="ppaction://hlinksldjump"/>
          </p:cNvPr>
          <p:cNvSpPr txBox="1"/>
          <p:nvPr/>
        </p:nvSpPr>
        <p:spPr>
          <a:xfrm>
            <a:off x="7147344" y="5949280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29</a:t>
            </a:r>
          </a:p>
        </p:txBody>
      </p:sp>
      <p:sp>
        <p:nvSpPr>
          <p:cNvPr id="35" name="TextBox 34">
            <a:hlinkClick r:id="rId31" action="ppaction://hlinksldjump"/>
          </p:cNvPr>
          <p:cNvSpPr txBox="1"/>
          <p:nvPr/>
        </p:nvSpPr>
        <p:spPr>
          <a:xfrm>
            <a:off x="8117255" y="596414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30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1520" y="5964146"/>
            <a:ext cx="252028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БЛОК 5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="" xmlns:a16="http://schemas.microsoft.com/office/drawing/2014/main" id="{306AB02B-E96D-4FA3-9351-CA09FAFDBF2F}"/>
              </a:ext>
            </a:extLst>
          </p:cNvPr>
          <p:cNvSpPr/>
          <p:nvPr/>
        </p:nvSpPr>
        <p:spPr>
          <a:xfrm>
            <a:off x="210208" y="154333"/>
            <a:ext cx="60179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ВИКТОРИНА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677D6880-5FD4-4AD0-A82E-9668D19DDED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-26504"/>
            <a:ext cx="2022147" cy="141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9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3. МУЛЬТФИЛЬМЫ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8" y="4969726"/>
            <a:ext cx="89658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Мультфильм «Приключения поросенка Фунтика»</a:t>
            </a:r>
          </a:p>
          <a:p>
            <a:r>
              <a:rPr lang="ru-RU" sz="2000" dirty="0"/>
              <a:t>режиссер Анатолий </a:t>
            </a:r>
            <a:r>
              <a:rPr lang="ru-RU" sz="2000" dirty="0" err="1"/>
              <a:t>Солин</a:t>
            </a:r>
            <a:r>
              <a:rPr lang="ru-RU" sz="2000" dirty="0"/>
              <a:t>, год выхода на экраны 1986</a:t>
            </a:r>
          </a:p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FBBB4E2-F979-4505-97DA-4A3FE8301A0C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20711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4. КИНОФИЛЬМЫ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286049"/>
            <a:ext cx="91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фильм «Золушка», </a:t>
            </a:r>
          </a:p>
          <a:p>
            <a:pPr algn="ctr"/>
            <a:r>
              <a:rPr lang="ru-RU" sz="2000" dirty="0"/>
              <a:t>режиссер Михаил Шапиро, Надежда Кошеверова, год выхода на экран 1947</a:t>
            </a:r>
            <a:endParaRPr lang="ru-RU" sz="44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EBDE2FD-1093-4C7D-8B83-18DE57CA9CA0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13013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4. КИНОФИЛЬМЫ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346194"/>
            <a:ext cx="8965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фильм «Гостья из будущего»</a:t>
            </a:r>
          </a:p>
          <a:p>
            <a:pPr algn="ctr"/>
            <a:r>
              <a:rPr lang="ru-RU" sz="2000" dirty="0"/>
              <a:t>режиссер Павел Арсенов, год выхода на экран 1984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D4407B5-7A4C-47DD-9628-58882191B66D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63174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4. КИНОФИЛЬМЫ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93" y="5127887"/>
            <a:ext cx="90904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фильм «Королевство кривых зеркал»</a:t>
            </a:r>
          </a:p>
          <a:p>
            <a:pPr algn="ctr"/>
            <a:r>
              <a:rPr lang="ru-RU" sz="2000" dirty="0"/>
              <a:t>режиссер Александр Роу, год выхода на экраны 1963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129A3BC-DBE3-4191-BD30-4A20F82F715E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8753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4. КИНОФИЛЬМЫ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5212" y="528609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фильм «Приключения Буратино»</a:t>
            </a:r>
          </a:p>
          <a:p>
            <a:pPr algn="ctr"/>
            <a:r>
              <a:rPr lang="ru-RU" sz="2000" dirty="0"/>
              <a:t>режиссер Леонид Нечаев, год выхода на экраны 1975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FC7B57C-3655-42C9-B404-E7437B464603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63465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4. КИНОФИЛЬМЫ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977172"/>
            <a:ext cx="89658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фильм «Приключения Тома Сойера и Гекельберри Финна»</a:t>
            </a:r>
          </a:p>
          <a:p>
            <a:r>
              <a:rPr lang="ru-RU" sz="2000" dirty="0"/>
              <a:t>режиссер Станислав Говорухин, год выхода на экраны 1981</a:t>
            </a:r>
          </a:p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B53EDBB-013F-4378-BC80-1A8357679D4D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2882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4. КИНОФИЛЬМЫ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24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3201" y="5517232"/>
            <a:ext cx="89658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фильм «Приключения Электроника»</a:t>
            </a:r>
          </a:p>
          <a:p>
            <a:r>
              <a:rPr lang="ru-RU" sz="2000" dirty="0"/>
              <a:t>режиссер Константин Бромберг, год выхода на экраны 1979</a:t>
            </a:r>
          </a:p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C8D53E8-531E-4D88-9396-5F81BAA7889F}"/>
              </a:ext>
            </a:extLst>
          </p:cNvPr>
          <p:cNvSpPr txBox="1"/>
          <p:nvPr/>
        </p:nvSpPr>
        <p:spPr>
          <a:xfrm>
            <a:off x="6719351" y="6398696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95435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</a:t>
            </a:r>
            <a:r>
              <a:rPr lang="en-US" dirty="0"/>
              <a:t>5</a:t>
            </a:r>
            <a:r>
              <a:rPr lang="ru-RU" dirty="0"/>
              <a:t>. СКАЗОЧНЫЕ ГЕРОИ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2</a:t>
            </a:r>
            <a:r>
              <a:rPr lang="ru-RU" sz="3600" dirty="0"/>
              <a:t>5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20290"/>
            <a:ext cx="3933825" cy="5238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9992" y="1124744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Это вредная старушка с крысой, которая постоянно пыталась разрушить дружбу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44820" y="4613626"/>
            <a:ext cx="4320480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Старуха Шапокляк из книги Эдуарда Успенского «Крокодил Гена и его друзья»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3302549-FF6A-4E7D-83AF-40467B96589A}"/>
              </a:ext>
            </a:extLst>
          </p:cNvPr>
          <p:cNvSpPr txBox="1"/>
          <p:nvPr/>
        </p:nvSpPr>
        <p:spPr>
          <a:xfrm>
            <a:off x="1277156" y="6259040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47297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</a:t>
            </a:r>
            <a:r>
              <a:rPr lang="en-US" dirty="0"/>
              <a:t>5</a:t>
            </a:r>
            <a:r>
              <a:rPr lang="ru-RU" dirty="0"/>
              <a:t>. СКАЗОЧНЫЕ ГЕРОИ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2</a:t>
            </a:r>
            <a:r>
              <a:rPr lang="ru-RU" sz="3600" dirty="0"/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1771" y="1100912"/>
            <a:ext cx="43204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Друзья, которые ходили в гости, чтобы там позавтракать, потому что кто ходит в гости по утрам, тот поступает мудро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0922" y="5219907"/>
            <a:ext cx="4320480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Винни Пух и Пятачок из книг Алана Александра Милана  «Винни Пух»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1" t="12912" r="13370" b="-176"/>
          <a:stretch/>
        </p:blipFill>
        <p:spPr>
          <a:xfrm>
            <a:off x="139038" y="1124744"/>
            <a:ext cx="4391130" cy="47876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6B1691-0F69-4994-8D1F-EA93746AA380}"/>
              </a:ext>
            </a:extLst>
          </p:cNvPr>
          <p:cNvSpPr txBox="1"/>
          <p:nvPr/>
        </p:nvSpPr>
        <p:spPr>
          <a:xfrm>
            <a:off x="1126029" y="6206708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50344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</a:t>
            </a:r>
            <a:r>
              <a:rPr lang="en-US" dirty="0"/>
              <a:t>5</a:t>
            </a:r>
            <a:r>
              <a:rPr lang="ru-RU" dirty="0"/>
              <a:t>. СКАЗОЧНЫЕ ГЕРОИ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2</a:t>
            </a:r>
            <a:r>
              <a:rPr lang="ru-RU" sz="3600" dirty="0"/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9992" y="1124744"/>
            <a:ext cx="43204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Злой зеленый </a:t>
            </a:r>
            <a:r>
              <a:rPr lang="ru-RU" sz="3600" dirty="0" err="1"/>
              <a:t>троль</a:t>
            </a:r>
            <a:r>
              <a:rPr lang="ru-RU" sz="3600" dirty="0"/>
              <a:t>, который очень изменился ради любимой и подружился с ослом и котом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1920" y="4865972"/>
            <a:ext cx="5040560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err="1"/>
              <a:t>Шрек</a:t>
            </a:r>
            <a:r>
              <a:rPr lang="ru-RU" sz="2800" b="1" i="1" dirty="0"/>
              <a:t> из книг Уильяма </a:t>
            </a:r>
            <a:r>
              <a:rPr lang="ru-RU" sz="2800" b="1" i="1" dirty="0" err="1"/>
              <a:t>Стейга</a:t>
            </a:r>
            <a:r>
              <a:rPr lang="ru-RU" sz="2800" b="1" i="1" dirty="0"/>
              <a:t> «</a:t>
            </a:r>
            <a:r>
              <a:rPr lang="ru-RU" sz="2800" b="1" i="1" dirty="0" err="1"/>
              <a:t>Шрек</a:t>
            </a:r>
            <a:r>
              <a:rPr lang="ru-RU" sz="2800" b="1" i="1" dirty="0"/>
              <a:t>», а также одноименных мультфильмов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2948" y="433467"/>
            <a:ext cx="3528392" cy="59910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CACCC9D-D69A-49FA-B395-CF8CD7BD4688}"/>
              </a:ext>
            </a:extLst>
          </p:cNvPr>
          <p:cNvSpPr txBox="1"/>
          <p:nvPr/>
        </p:nvSpPr>
        <p:spPr>
          <a:xfrm>
            <a:off x="930424" y="6261889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00148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БЛОК 1. ПОСЛОВИЦЫ И ПОГОВОРКИ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91264" cy="1756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/>
              <a:t>Старый друг </a:t>
            </a:r>
            <a:endParaRPr lang="ru-RU" sz="9600" b="1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84368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1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4221088"/>
            <a:ext cx="9144000" cy="17567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9600" dirty="0"/>
              <a:t>лучше новых двух</a:t>
            </a:r>
            <a:endParaRPr lang="ru-RU" sz="9600" b="1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D9FD894-A6AB-4E71-9AED-A6E839480D43}"/>
              </a:ext>
            </a:extLst>
          </p:cNvPr>
          <p:cNvSpPr txBox="1"/>
          <p:nvPr/>
        </p:nvSpPr>
        <p:spPr>
          <a:xfrm>
            <a:off x="6372200" y="6237312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46210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</a:t>
            </a:r>
            <a:r>
              <a:rPr lang="en-US" dirty="0"/>
              <a:t>5</a:t>
            </a:r>
            <a:r>
              <a:rPr lang="ru-RU" dirty="0"/>
              <a:t>. СКАЗОЧНЫЕ ГЕРОИ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2</a:t>
            </a:r>
            <a:r>
              <a:rPr lang="ru-RU" sz="3600" dirty="0"/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00878" y="1124744"/>
            <a:ext cx="43204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Эти сказочные герои подружились по объявлению. Один из них работает в зоопарке, а второй живет в телефонной будке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80783" y="5199175"/>
            <a:ext cx="4966017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Крокодил Гена и Чебурашка из книги Эдуарда Успенского «Крокодил Гена и его друзья»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2" r="15892"/>
          <a:stretch/>
        </p:blipFill>
        <p:spPr>
          <a:xfrm>
            <a:off x="294977" y="1124744"/>
            <a:ext cx="3486225" cy="50405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8C746BB-3620-45C3-9B67-414B978EA140}"/>
              </a:ext>
            </a:extLst>
          </p:cNvPr>
          <p:cNvSpPr txBox="1"/>
          <p:nvPr/>
        </p:nvSpPr>
        <p:spPr>
          <a:xfrm>
            <a:off x="1057452" y="6399504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88739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</a:t>
            </a:r>
            <a:r>
              <a:rPr lang="en-US" dirty="0"/>
              <a:t>5</a:t>
            </a:r>
            <a:r>
              <a:rPr lang="ru-RU" dirty="0"/>
              <a:t>. СКАЗОЧНЫЕ ГЕРОИ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2</a:t>
            </a:r>
            <a:r>
              <a:rPr lang="ru-RU" sz="3600" dirty="0"/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00878" y="1124744"/>
            <a:ext cx="43204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Этого героя папа выстругал себе из полена, а он убежал из дома и нашел себе много друзей в кукольном театре.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10906" y="4669164"/>
            <a:ext cx="4320480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Буратино из сказки Алексея Толстого «Золотой ключик или приключения Буратино»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5" r="16688"/>
          <a:stretch/>
        </p:blipFill>
        <p:spPr>
          <a:xfrm>
            <a:off x="164318" y="799836"/>
            <a:ext cx="4195522" cy="55172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5D5E9E6-FA2C-4E69-ABFF-3B1FE47CDE64}"/>
              </a:ext>
            </a:extLst>
          </p:cNvPr>
          <p:cNvSpPr txBox="1"/>
          <p:nvPr/>
        </p:nvSpPr>
        <p:spPr>
          <a:xfrm>
            <a:off x="1075948" y="6313294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4634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9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БЛОК </a:t>
            </a:r>
            <a:r>
              <a:rPr lang="en-US" dirty="0"/>
              <a:t>5</a:t>
            </a:r>
            <a:r>
              <a:rPr lang="ru-RU" dirty="0"/>
              <a:t>. СКАЗОЧНЫЕ ГЕРОИ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8216984" y="153505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30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80112" y="1124744"/>
            <a:ext cx="33412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Сказочный герой, который мечтал о собаке, а нашел себе друга, который живет на крыше.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45389" y="5713544"/>
            <a:ext cx="5112568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Малыш из книг Астрид Линдгрен «Малыш и Карлсон»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r="14395"/>
          <a:stretch/>
        </p:blipFill>
        <p:spPr>
          <a:xfrm>
            <a:off x="179512" y="1143983"/>
            <a:ext cx="4975928" cy="43456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1394C63-D631-4620-8EE0-241D94B9C252}"/>
              </a:ext>
            </a:extLst>
          </p:cNvPr>
          <p:cNvSpPr txBox="1"/>
          <p:nvPr/>
        </p:nvSpPr>
        <p:spPr>
          <a:xfrm>
            <a:off x="899592" y="6005931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57240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БЛОК 1. ПОСЛОВИЦЫ И ПОГОВОРКИ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896" y="2204864"/>
            <a:ext cx="9259416" cy="17567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9600" dirty="0"/>
              <a:t>Не имей сто рублей,</a:t>
            </a:r>
            <a:endParaRPr lang="ru-RU" sz="9600" b="1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84368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2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4221088"/>
            <a:ext cx="9144000" cy="17567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9600" dirty="0"/>
              <a:t>а имей сто друзей</a:t>
            </a:r>
            <a:endParaRPr lang="ru-RU" sz="9600" b="1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57DB920-C52C-4649-B16B-D500B3312AF4}"/>
              </a:ext>
            </a:extLst>
          </p:cNvPr>
          <p:cNvSpPr txBox="1"/>
          <p:nvPr/>
        </p:nvSpPr>
        <p:spPr>
          <a:xfrm>
            <a:off x="6372200" y="6237312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48664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БЛОК 1. ПОСЛОВИЦЫ И ПОГОВОРКИ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6856" y="2204864"/>
            <a:ext cx="8291264" cy="1756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Не мил и свет,</a:t>
            </a:r>
            <a:endParaRPr lang="ru-RU" sz="9600" b="1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84368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3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4221088"/>
            <a:ext cx="9144000" cy="17567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9600" dirty="0"/>
              <a:t>когда друга нет</a:t>
            </a:r>
            <a:endParaRPr lang="ru-RU" sz="9600" b="1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AA5D269-D7EB-43EE-A43F-CA24F1E8389E}"/>
              </a:ext>
            </a:extLst>
          </p:cNvPr>
          <p:cNvSpPr txBox="1"/>
          <p:nvPr/>
        </p:nvSpPr>
        <p:spPr>
          <a:xfrm>
            <a:off x="6372200" y="6237312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48664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БЛОК 1. ПОСЛОВИЦЫ И ПОГОВОРКИ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590" y="2132856"/>
            <a:ext cx="9163589" cy="26660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9600" dirty="0"/>
              <a:t>Скажи мне </a:t>
            </a:r>
            <a:br>
              <a:rPr lang="ru-RU" sz="9600" dirty="0"/>
            </a:br>
            <a:r>
              <a:rPr lang="ru-RU" sz="9600" dirty="0"/>
              <a:t>кто твой друг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84368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4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7504" y="4635716"/>
            <a:ext cx="9144000" cy="17567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9600" dirty="0"/>
              <a:t>и я скажу кто 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E804353-3A72-4E1D-9808-746E396FF0E2}"/>
              </a:ext>
            </a:extLst>
          </p:cNvPr>
          <p:cNvSpPr txBox="1"/>
          <p:nvPr/>
        </p:nvSpPr>
        <p:spPr>
          <a:xfrm>
            <a:off x="6372200" y="6237312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77605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БЛОК 1. ПОСЛОВИЦЫ И ПОГОВОРКИ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590" y="2132856"/>
            <a:ext cx="9163589" cy="1756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/>
              <a:t>Собака -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84368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5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4221088"/>
            <a:ext cx="9144000" cy="17567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9600" dirty="0"/>
              <a:t>друг человека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CC4082E-F384-4028-A048-C0CE2051364D}"/>
              </a:ext>
            </a:extLst>
          </p:cNvPr>
          <p:cNvSpPr txBox="1"/>
          <p:nvPr/>
        </p:nvSpPr>
        <p:spPr>
          <a:xfrm>
            <a:off x="6372200" y="6237312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83992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БЛОК 1. ПОСЛОВИЦЫ И ПОГОВОРКИ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590" y="2132856"/>
            <a:ext cx="9344118" cy="17567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9600" dirty="0"/>
              <a:t>Человек без друзей, </a:t>
            </a:r>
            <a:endParaRPr lang="ru-RU" sz="9600" b="1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84368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6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4221088"/>
            <a:ext cx="9324528" cy="13681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9600" dirty="0"/>
              <a:t>что дерево без корней</a:t>
            </a:r>
            <a:endParaRPr lang="ru-RU" sz="9600" b="1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0FF5BD0-A881-42BE-B7A5-F0D0B6F416D7}"/>
              </a:ext>
            </a:extLst>
          </p:cNvPr>
          <p:cNvSpPr txBox="1"/>
          <p:nvPr/>
        </p:nvSpPr>
        <p:spPr>
          <a:xfrm>
            <a:off x="6372200" y="6237312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61349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БЛОК 2. ПЕСНИ О ДРУЖБЕ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919547" y="1412776"/>
            <a:ext cx="7200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674" y="5445224"/>
            <a:ext cx="8965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Владимир Высоцкий «Песня о друге» из кинофильма «Вертикаль»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57822"/>
            <a:ext cx="561662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699993D-E9B0-4258-95A9-21B25AB4015B}"/>
              </a:ext>
            </a:extLst>
          </p:cNvPr>
          <p:cNvSpPr txBox="1"/>
          <p:nvPr/>
        </p:nvSpPr>
        <p:spPr>
          <a:xfrm>
            <a:off x="6776103" y="6417470"/>
            <a:ext cx="231460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61349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763</Words>
  <Application>Microsoft Office PowerPoint</Application>
  <PresentationFormat>Экран (4:3)</PresentationFormat>
  <Paragraphs>183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БЛОК 1. ПОСЛОВИЦЫ И ПОГОВОРКИ</vt:lpstr>
      <vt:lpstr>БЛОК 1. ПОСЛОВИЦЫ И ПОГОВОРКИ</vt:lpstr>
      <vt:lpstr>БЛОК 1. ПОСЛОВИЦЫ И ПОГОВОРКИ</vt:lpstr>
      <vt:lpstr>БЛОК 1. ПОСЛОВИЦЫ И ПОГОВОРКИ</vt:lpstr>
      <vt:lpstr>БЛОК 1. ПОСЛОВИЦЫ И ПОГОВОРКИ</vt:lpstr>
      <vt:lpstr>БЛОК 1. ПОСЛОВИЦЫ И ПОГОВОРКИ</vt:lpstr>
      <vt:lpstr>БЛОК 2. ПЕСНИ О ДРУЖБЕ</vt:lpstr>
      <vt:lpstr>БЛОК 2. ПЕСНИ О ДРУЖБЕ</vt:lpstr>
      <vt:lpstr>БЛОК 2. ПЕСНИ О ДРУЖБЕ</vt:lpstr>
      <vt:lpstr>БЛОК 2. ПЕСНИ О ДРУЖБЕ</vt:lpstr>
      <vt:lpstr>БЛОК 2. ПЕСНИ О ДРУЖБЕ</vt:lpstr>
      <vt:lpstr>БЛОК 2. ПЕСНИ О ДРУЖБЕ</vt:lpstr>
      <vt:lpstr>БЛОК 3. МУЛЬТФИЛЬМЫ</vt:lpstr>
      <vt:lpstr>БЛОК 3. МУЛЬТФИЛЬМЫ</vt:lpstr>
      <vt:lpstr>БЛОК 3. МУЛЬТФИЛЬМЫ</vt:lpstr>
      <vt:lpstr>БЛОК 3. МУЛЬТФИЛЬМЫ</vt:lpstr>
      <vt:lpstr>БЛОК 3. МУЛЬТФИЛЬМЫ</vt:lpstr>
      <vt:lpstr>БЛОК 3. МУЛЬТФИЛЬМЫ</vt:lpstr>
      <vt:lpstr>БЛОК 4. КИНОФИЛЬМЫ</vt:lpstr>
      <vt:lpstr>БЛОК 4. КИНОФИЛЬМЫ</vt:lpstr>
      <vt:lpstr>БЛОК 4. КИНОФИЛЬМЫ</vt:lpstr>
      <vt:lpstr>БЛОК 4. КИНОФИЛЬМЫ</vt:lpstr>
      <vt:lpstr>БЛОК 4. КИНОФИЛЬМЫ</vt:lpstr>
      <vt:lpstr>БЛОК 4. КИНОФИЛЬМЫ</vt:lpstr>
      <vt:lpstr>БЛОК 5. СКАЗОЧНЫЕ ГЕРОИ</vt:lpstr>
      <vt:lpstr>БЛОК 5. СКАЗОЧНЫЕ ГЕРОИ</vt:lpstr>
      <vt:lpstr>БЛОК 5. СКАЗОЧНЫЕ ГЕРОИ</vt:lpstr>
      <vt:lpstr>БЛОК 5. СКАЗОЧНЫЕ ГЕРОИ</vt:lpstr>
      <vt:lpstr>БЛОК 5. СКАЗОЧНЫЕ ГЕРОИ</vt:lpstr>
      <vt:lpstr>БЛОК 5. СКАЗОЧНЫЕ ГЕРОИ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39</cp:revision>
  <dcterms:created xsi:type="dcterms:W3CDTF">2020-08-11T17:50:49Z</dcterms:created>
  <dcterms:modified xsi:type="dcterms:W3CDTF">2021-11-01T17:16:51Z</dcterms:modified>
</cp:coreProperties>
</file>