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6" r:id="rId2"/>
    <p:sldId id="266" r:id="rId3"/>
    <p:sldId id="259" r:id="rId4"/>
    <p:sldId id="261" r:id="rId5"/>
    <p:sldId id="262" r:id="rId6"/>
    <p:sldId id="260" r:id="rId7"/>
    <p:sldId id="264" r:id="rId8"/>
    <p:sldId id="265" r:id="rId9"/>
    <p:sldId id="263" r:id="rId10"/>
    <p:sldId id="270" r:id="rId11"/>
    <p:sldId id="268" r:id="rId12"/>
    <p:sldId id="258" r:id="rId13"/>
    <p:sldId id="267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536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8A6D38-467E-4F5C-9658-AEFBA61669D8}" type="datetimeFigureOut">
              <a:rPr lang="ru-RU" smtClean="0"/>
              <a:t>01.11.2021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B80869D-85D7-4C70-B5BC-837A0ACCB642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80869D-85D7-4C70-B5BC-837A0ACCB642}" type="slidenum">
              <a:rPr lang="ru-RU" smtClean="0"/>
              <a:t>7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EBF92D-EF2F-4A81-A1F9-97314B2FD522}" type="datetimeFigureOut">
              <a:rPr lang="ru-RU" smtClean="0"/>
              <a:t>01.11.2021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06CC5-E4C9-4AB2-B87F-7030ED49979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EBF92D-EF2F-4A81-A1F9-97314B2FD522}" type="datetimeFigureOut">
              <a:rPr lang="ru-RU" smtClean="0"/>
              <a:t>01.11.2021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06CC5-E4C9-4AB2-B87F-7030ED49979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EBF92D-EF2F-4A81-A1F9-97314B2FD522}" type="datetimeFigureOut">
              <a:rPr lang="ru-RU" smtClean="0"/>
              <a:t>01.11.2021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06CC5-E4C9-4AB2-B87F-7030ED49979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EBF92D-EF2F-4A81-A1F9-97314B2FD522}" type="datetimeFigureOut">
              <a:rPr lang="ru-RU" smtClean="0"/>
              <a:t>01.11.2021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06CC5-E4C9-4AB2-B87F-7030ED49979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EBF92D-EF2F-4A81-A1F9-97314B2FD522}" type="datetimeFigureOut">
              <a:rPr lang="ru-RU" smtClean="0"/>
              <a:t>01.11.2021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06CC5-E4C9-4AB2-B87F-7030ED49979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EBF92D-EF2F-4A81-A1F9-97314B2FD522}" type="datetimeFigureOut">
              <a:rPr lang="ru-RU" smtClean="0"/>
              <a:t>01.11.2021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06CC5-E4C9-4AB2-B87F-7030ED49979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EBF92D-EF2F-4A81-A1F9-97314B2FD522}" type="datetimeFigureOut">
              <a:rPr lang="ru-RU" smtClean="0"/>
              <a:t>01.11.2021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06CC5-E4C9-4AB2-B87F-7030ED49979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EBF92D-EF2F-4A81-A1F9-97314B2FD522}" type="datetimeFigureOut">
              <a:rPr lang="ru-RU" smtClean="0"/>
              <a:t>01.11.2021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06CC5-E4C9-4AB2-B87F-7030ED49979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EBF92D-EF2F-4A81-A1F9-97314B2FD522}" type="datetimeFigureOut">
              <a:rPr lang="ru-RU" smtClean="0"/>
              <a:t>01.11.2021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06CC5-E4C9-4AB2-B87F-7030ED49979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EBF92D-EF2F-4A81-A1F9-97314B2FD522}" type="datetimeFigureOut">
              <a:rPr lang="ru-RU" smtClean="0"/>
              <a:t>01.11.2021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06CC5-E4C9-4AB2-B87F-7030ED49979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EBF92D-EF2F-4A81-A1F9-97314B2FD522}" type="datetimeFigureOut">
              <a:rPr lang="ru-RU" smtClean="0"/>
              <a:t>01.11.2021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06CC5-E4C9-4AB2-B87F-7030ED49979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EBF92D-EF2F-4A81-A1F9-97314B2FD522}" type="datetimeFigureOut">
              <a:rPr lang="ru-RU" smtClean="0"/>
              <a:t>01.11.2021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D06CC5-E4C9-4AB2-B87F-7030ED49979E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cs302210.vk.com/u151104723/-14/x_27db5d58.jpg" TargetMode="Externa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www.jtl.lv/article/egypt/images/topic/egypt_warriors.jpg" TargetMode="Externa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3528" y="260648"/>
            <a:ext cx="8568952" cy="1512168"/>
          </a:xfrm>
        </p:spPr>
        <p:txBody>
          <a:bodyPr>
            <a:noAutofit/>
          </a:bodyPr>
          <a:lstStyle/>
          <a:p>
            <a:r>
              <a:rPr lang="ru-RU" sz="4800" b="1" i="1" dirty="0" smtClean="0"/>
              <a:t>Военные походы фараонов</a:t>
            </a:r>
            <a:endParaRPr lang="ru-RU" sz="4800" b="1" i="1" dirty="0"/>
          </a:p>
        </p:txBody>
      </p:sp>
      <p:sp>
        <p:nvSpPr>
          <p:cNvPr id="15362" name="AutoShape 2" descr="Павлова Анеля Васильевна учитель истории МБОУ СОШ № 12 г. Вышнего Волочка Тверской обл.  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5364" name="AutoShape 4" descr="Павлова Анеля Васильевна учитель истории МБОУ СОШ № 12 г. Вышнего Волочка Тверской обл.  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" name="Picture 2" descr="C:\Users\Андрей\Desktop\042-1.jpg"/>
          <p:cNvPicPr>
            <a:picLocks noChangeAspect="1" noChangeArrowheads="1"/>
          </p:cNvPicPr>
          <p:nvPr/>
        </p:nvPicPr>
        <p:blipFill>
          <a:blip r:embed="rId2" cstate="print"/>
          <a:srcRect l="896" r="896"/>
          <a:stretch>
            <a:fillRect/>
          </a:stretch>
        </p:blipFill>
        <p:spPr bwMode="auto">
          <a:xfrm>
            <a:off x="395536" y="1484784"/>
            <a:ext cx="8496944" cy="5283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AutoShape 2" descr="https://cdn.fishki.net/upload/post/2017/01/22/2197430/acda2306b7864abef6b25bc7291cdde7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2772" name="AutoShape 4" descr="https://cdn.fishki.net/upload/post/2017/01/22/2197430/acda2306b7864abef6b25bc7291cdde7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2774" name="Picture 6" descr="https://avatars.mds.yandex.net/get-zen_doc/3642096/pub_5f747df1c859e64d804521ad_5f74807c28bb441afd742bb3/scale_12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2636912"/>
            <a:ext cx="7704856" cy="3966551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3068960"/>
          </a:xfrm>
        </p:spPr>
        <p:txBody>
          <a:bodyPr>
            <a:normAutofit fontScale="90000"/>
          </a:bodyPr>
          <a:lstStyle/>
          <a:p>
            <a:r>
              <a:rPr lang="ru-RU" sz="2700" b="1" i="1" dirty="0"/>
              <a:t>С</a:t>
            </a:r>
            <a:r>
              <a:rPr lang="ru-RU" sz="2700" b="1" i="1" dirty="0" smtClean="0"/>
              <a:t>пециальные отряды из колесниц появились в середине второго тысячелетия до н. э. На их создание повлияло знакомство египтян с передовой военной техникой других народов.</a:t>
            </a:r>
            <a:br>
              <a:rPr lang="ru-RU" sz="2700" b="1" i="1" dirty="0" smtClean="0"/>
            </a:br>
            <a:r>
              <a:rPr lang="ru-RU" sz="2700" b="1" i="1" dirty="0" smtClean="0"/>
              <a:t>На стенах гробниц часто встречаются рисунки, где изображён захват колесниц и коней после блестящих побед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AutoShape 2" descr="https://u.foxford.ngcdn.ru/uploads/tinymce_file/file/22295/4a257eafedab0d6b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106690"/>
          </a:xfrm>
        </p:spPr>
        <p:txBody>
          <a:bodyPr>
            <a:normAutofit fontScale="90000"/>
          </a:bodyPr>
          <a:lstStyle/>
          <a:p>
            <a:r>
              <a:rPr lang="ru-RU" b="1" i="1" dirty="0" smtClean="0"/>
              <a:t>Во время правления фараонов Тутмоса III и Рамсеса II территория Египта была значительно расширена. Войны проводились главным образом для грабежа и порабощения пленников. Успешные завоевательные походы привели к процветанию могущественного древнеегипетского государства.</a:t>
            </a:r>
            <a:endParaRPr lang="ru-RU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 descr="4de270a5f66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1484784"/>
            <a:ext cx="7200800" cy="499555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/>
              <a:t>«Колесница фараона Рамсеса </a:t>
            </a:r>
            <a:r>
              <a:rPr lang="en-US" b="1" i="1" dirty="0" smtClean="0"/>
              <a:t>II</a:t>
            </a:r>
            <a:endParaRPr lang="ru-RU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404664"/>
            <a:ext cx="7992888" cy="5976664"/>
          </a:xfrm>
        </p:spPr>
        <p:txBody>
          <a:bodyPr>
            <a:normAutofit/>
          </a:bodyPr>
          <a:lstStyle/>
          <a:p>
            <a:r>
              <a:rPr lang="ru-RU" sz="2800" b="1" i="1" dirty="0" smtClean="0"/>
              <a:t>Первоначально пленных в Древнем Египте убивали, так как труд был не производительным и пропитание раба стоило дороже его работы. Но с увеличением производительности труда пленников начали оставлять в живых, чтобы использовать на самых тяжёлых работах. Использование рабского труда позволило египтянам организовать строительство величественных сооружений — храмов и пирамид.</a:t>
            </a:r>
            <a:endParaRPr lang="ru-RU" sz="2800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AutoShape 2" descr="https://www.muelaner.com/wp-content/uploads/2013/07/Great-Pyramid_Cubit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1748" name="Picture 4" descr="http://1.bp.blogspot.com/-8k7gcovWkBQ/U9JUHKBrc5I/AAAAAAAADXo/MK16KiGmeNE/s1600/GRAN+PIRAMIDE--KEOPS-GIZEH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692696"/>
            <a:ext cx="7344816" cy="59168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Картинка 7 из 151580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332656"/>
            <a:ext cx="4573016" cy="62646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499992" y="476672"/>
            <a:ext cx="4186808" cy="5832648"/>
          </a:xfrm>
        </p:spPr>
        <p:txBody>
          <a:bodyPr>
            <a:normAutofit/>
          </a:bodyPr>
          <a:lstStyle/>
          <a:p>
            <a:r>
              <a:rPr lang="ru-RU" sz="2800" b="1" i="1" dirty="0" smtClean="0"/>
              <a:t>Фараоны имели в подчинении сильную и высокоорганизованную армию. Она не только защищала египетского правителя от внутренних врагов, но и использовалась для расширения территории.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9" descr="Египетское царство ок"/>
          <p:cNvPicPr>
            <a:picLocks noChangeAspect="1" noChangeArrowheads="1"/>
          </p:cNvPicPr>
          <p:nvPr/>
        </p:nvPicPr>
        <p:blipFill>
          <a:blip r:embed="rId2" cstate="print">
            <a:lum bright="6000" contrast="12000"/>
          </a:blip>
          <a:srcRect/>
          <a:stretch>
            <a:fillRect/>
          </a:stretch>
        </p:blipFill>
        <p:spPr bwMode="auto">
          <a:xfrm>
            <a:off x="539552" y="260648"/>
            <a:ext cx="3312368" cy="6312341"/>
          </a:xfrm>
          <a:prstGeom prst="rect">
            <a:avLst/>
          </a:prstGeom>
          <a:noFill/>
          <a:ln w="76200">
            <a:solidFill>
              <a:schemeClr val="bg1"/>
            </a:solidFill>
            <a:miter lim="800000"/>
            <a:headEnd/>
            <a:tailEnd/>
          </a:ln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572000" y="404664"/>
            <a:ext cx="4032448" cy="6192688"/>
          </a:xfrm>
        </p:spPr>
        <p:txBody>
          <a:bodyPr>
            <a:normAutofit/>
          </a:bodyPr>
          <a:lstStyle/>
          <a:p>
            <a:r>
              <a:rPr lang="ru-RU" sz="2800" b="1" i="1" dirty="0" smtClean="0"/>
              <a:t>Египет был недостаточно богат ресурсами, поэтому для добычи золота, серебра, металлов, стад животных и дерева регулярно направлял свои войска в соседние земли. От народов завоёванных стран фараон ежегодно получал дань.</a:t>
            </a:r>
            <a:endParaRPr lang="ru-RU" sz="2800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2" descr="4"/>
          <p:cNvPicPr>
            <a:picLocks noChangeAspect="1" noChangeArrowheads="1"/>
          </p:cNvPicPr>
          <p:nvPr/>
        </p:nvPicPr>
        <p:blipFill>
          <a:blip r:embed="rId2" cstate="print">
            <a:lum bright="-6000" contrast="18000"/>
          </a:blip>
          <a:srcRect/>
          <a:stretch>
            <a:fillRect/>
          </a:stretch>
        </p:blipFill>
        <p:spPr bwMode="auto">
          <a:xfrm>
            <a:off x="251520" y="2348880"/>
            <a:ext cx="8448076" cy="4248472"/>
          </a:xfrm>
          <a:prstGeom prst="rect">
            <a:avLst/>
          </a:prstGeom>
          <a:noFill/>
          <a:ln w="76200">
            <a:solidFill>
              <a:schemeClr val="bg1"/>
            </a:solidFill>
            <a:miter lim="800000"/>
            <a:headEnd/>
            <a:tailEnd/>
          </a:ln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251520" y="274638"/>
            <a:ext cx="8435280" cy="1930226"/>
          </a:xfrm>
        </p:spPr>
        <p:txBody>
          <a:bodyPr>
            <a:normAutofit/>
          </a:bodyPr>
          <a:lstStyle/>
          <a:p>
            <a:r>
              <a:rPr lang="ru-RU" sz="3600" b="1" i="1" dirty="0" smtClean="0"/>
              <a:t>Для ведения успешных завоевательных походов им требовалась мощная и хорошо обученная армия.</a:t>
            </a:r>
            <a:endParaRPr lang="ru-RU" sz="3600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Картинка 8 из 3159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 b="4951"/>
          <a:stretch>
            <a:fillRect/>
          </a:stretch>
        </p:blipFill>
        <p:spPr bwMode="auto">
          <a:xfrm>
            <a:off x="467544" y="908720"/>
            <a:ext cx="3816424" cy="5016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4427984" y="1268760"/>
            <a:ext cx="4357117" cy="4032250"/>
          </a:xfrm>
          <a:prstGeom prst="rect">
            <a:avLst/>
          </a:prstGeom>
          <a:solidFill>
            <a:schemeClr val="bg1"/>
          </a:solidFill>
          <a:ln w="57150"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i="1" dirty="0">
                <a:latin typeface="+mn-lt"/>
                <a:cs typeface="+mn-cs"/>
              </a:rPr>
              <a:t>1. Нубийский лучник.</a:t>
            </a:r>
            <a:br>
              <a:rPr lang="ru-RU" sz="3200" b="1" i="1" dirty="0">
                <a:latin typeface="+mn-lt"/>
                <a:cs typeface="+mn-cs"/>
              </a:rPr>
            </a:br>
            <a:r>
              <a:rPr lang="ru-RU" sz="3200" b="1" i="1" dirty="0">
                <a:latin typeface="+mn-lt"/>
                <a:cs typeface="+mn-cs"/>
              </a:rPr>
              <a:t>2. Щитоносный копейщик.</a:t>
            </a:r>
            <a:br>
              <a:rPr lang="ru-RU" sz="3200" b="1" i="1" dirty="0">
                <a:latin typeface="+mn-lt"/>
                <a:cs typeface="+mn-cs"/>
              </a:rPr>
            </a:br>
            <a:r>
              <a:rPr lang="ru-RU" sz="3200" b="1" i="1" dirty="0">
                <a:latin typeface="+mn-lt"/>
                <a:cs typeface="+mn-cs"/>
              </a:rPr>
              <a:t>3. Воин с двуручной секирой.</a:t>
            </a:r>
            <a:br>
              <a:rPr lang="ru-RU" sz="3200" b="1" i="1" dirty="0">
                <a:latin typeface="+mn-lt"/>
                <a:cs typeface="+mn-cs"/>
              </a:rPr>
            </a:br>
            <a:r>
              <a:rPr lang="ru-RU" sz="3200" b="1" i="1" dirty="0">
                <a:latin typeface="+mn-lt"/>
                <a:cs typeface="+mn-cs"/>
              </a:rPr>
              <a:t>4. Гвардеец.</a:t>
            </a:r>
            <a:br>
              <a:rPr lang="ru-RU" sz="3200" b="1" i="1" dirty="0">
                <a:latin typeface="+mn-lt"/>
                <a:cs typeface="+mn-cs"/>
              </a:rPr>
            </a:br>
            <a:r>
              <a:rPr lang="ru-RU" sz="3200" b="1" i="1" dirty="0">
                <a:latin typeface="+mn-lt"/>
                <a:cs typeface="+mn-cs"/>
              </a:rPr>
              <a:t>5. Легковооружённый воин</a:t>
            </a:r>
            <a:endParaRPr lang="ru-RU" sz="3200" b="1" i="1" dirty="0">
              <a:latin typeface="+mn-lt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0" descr="1"/>
          <p:cNvPicPr>
            <a:picLocks noChangeAspect="1" noChangeArrowheads="1"/>
          </p:cNvPicPr>
          <p:nvPr/>
        </p:nvPicPr>
        <p:blipFill>
          <a:blip r:embed="rId2" cstate="print">
            <a:lum contrast="18000"/>
          </a:blip>
          <a:srcRect/>
          <a:stretch>
            <a:fillRect/>
          </a:stretch>
        </p:blipFill>
        <p:spPr bwMode="auto">
          <a:xfrm>
            <a:off x="1043608" y="1340768"/>
            <a:ext cx="6973008" cy="5099784"/>
          </a:xfrm>
          <a:prstGeom prst="rect">
            <a:avLst/>
          </a:prstGeom>
          <a:noFill/>
          <a:ln w="76200">
            <a:solidFill>
              <a:schemeClr val="bg1"/>
            </a:solidFill>
            <a:miter lim="800000"/>
            <a:headEnd/>
            <a:tailEnd/>
          </a:ln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i="1" dirty="0" smtClean="0"/>
              <a:t>Деревянные фигурки нубийских солдат египетской армии из гробницы </a:t>
            </a:r>
            <a:r>
              <a:rPr lang="ru-RU" sz="2800" b="1" i="1" dirty="0" err="1" smtClean="0"/>
              <a:t>Месехти</a:t>
            </a:r>
            <a:endParaRPr lang="ru-RU" sz="2800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antwars.narod.ru/Information/KINDER/imgsm/042-2.jpg"/>
          <p:cNvPicPr>
            <a:picLocks noChangeAspect="1" noChangeArrowheads="1"/>
          </p:cNvPicPr>
          <p:nvPr/>
        </p:nvPicPr>
        <p:blipFill>
          <a:blip r:embed="rId3" cstate="print"/>
          <a:srcRect l="4253" r="4253"/>
          <a:stretch>
            <a:fillRect/>
          </a:stretch>
        </p:blipFill>
        <p:spPr bwMode="auto">
          <a:xfrm>
            <a:off x="251520" y="692696"/>
            <a:ext cx="4476750" cy="2690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4" descr="http://antwars.narod.ru/Information/KINDER/imgsm/043-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48064" y="764704"/>
            <a:ext cx="3643313" cy="25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467544" y="3140968"/>
            <a:ext cx="8301608" cy="3384376"/>
          </a:xfrm>
          <a:prstGeom prst="rect">
            <a:avLst/>
          </a:prstGeom>
          <a:solidFill>
            <a:schemeClr val="bg1"/>
          </a:solidFill>
        </p:spPr>
        <p:txBody>
          <a:bodyPr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2900" b="1" i="1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Фараоны брали обычно одного воина с каждых 100 человек мужского населения. Воины находились на службе у фараона, правителей округов и храмов. За свою службу они получали участки земли, которые обрабатывались рабами. 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antwars.narod.ru/Information/KINDER/imgbg/046-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688" y="2060848"/>
            <a:ext cx="5915569" cy="4470636"/>
          </a:xfrm>
          <a:prstGeom prst="rect">
            <a:avLst/>
          </a:prstGeom>
          <a:noFill/>
          <a:ln w="38100">
            <a:solidFill>
              <a:schemeClr val="accent2"/>
            </a:solidFill>
            <a:miter lim="800000"/>
            <a:headEnd/>
            <a:tailEnd/>
          </a:ln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2276872"/>
          </a:xfrm>
        </p:spPr>
        <p:txBody>
          <a:bodyPr>
            <a:noAutofit/>
          </a:bodyPr>
          <a:lstStyle/>
          <a:p>
            <a:r>
              <a:rPr lang="ru-RU" sz="2400" b="1" i="1" dirty="0" smtClean="0"/>
              <a:t>Пешие отряды различались по своему вооружению — одни владели копьями, другие имели луки со стрелами, третьи — топоры или мечи. Существовали отряды, на вооружении которых состояли только боевые бумеранги</a:t>
            </a:r>
            <a:endParaRPr lang="ru-RU" sz="2400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6" descr="http://antwars.narod.ru/Information/KINDER/imgbg/043-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636912"/>
            <a:ext cx="8176394" cy="37497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002234"/>
          </a:xfrm>
        </p:spPr>
        <p:txBody>
          <a:bodyPr>
            <a:normAutofit/>
          </a:bodyPr>
          <a:lstStyle/>
          <a:p>
            <a:r>
              <a:rPr lang="ru-RU" sz="3600" b="1" i="1" dirty="0" smtClean="0"/>
              <a:t>Основной </a:t>
            </a:r>
            <a:r>
              <a:rPr lang="ru-RU" sz="3600" b="1" i="1" dirty="0"/>
              <a:t>ударной силой было войско из боевых колесниц, запряжённых лошадьми.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77</TotalTime>
  <Words>252</Words>
  <Application>Microsoft Office PowerPoint</Application>
  <PresentationFormat>Экран (4:3)</PresentationFormat>
  <Paragraphs>14</Paragraphs>
  <Slides>14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Военные походы фараонов</vt:lpstr>
      <vt:lpstr>Фараоны имели в подчинении сильную и высокоорганизованную армию. Она не только защищала египетского правителя от внутренних врагов, но и использовалась для расширения территории.</vt:lpstr>
      <vt:lpstr>Египет был недостаточно богат ресурсами, поэтому для добычи золота, серебра, металлов, стад животных и дерева регулярно направлял свои войска в соседние земли. От народов завоёванных стран фараон ежегодно получал дань.</vt:lpstr>
      <vt:lpstr>Для ведения успешных завоевательных походов им требовалась мощная и хорошо обученная армия.</vt:lpstr>
      <vt:lpstr>Слайд 5</vt:lpstr>
      <vt:lpstr>Деревянные фигурки нубийских солдат египетской армии из гробницы Месехти</vt:lpstr>
      <vt:lpstr>Слайд 7</vt:lpstr>
      <vt:lpstr>Пешие отряды различались по своему вооружению — одни владели копьями, другие имели луки со стрелами, третьи — топоры или мечи. Существовали отряды, на вооружении которых состояли только боевые бумеранги</vt:lpstr>
      <vt:lpstr>Основной ударной силой было войско из боевых колесниц, запряжённых лошадьми.</vt:lpstr>
      <vt:lpstr>Специальные отряды из колесниц появились в середине второго тысячелетия до н. э. На их создание повлияло знакомство египтян с передовой военной техникой других народов. На стенах гробниц часто встречаются рисунки, где изображён захват колесниц и коней после блестящих побед.</vt:lpstr>
      <vt:lpstr>Во время правления фараонов Тутмоса III и Рамсеса II территория Египта была значительно расширена. Войны проводились главным образом для грабежа и порабощения пленников. Успешные завоевательные походы привели к процветанию могущественного древнеегипетского государства.</vt:lpstr>
      <vt:lpstr>«Колесница фараона Рамсеса II</vt:lpstr>
      <vt:lpstr>Первоначально пленных в Древнем Египте убивали, так как труд был не производительным и пропитание раба стоило дороже его работы. Но с увеличением производительности труда пленников начали оставлять в живых, чтобы использовать на самых тяжёлых работах. Использование рабского труда позволило египтянам организовать строительство величественных сооружений — храмов и пирамид.</vt:lpstr>
      <vt:lpstr>Слайд 14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Военные походы фараонов</dc:title>
  <dc:creator>777</dc:creator>
  <cp:lastModifiedBy>777</cp:lastModifiedBy>
  <cp:revision>8</cp:revision>
  <dcterms:created xsi:type="dcterms:W3CDTF">2021-11-01T16:10:58Z</dcterms:created>
  <dcterms:modified xsi:type="dcterms:W3CDTF">2021-11-01T17:28:26Z</dcterms:modified>
</cp:coreProperties>
</file>