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2" r:id="rId11"/>
    <p:sldId id="280" r:id="rId12"/>
    <p:sldId id="281" r:id="rId13"/>
    <p:sldId id="282" r:id="rId14"/>
    <p:sldId id="261" r:id="rId15"/>
    <p:sldId id="279" r:id="rId16"/>
    <p:sldId id="263" r:id="rId17"/>
    <p:sldId id="277" r:id="rId18"/>
    <p:sldId id="264" r:id="rId19"/>
    <p:sldId id="266" r:id="rId20"/>
    <p:sldId id="284" r:id="rId21"/>
    <p:sldId id="267" r:id="rId22"/>
    <p:sldId id="268" r:id="rId23"/>
    <p:sldId id="283" r:id="rId24"/>
    <p:sldId id="285" r:id="rId25"/>
    <p:sldId id="269" r:id="rId26"/>
    <p:sldId id="270" r:id="rId27"/>
    <p:sldId id="271" r:id="rId28"/>
    <p:sldId id="278" r:id="rId29"/>
    <p:sldId id="273" r:id="rId30"/>
    <p:sldId id="274" r:id="rId31"/>
    <p:sldId id="275" r:id="rId32"/>
    <p:sldId id="276" r:id="rId3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23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9" name="Рисунок 38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40" name="Рисунок 39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8880" cy="5361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80" name="Рисунок 79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81" name="Рисунок 80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8880" cy="5361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21" name="Рисунок 120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22" name="Рисунок 121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8880" cy="5361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65" name="Рисунок 164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16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8880" cy="5361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8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8880" cy="5361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206" name="Рисунок 20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207" name="Рисунок 206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2"/>
          <p:cNvPicPr/>
          <p:nvPr/>
        </p:nvPicPr>
        <p:blipFill>
          <a:blip r:embed="rId14" cstate="screen"/>
          <a:stretch>
            <a:fillRect/>
          </a:stretch>
        </p:blipFill>
        <p:spPr>
          <a:xfrm>
            <a:off x="0" y="357120"/>
            <a:ext cx="9142920" cy="6499800"/>
          </a:xfrm>
          <a:prstGeom prst="rect">
            <a:avLst/>
          </a:prstGeom>
          <a:ln>
            <a:noFill/>
          </a:ln>
        </p:spPr>
      </p:pic>
      <p:sp>
        <p:nvSpPr>
          <p:cNvPr id="8" name="CustomShape 1"/>
          <p:cNvSpPr/>
          <p:nvPr/>
        </p:nvSpPr>
        <p:spPr>
          <a:xfrm>
            <a:off x="0" y="6572160"/>
            <a:ext cx="9142920" cy="284760"/>
          </a:xfrm>
          <a:prstGeom prst="rect">
            <a:avLst/>
          </a:prstGeom>
          <a:solidFill>
            <a:srgbClr val="0070C0"/>
          </a:solidFill>
          <a:ln w="25560">
            <a:noFill/>
          </a:ln>
        </p:spPr>
      </p:sp>
      <p:sp>
        <p:nvSpPr>
          <p:cNvPr id="2" name="CustomShape 2"/>
          <p:cNvSpPr/>
          <p:nvPr/>
        </p:nvSpPr>
        <p:spPr>
          <a:xfrm>
            <a:off x="0" y="1285920"/>
            <a:ext cx="9142920" cy="52138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3" name="CustomShape 3"/>
          <p:cNvSpPr/>
          <p:nvPr/>
        </p:nvSpPr>
        <p:spPr>
          <a:xfrm>
            <a:off x="0" y="6642720"/>
            <a:ext cx="1198440" cy="211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">
                <a:solidFill>
                  <a:srgbClr val="BFBFBF"/>
                </a:solidFill>
                <a:latin typeface="Times New Roman"/>
              </a:rPr>
              <a:t>http://linda6035.ucoz.ru/</a:t>
            </a:r>
            <a:endParaRPr/>
          </a:p>
        </p:txBody>
      </p:sp>
      <p:pic>
        <p:nvPicPr>
          <p:cNvPr id="4" name="Picture 2"/>
          <p:cNvPicPr/>
          <p:nvPr/>
        </p:nvPicPr>
        <p:blipFill>
          <a:blip r:embed="rId15" cstate="screen"/>
          <a:stretch>
            <a:fillRect/>
          </a:stretch>
        </p:blipFill>
        <p:spPr>
          <a:xfrm>
            <a:off x="7072200" y="4755960"/>
            <a:ext cx="1918080" cy="2100960"/>
          </a:xfrm>
          <a:prstGeom prst="rect">
            <a:avLst/>
          </a:prstGeom>
          <a:ln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12"/>
          <p:cNvPicPr/>
          <p:nvPr/>
        </p:nvPicPr>
        <p:blipFill>
          <a:blip r:embed="rId14" cstate="screen"/>
          <a:stretch>
            <a:fillRect/>
          </a:stretch>
        </p:blipFill>
        <p:spPr>
          <a:xfrm>
            <a:off x="0" y="357120"/>
            <a:ext cx="9142920" cy="64998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>
            <a:off x="0" y="6572160"/>
            <a:ext cx="9142920" cy="284760"/>
          </a:xfrm>
          <a:prstGeom prst="rect">
            <a:avLst/>
          </a:prstGeom>
          <a:solidFill>
            <a:srgbClr val="0070C0"/>
          </a:solidFill>
          <a:ln w="25560">
            <a:noFill/>
          </a:ln>
        </p:spPr>
      </p:sp>
      <p:sp>
        <p:nvSpPr>
          <p:cNvPr id="43" name="CustomShape 2"/>
          <p:cNvSpPr/>
          <p:nvPr/>
        </p:nvSpPr>
        <p:spPr>
          <a:xfrm>
            <a:off x="0" y="1285920"/>
            <a:ext cx="9142920" cy="52138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44" name="CustomShape 3"/>
          <p:cNvSpPr/>
          <p:nvPr/>
        </p:nvSpPr>
        <p:spPr>
          <a:xfrm>
            <a:off x="0" y="6642720"/>
            <a:ext cx="1198440" cy="211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">
                <a:solidFill>
                  <a:srgbClr val="BFBFBF"/>
                </a:solidFill>
                <a:latin typeface="Times New Roman"/>
              </a:rPr>
              <a:t>http://linda6035.ucoz.ru/</a:t>
            </a:r>
            <a:endParaRPr/>
          </a:p>
        </p:txBody>
      </p:sp>
      <p:pic>
        <p:nvPicPr>
          <p:cNvPr id="45" name="Picture 2"/>
          <p:cNvPicPr/>
          <p:nvPr/>
        </p:nvPicPr>
        <p:blipFill>
          <a:blip r:embed="rId15" cstate="screen"/>
          <a:stretch>
            <a:fillRect/>
          </a:stretch>
        </p:blipFill>
        <p:spPr>
          <a:xfrm>
            <a:off x="7072200" y="4755960"/>
            <a:ext cx="1918080" cy="2100960"/>
          </a:xfrm>
          <a:prstGeom prst="rect">
            <a:avLst/>
          </a:prstGeom>
          <a:ln>
            <a:noFill/>
          </a:ln>
        </p:spPr>
      </p:pic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Рисунок 12"/>
          <p:cNvPicPr/>
          <p:nvPr/>
        </p:nvPicPr>
        <p:blipFill>
          <a:blip r:embed="rId14" cstate="screen"/>
          <a:stretch>
            <a:fillRect/>
          </a:stretch>
        </p:blipFill>
        <p:spPr>
          <a:xfrm>
            <a:off x="0" y="357120"/>
            <a:ext cx="9142920" cy="649980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0" y="6572160"/>
            <a:ext cx="9142920" cy="284760"/>
          </a:xfrm>
          <a:prstGeom prst="rect">
            <a:avLst/>
          </a:prstGeom>
          <a:solidFill>
            <a:srgbClr val="0070C0"/>
          </a:solidFill>
          <a:ln w="25560">
            <a:noFill/>
          </a:ln>
        </p:spPr>
      </p:sp>
      <p:sp>
        <p:nvSpPr>
          <p:cNvPr id="84" name="CustomShape 2"/>
          <p:cNvSpPr/>
          <p:nvPr/>
        </p:nvSpPr>
        <p:spPr>
          <a:xfrm>
            <a:off x="0" y="1285920"/>
            <a:ext cx="9142920" cy="52138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85" name="CustomShape 3"/>
          <p:cNvSpPr/>
          <p:nvPr/>
        </p:nvSpPr>
        <p:spPr>
          <a:xfrm>
            <a:off x="0" y="6642720"/>
            <a:ext cx="1198440" cy="211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">
                <a:solidFill>
                  <a:srgbClr val="BFBFBF"/>
                </a:solidFill>
                <a:latin typeface="Times New Roman"/>
              </a:rPr>
              <a:t>http://linda6035.ucoz.ru/</a:t>
            </a:r>
            <a:endParaRPr/>
          </a:p>
        </p:txBody>
      </p:sp>
      <p:pic>
        <p:nvPicPr>
          <p:cNvPr id="86" name="Picture 2"/>
          <p:cNvPicPr/>
          <p:nvPr/>
        </p:nvPicPr>
        <p:blipFill>
          <a:blip r:embed="rId15" cstate="screen"/>
          <a:stretch>
            <a:fillRect/>
          </a:stretch>
        </p:blipFill>
        <p:spPr>
          <a:xfrm>
            <a:off x="7072200" y="4755960"/>
            <a:ext cx="1918080" cy="2100960"/>
          </a:xfrm>
          <a:prstGeom prst="rect">
            <a:avLst/>
          </a:prstGeom>
          <a:ln>
            <a:noFill/>
          </a:ln>
        </p:spPr>
      </p:pic>
      <p:sp>
        <p:nvSpPr>
          <p:cNvPr id="8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Рисунок 12"/>
          <p:cNvPicPr/>
          <p:nvPr/>
        </p:nvPicPr>
        <p:blipFill>
          <a:blip r:embed="rId14" cstate="screen"/>
          <a:stretch>
            <a:fillRect/>
          </a:stretch>
        </p:blipFill>
        <p:spPr>
          <a:xfrm>
            <a:off x="0" y="357120"/>
            <a:ext cx="9142920" cy="6499800"/>
          </a:xfrm>
          <a:prstGeom prst="rect">
            <a:avLst/>
          </a:prstGeom>
          <a:ln>
            <a:noFill/>
          </a:ln>
        </p:spPr>
      </p:pic>
      <p:sp>
        <p:nvSpPr>
          <p:cNvPr id="124" name="CustomShape 1"/>
          <p:cNvSpPr/>
          <p:nvPr/>
        </p:nvSpPr>
        <p:spPr>
          <a:xfrm>
            <a:off x="0" y="6572160"/>
            <a:ext cx="9142920" cy="284760"/>
          </a:xfrm>
          <a:prstGeom prst="rect">
            <a:avLst/>
          </a:prstGeom>
          <a:solidFill>
            <a:srgbClr val="0070C0"/>
          </a:solidFill>
          <a:ln w="25560">
            <a:noFill/>
          </a:ln>
        </p:spPr>
      </p:sp>
      <p:sp>
        <p:nvSpPr>
          <p:cNvPr id="125" name="CustomShape 2"/>
          <p:cNvSpPr/>
          <p:nvPr/>
        </p:nvSpPr>
        <p:spPr>
          <a:xfrm>
            <a:off x="0" y="1285920"/>
            <a:ext cx="9142920" cy="52138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26" name="CustomShape 3"/>
          <p:cNvSpPr/>
          <p:nvPr/>
        </p:nvSpPr>
        <p:spPr>
          <a:xfrm>
            <a:off x="0" y="6642720"/>
            <a:ext cx="1198440" cy="211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">
                <a:solidFill>
                  <a:srgbClr val="BFBFBF"/>
                </a:solidFill>
                <a:latin typeface="Times New Roman"/>
              </a:rPr>
              <a:t>http://linda6035.ucoz.ru/</a:t>
            </a:r>
            <a:endParaRPr/>
          </a:p>
        </p:txBody>
      </p:sp>
      <p:pic>
        <p:nvPicPr>
          <p:cNvPr id="127" name="Picture 2"/>
          <p:cNvPicPr/>
          <p:nvPr/>
        </p:nvPicPr>
        <p:blipFill>
          <a:blip r:embed="rId15" cstate="screen"/>
          <a:stretch>
            <a:fillRect/>
          </a:stretch>
        </p:blipFill>
        <p:spPr>
          <a:xfrm>
            <a:off x="7072200" y="4755960"/>
            <a:ext cx="1918080" cy="2100960"/>
          </a:xfrm>
          <a:prstGeom prst="rect">
            <a:avLst/>
          </a:prstGeom>
          <a:ln>
            <a:noFill/>
          </a:ln>
        </p:spPr>
      </p:pic>
      <p:sp>
        <p:nvSpPr>
          <p:cNvPr id="128" name="PlaceHolder 4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080" cy="4573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30" name="PlaceHolder 6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080" cy="4573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31" name="PlaceHolder 7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080" cy="4573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32" name="PlaceHolder 8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080" cy="4573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Рисунок 12"/>
          <p:cNvPicPr/>
          <p:nvPr/>
        </p:nvPicPr>
        <p:blipFill>
          <a:blip r:embed="rId14" cstate="screen"/>
          <a:stretch>
            <a:fillRect/>
          </a:stretch>
        </p:blipFill>
        <p:spPr>
          <a:xfrm>
            <a:off x="0" y="357120"/>
            <a:ext cx="9142920" cy="649980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0" y="6572160"/>
            <a:ext cx="9142920" cy="284760"/>
          </a:xfrm>
          <a:prstGeom prst="rect">
            <a:avLst/>
          </a:prstGeom>
          <a:solidFill>
            <a:srgbClr val="0070C0"/>
          </a:solidFill>
          <a:ln w="25560">
            <a:noFill/>
          </a:ln>
        </p:spPr>
      </p:sp>
      <p:sp>
        <p:nvSpPr>
          <p:cNvPr id="169" name="CustomShape 2"/>
          <p:cNvSpPr/>
          <p:nvPr/>
        </p:nvSpPr>
        <p:spPr>
          <a:xfrm>
            <a:off x="0" y="1285920"/>
            <a:ext cx="9142920" cy="52138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70" name="CustomShape 3"/>
          <p:cNvSpPr/>
          <p:nvPr/>
        </p:nvSpPr>
        <p:spPr>
          <a:xfrm>
            <a:off x="0" y="6642720"/>
            <a:ext cx="1198440" cy="211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">
                <a:solidFill>
                  <a:srgbClr val="BFBFBF"/>
                </a:solidFill>
                <a:latin typeface="Times New Roman"/>
              </a:rPr>
              <a:t>http://linda6035.ucoz.ru/</a:t>
            </a:r>
            <a:endParaRPr/>
          </a:p>
        </p:txBody>
      </p:sp>
      <p:pic>
        <p:nvPicPr>
          <p:cNvPr id="171" name="Picture 2"/>
          <p:cNvPicPr/>
          <p:nvPr/>
        </p:nvPicPr>
        <p:blipFill>
          <a:blip r:embed="rId15" cstate="screen"/>
          <a:stretch>
            <a:fillRect/>
          </a:stretch>
        </p:blipFill>
        <p:spPr>
          <a:xfrm>
            <a:off x="7072200" y="4755960"/>
            <a:ext cx="1918080" cy="2100960"/>
          </a:xfrm>
          <a:prstGeom prst="rect">
            <a:avLst/>
          </a:prstGeom>
          <a:ln>
            <a:noFill/>
          </a:ln>
        </p:spPr>
      </p:pic>
      <p:sp>
        <p:nvSpPr>
          <p:cNvPr id="172" name="PlaceHolder 4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7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s1.pic4you.ru/allimage/y2012/08-28/12216/2377705.png" TargetMode="Externa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285840" y="2357280"/>
            <a:ext cx="8571600" cy="1918440"/>
          </a:xfrm>
          <a:prstGeom prst="rect">
            <a:avLst/>
          </a:prstGeom>
          <a:noFill/>
          <a:ln>
            <a:noFill/>
          </a:ln>
        </p:spPr>
      </p:sp>
      <p:sp>
        <p:nvSpPr>
          <p:cNvPr id="250" name="CustomShape 2"/>
          <p:cNvSpPr/>
          <p:nvPr/>
        </p:nvSpPr>
        <p:spPr>
          <a:xfrm>
            <a:off x="1296000" y="5163480"/>
            <a:ext cx="6082200" cy="1460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latin typeface="Monotype Corsiva"/>
              </a:rPr>
              <a:t>Автор </a:t>
            </a:r>
            <a:r>
              <a:rPr lang="ru-RU" dirty="0">
                <a:solidFill>
                  <a:srgbClr val="000000"/>
                </a:solidFill>
                <a:latin typeface="Monotype Corsiva"/>
              </a:rPr>
              <a:t>: Лоскутова Светлана Евгеньевна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Monotype Corsiva"/>
              </a:rPr>
              <a:t>учитель начальных классов  Муниципального общеобразовательного учреждения средней общеобразовательной школы № 2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Monotype Corsiva"/>
              </a:rPr>
              <a:t> Егорьевского района Московской области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b="1" smtClean="0">
                <a:solidFill>
                  <a:srgbClr val="000000"/>
                </a:solidFill>
                <a:latin typeface="Monotype Corsiva"/>
              </a:rPr>
              <a:t>2020</a:t>
            </a:r>
            <a:endParaRPr/>
          </a:p>
        </p:txBody>
      </p:sp>
      <p:sp>
        <p:nvSpPr>
          <p:cNvPr id="251" name="CustomShape 3"/>
          <p:cNvSpPr/>
          <p:nvPr/>
        </p:nvSpPr>
        <p:spPr>
          <a:xfrm>
            <a:off x="2000160" y="1143000"/>
            <a:ext cx="5213880" cy="821160"/>
          </a:xfrm>
          <a:prstGeom prst="rect">
            <a:avLst/>
          </a:prstGeom>
          <a:noFill/>
          <a:ln>
            <a:noFill/>
          </a:ln>
        </p:spPr>
      </p:sp>
      <p:sp>
        <p:nvSpPr>
          <p:cNvPr id="252" name="CustomShape 4"/>
          <p:cNvSpPr/>
          <p:nvPr/>
        </p:nvSpPr>
        <p:spPr>
          <a:xfrm>
            <a:off x="944640" y="504000"/>
            <a:ext cx="7263360" cy="13068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i="1">
                <a:solidFill>
                  <a:srgbClr val="002060"/>
                </a:solidFill>
                <a:latin typeface="Franklin Gothic Book"/>
              </a:rPr>
              <a:t>Проектная деятельность 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b="1" i="1">
                <a:solidFill>
                  <a:srgbClr val="002060"/>
                </a:solidFill>
                <a:latin typeface="Franklin Gothic Book"/>
              </a:rPr>
              <a:t>                в начальных классах</a:t>
            </a:r>
            <a:endParaRPr/>
          </a:p>
        </p:txBody>
      </p:sp>
      <p:sp>
        <p:nvSpPr>
          <p:cNvPr id="253" name="CustomShape 5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</p:sp>
      <p:sp>
        <p:nvSpPr>
          <p:cNvPr id="254" name="CustomShape 6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</p:sp>
      <p:sp>
        <p:nvSpPr>
          <p:cNvPr id="256" name="TextShape 7"/>
          <p:cNvSpPr txBox="1"/>
          <p:nvPr/>
        </p:nvSpPr>
        <p:spPr>
          <a:xfrm>
            <a:off x="432000" y="28800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7" name="TextShape 8"/>
          <p:cNvSpPr txBox="1"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pic>
        <p:nvPicPr>
          <p:cNvPr id="2050" name="Picture 2" descr="C:\Users\Светлана\Desktop\выступленеие на педсовете\IMG-20180920-WA00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785927"/>
            <a:ext cx="5045784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428596" y="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sz="40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9" name="Рисунок 268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864000" y="1368000"/>
            <a:ext cx="2592000" cy="3096000"/>
          </a:xfrm>
          <a:prstGeom prst="rect">
            <a:avLst/>
          </a:prstGeom>
          <a:ln>
            <a:noFill/>
          </a:ln>
        </p:spPr>
      </p:pic>
      <p:pic>
        <p:nvPicPr>
          <p:cNvPr id="270" name="Рисунок 269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5688000" y="1368000"/>
            <a:ext cx="2520000" cy="3096000"/>
          </a:xfrm>
          <a:prstGeom prst="rect">
            <a:avLst/>
          </a:prstGeom>
          <a:ln>
            <a:noFill/>
          </a:ln>
        </p:spPr>
      </p:pic>
      <p:pic>
        <p:nvPicPr>
          <p:cNvPr id="271" name="Рисунок 270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3456000" y="4536000"/>
            <a:ext cx="2376000" cy="194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выступленеие на педсовете\WP_20180220_11_50_56_Pr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5802" y="3714752"/>
            <a:ext cx="4069602" cy="2286016"/>
          </a:xfrm>
          <a:prstGeom prst="rect">
            <a:avLst/>
          </a:prstGeom>
          <a:noFill/>
        </p:spPr>
      </p:pic>
      <p:sp>
        <p:nvSpPr>
          <p:cNvPr id="12" name="Текст 1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«Живая азбука»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Светлана\Desktop\выступленеие на педсовете\WP_20180220_11_50_14_Pr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714752"/>
            <a:ext cx="4194185" cy="2355994"/>
          </a:xfrm>
          <a:prstGeom prst="rect">
            <a:avLst/>
          </a:prstGeom>
          <a:noFill/>
        </p:spPr>
      </p:pic>
      <p:pic>
        <p:nvPicPr>
          <p:cNvPr id="4100" name="Picture 4" descr="C:\Users\Светлана\Desktop\выступленеие на педсовете\WP_20180220_11_50_10_Pr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7" y="1285860"/>
            <a:ext cx="4199141" cy="2358777"/>
          </a:xfrm>
          <a:prstGeom prst="rect">
            <a:avLst/>
          </a:prstGeom>
          <a:noFill/>
        </p:spPr>
      </p:pic>
      <p:pic>
        <p:nvPicPr>
          <p:cNvPr id="4101" name="Picture 5" descr="C:\Users\Светлана\Desktop\выступленеие на педсовете\WP_20180220_11_22_14_Pr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7" y="1285860"/>
            <a:ext cx="4071967" cy="2287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2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3" name="TextShape 3"/>
          <p:cNvSpPr txBox="1"/>
          <p:nvPr/>
        </p:nvSpPr>
        <p:spPr>
          <a:xfrm>
            <a:off x="1743120" y="432000"/>
            <a:ext cx="5456880" cy="13406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endParaRPr sz="40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4" name="TextShape 4"/>
          <p:cNvSpPr txBox="1"/>
          <p:nvPr/>
        </p:nvSpPr>
        <p:spPr>
          <a:xfrm>
            <a:off x="144000" y="1584000"/>
            <a:ext cx="8784000" cy="46332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Интересен 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тем, что его участники берут </a:t>
            </a:r>
            <a:endParaRPr lang="ru-RU" sz="3000" b="1" i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на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себя роли литературных или </a:t>
            </a: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исторических</a:t>
            </a: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персонажей, выдуманных героев с целью </a:t>
            </a:r>
            <a:endParaRPr lang="ru-RU" sz="3000" b="1" i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воссоздания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различных </a:t>
            </a: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социальных или</a:t>
            </a: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деловых отношений через </a:t>
            </a: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игровую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ситуацию</a:t>
            </a: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Это могут быть </a:t>
            </a: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инсценировки литературных</a:t>
            </a:r>
          </a:p>
          <a:p>
            <a:pPr>
              <a:lnSpc>
                <a:spcPct val="100000"/>
              </a:lnSpc>
            </a:pPr>
            <a:r>
              <a:rPr lang="ru-RU" sz="3000" b="1" i="1" dirty="0" smtClean="0">
                <a:solidFill>
                  <a:srgbClr val="7030A0"/>
                </a:solidFill>
                <a:latin typeface="Franklin Gothic Book"/>
              </a:rPr>
              <a:t> </a:t>
            </a: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сказок, театрализации, произведения </a:t>
            </a:r>
            <a:endParaRPr/>
          </a:p>
          <a:p>
            <a:pPr>
              <a:lnSpc>
                <a:spcPct val="100000"/>
              </a:lnSpc>
            </a:pPr>
            <a:r>
              <a:rPr lang="ru-RU" sz="3000" b="1" i="1" dirty="0">
                <a:solidFill>
                  <a:srgbClr val="7030A0"/>
                </a:solidFill>
                <a:latin typeface="Franklin Gothic Book"/>
              </a:rPr>
              <a:t>прикладного искусства и др.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ветлана\Desktop\выступленеие на педсовете\WP_20181204_12_32_23_Pr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71612"/>
            <a:ext cx="3071834" cy="4822066"/>
          </a:xfrm>
          <a:prstGeom prst="rect">
            <a:avLst/>
          </a:prstGeom>
          <a:noFill/>
        </p:spPr>
      </p:pic>
      <p:pic>
        <p:nvPicPr>
          <p:cNvPr id="1028" name="Picture 4" descr="C:\Users\Светлана\Desktop\выступленеие на педсовете\WP_20181205_12_18_01_Pr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1571612"/>
            <a:ext cx="2928957" cy="4805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pic>
        <p:nvPicPr>
          <p:cNvPr id="286" name="Рисунок 28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232000" y="936000"/>
            <a:ext cx="4608000" cy="2664000"/>
          </a:xfrm>
          <a:prstGeom prst="rect">
            <a:avLst/>
          </a:prstGeom>
          <a:ln>
            <a:noFill/>
          </a:ln>
        </p:spPr>
      </p:pic>
      <p:pic>
        <p:nvPicPr>
          <p:cNvPr id="287" name="Рисунок 286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288000" y="3672000"/>
            <a:ext cx="1944000" cy="2889360"/>
          </a:xfrm>
          <a:prstGeom prst="rect">
            <a:avLst/>
          </a:prstGeom>
          <a:ln>
            <a:noFill/>
          </a:ln>
        </p:spPr>
      </p:pic>
      <p:pic>
        <p:nvPicPr>
          <p:cNvPr id="288" name="Рисунок 287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7128000" y="648000"/>
            <a:ext cx="1800000" cy="2952000"/>
          </a:xfrm>
          <a:prstGeom prst="rect">
            <a:avLst/>
          </a:prstGeom>
          <a:ln>
            <a:noFill/>
          </a:ln>
        </p:spPr>
      </p:pic>
      <p:pic>
        <p:nvPicPr>
          <p:cNvPr id="289" name="Рисунок 288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2664000" y="3681360"/>
            <a:ext cx="1800000" cy="2870640"/>
          </a:xfrm>
          <a:prstGeom prst="rect">
            <a:avLst/>
          </a:prstGeom>
          <a:ln>
            <a:noFill/>
          </a:ln>
        </p:spPr>
      </p:pic>
      <p:pic>
        <p:nvPicPr>
          <p:cNvPr id="290" name="Рисунок 289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5038920" y="3681360"/>
            <a:ext cx="1945080" cy="2870640"/>
          </a:xfrm>
          <a:prstGeom prst="rect">
            <a:avLst/>
          </a:prstGeom>
          <a:ln>
            <a:noFill/>
          </a:ln>
        </p:spPr>
      </p:pic>
      <p:pic>
        <p:nvPicPr>
          <p:cNvPr id="291" name="Рисунок 290"/>
          <p:cNvPicPr/>
          <p:nvPr/>
        </p:nvPicPr>
        <p:blipFill>
          <a:blip r:embed="rId7" cstate="screen"/>
          <a:stretch>
            <a:fillRect/>
          </a:stretch>
        </p:blipFill>
        <p:spPr>
          <a:xfrm>
            <a:off x="288000" y="648000"/>
            <a:ext cx="1800000" cy="2952000"/>
          </a:xfrm>
          <a:prstGeom prst="rect">
            <a:avLst/>
          </a:prstGeom>
          <a:ln>
            <a:noFill/>
          </a:ln>
        </p:spPr>
      </p:pic>
      <p:sp>
        <p:nvSpPr>
          <p:cNvPr id="9" name="Подзаголовок 8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428596" y="714356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99" name="TextShape 2"/>
          <p:cNvSpPr txBox="1"/>
          <p:nvPr/>
        </p:nvSpPr>
        <p:spPr>
          <a:xfrm>
            <a:off x="360000" y="1142984"/>
            <a:ext cx="8640000" cy="442915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Информационный проект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 проектов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,изначально</a:t>
            </a: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направленный на сбор информации </a:t>
            </a: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каком- то объекте, явлении, событии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человеке. Результатом работы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</a:t>
            </a: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стать  доклад, статья,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реферат.     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«Словари»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258" name="Picture 2" descr="C:\Users\старт\Desktop\выступление Проектная деятельность в нач классах\IMG_20201119_084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4024" y="1628801"/>
            <a:ext cx="2810671" cy="3744416"/>
          </a:xfrm>
          <a:prstGeom prst="rect">
            <a:avLst/>
          </a:prstGeom>
          <a:noFill/>
        </p:spPr>
      </p:pic>
      <p:pic>
        <p:nvPicPr>
          <p:cNvPr id="96259" name="Picture 3" descr="C:\Users\старт\Desktop\выступление Проектная деятельность в нач классах\IMG_20201119_0849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628800"/>
            <a:ext cx="2838450" cy="3853433"/>
          </a:xfrm>
          <a:prstGeom prst="rect">
            <a:avLst/>
          </a:prstGeom>
          <a:noFill/>
        </p:spPr>
      </p:pic>
      <p:pic>
        <p:nvPicPr>
          <p:cNvPr id="96260" name="Picture 4" descr="C:\Users\старт\Desktop\выступление Проектная деятельность в нач классах\IMG_20201119_085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2204864"/>
            <a:ext cx="2838450" cy="3853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</p:sp>
      <p:sp>
        <p:nvSpPr>
          <p:cNvPr id="301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</p:sp>
      <p:pic>
        <p:nvPicPr>
          <p:cNvPr id="302" name="Рисунок 301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080000" y="360000"/>
            <a:ext cx="2520000" cy="3816000"/>
          </a:xfrm>
          <a:prstGeom prst="rect">
            <a:avLst/>
          </a:prstGeom>
          <a:ln>
            <a:noFill/>
          </a:ln>
        </p:spPr>
      </p:pic>
      <p:pic>
        <p:nvPicPr>
          <p:cNvPr id="303" name="Рисунок 302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5530320" y="360000"/>
            <a:ext cx="2245680" cy="3816000"/>
          </a:xfrm>
          <a:prstGeom prst="rect">
            <a:avLst/>
          </a:prstGeom>
          <a:ln>
            <a:noFill/>
          </a:ln>
        </p:spPr>
      </p:pic>
      <p:pic>
        <p:nvPicPr>
          <p:cNvPr id="304" name="Рисунок 303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2448000" y="4248000"/>
            <a:ext cx="3888000" cy="230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6" name="TextShape 2"/>
          <p:cNvSpPr txBox="1"/>
          <p:nvPr/>
        </p:nvSpPr>
        <p:spPr>
          <a:xfrm>
            <a:off x="576000" y="1071546"/>
            <a:ext cx="8352000" cy="436049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Практико-ориентированный  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проект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нацелен </a:t>
            </a: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 на </a:t>
            </a: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социальные </a:t>
            </a: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интересы</a:t>
            </a: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самих участников проекта или </a:t>
            </a:r>
            <a:endParaRPr lang="ru-RU" sz="3600" b="1" i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самих </a:t>
            </a: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заказчиков. Продукт такого </a:t>
            </a:r>
            <a:endParaRPr lang="ru-RU" sz="3600" b="1" i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проекта </a:t>
            </a: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может быть использован в </a:t>
            </a:r>
            <a:endParaRPr lang="ru-RU" sz="3600" b="1" i="1" dirty="0" smtClean="0">
              <a:solidFill>
                <a:srgbClr val="7030A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3600" b="1" i="1" dirty="0" smtClean="0">
                <a:solidFill>
                  <a:srgbClr val="7030A0"/>
                </a:solidFill>
                <a:latin typeface="Franklin Gothic Book"/>
              </a:rPr>
              <a:t>жизни </a:t>
            </a:r>
            <a:r>
              <a:rPr lang="ru-RU" sz="3600" b="1" i="1" dirty="0">
                <a:solidFill>
                  <a:srgbClr val="7030A0"/>
                </a:solidFill>
                <a:latin typeface="Franklin Gothic Book"/>
              </a:rPr>
              <a:t>класса, школы.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«Дружный класс»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старт\Desktop\выступление Проектная деятельность в нач классах\IMG_20200929_1245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412776"/>
            <a:ext cx="3729543" cy="4968552"/>
          </a:xfrm>
          <a:prstGeom prst="rect">
            <a:avLst/>
          </a:prstGeom>
          <a:noFill/>
        </p:spPr>
      </p:pic>
      <p:pic>
        <p:nvPicPr>
          <p:cNvPr id="1028" name="Picture 4" descr="C:\Users\старт\Desktop\выступление Проектная деятельность в нач классах\IMG_20200929_1247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412776"/>
            <a:ext cx="3637409" cy="2730347"/>
          </a:xfrm>
          <a:prstGeom prst="rect">
            <a:avLst/>
          </a:prstGeom>
          <a:noFill/>
        </p:spPr>
      </p:pic>
      <p:pic>
        <p:nvPicPr>
          <p:cNvPr id="1029" name="Picture 5" descr="C:\Users\старт\Desktop\выступление Проектная деятельность в нач классах\IMG_20200930_0747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4149080"/>
            <a:ext cx="3114675" cy="233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</p:sp>
      <p:sp>
        <p:nvSpPr>
          <p:cNvPr id="259" name="CustomShape 2"/>
          <p:cNvSpPr/>
          <p:nvPr/>
        </p:nvSpPr>
        <p:spPr>
          <a:xfrm>
            <a:off x="651960" y="1392480"/>
            <a:ext cx="7894440" cy="32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Расскажи – и я забуду,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покажи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и я запомню,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ай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попробовать – и я   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пойму.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5616000" y="4094280"/>
            <a:ext cx="2853000" cy="6570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4000" b="1" i="1">
                <a:solidFill>
                  <a:srgbClr val="C00000"/>
                </a:solidFill>
                <a:latin typeface="Arial"/>
              </a:rPr>
              <a:t>Конфуций</a:t>
            </a:r>
            <a:r>
              <a:rPr lang="ru-RU" sz="2800" b="1" i="1">
                <a:solidFill>
                  <a:srgbClr val="000000"/>
                </a:solidFill>
                <a:latin typeface="Arial"/>
              </a:rPr>
              <a:t> </a:t>
            </a:r>
            <a:endParaRPr/>
          </a:p>
        </p:txBody>
      </p:sp>
      <p:pic>
        <p:nvPicPr>
          <p:cNvPr id="261" name="Рисунок 260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447120" y="3960000"/>
            <a:ext cx="3440880" cy="223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 «Учимся взаимодействовать»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7282" name="Picture 2" descr="C:\Users\старт\Desktop\выступление Проектная деятельность в нач классах\IMG_20191111_1249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88840"/>
            <a:ext cx="2838450" cy="3781425"/>
          </a:xfrm>
          <a:prstGeom prst="rect">
            <a:avLst/>
          </a:prstGeom>
          <a:noFill/>
        </p:spPr>
      </p:pic>
      <p:pic>
        <p:nvPicPr>
          <p:cNvPr id="97283" name="Picture 3" descr="C:\Users\старт\Desktop\выступление Проектная деятельность в нач классах\IMG_20191111_1234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268760"/>
            <a:ext cx="2838450" cy="3781425"/>
          </a:xfrm>
          <a:prstGeom prst="rect">
            <a:avLst/>
          </a:prstGeom>
          <a:noFill/>
        </p:spPr>
      </p:pic>
      <p:pic>
        <p:nvPicPr>
          <p:cNvPr id="97284" name="Picture 4" descr="C:\Users\старт\Desktop\выступление Проектная деятельность в нач классах\IMG_20191111_1249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916832"/>
            <a:ext cx="2838450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</p:sp>
      <p:sp>
        <p:nvSpPr>
          <p:cNvPr id="308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</p:sp>
      <p:sp>
        <p:nvSpPr>
          <p:cNvPr id="309" name="CustomShape 3"/>
          <p:cNvSpPr/>
          <p:nvPr/>
        </p:nvSpPr>
        <p:spPr>
          <a:xfrm>
            <a:off x="171000" y="607680"/>
            <a:ext cx="8541720" cy="61326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0" name="Рисунок 309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16000" y="1008000"/>
            <a:ext cx="1872000" cy="2736000"/>
          </a:xfrm>
          <a:prstGeom prst="rect">
            <a:avLst/>
          </a:prstGeom>
          <a:ln>
            <a:noFill/>
          </a:ln>
        </p:spPr>
      </p:pic>
      <p:pic>
        <p:nvPicPr>
          <p:cNvPr id="311" name="Рисунок 310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3168000" y="1008000"/>
            <a:ext cx="1800000" cy="2736000"/>
          </a:xfrm>
          <a:prstGeom prst="rect">
            <a:avLst/>
          </a:prstGeom>
          <a:ln>
            <a:noFill/>
          </a:ln>
        </p:spPr>
      </p:pic>
      <p:pic>
        <p:nvPicPr>
          <p:cNvPr id="312" name="Рисунок 311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5832000" y="936000"/>
            <a:ext cx="1728000" cy="2736000"/>
          </a:xfrm>
          <a:prstGeom prst="rect">
            <a:avLst/>
          </a:prstGeom>
          <a:ln>
            <a:noFill/>
          </a:ln>
        </p:spPr>
      </p:pic>
      <p:pic>
        <p:nvPicPr>
          <p:cNvPr id="313" name="Рисунок 312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5832000" y="3753360"/>
            <a:ext cx="1800000" cy="2870640"/>
          </a:xfrm>
          <a:prstGeom prst="rect">
            <a:avLst/>
          </a:prstGeom>
          <a:ln>
            <a:noFill/>
          </a:ln>
        </p:spPr>
      </p:pic>
      <p:pic>
        <p:nvPicPr>
          <p:cNvPr id="314" name="Рисунок 313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3238920" y="3816000"/>
            <a:ext cx="1801080" cy="2870640"/>
          </a:xfrm>
          <a:prstGeom prst="rect">
            <a:avLst/>
          </a:prstGeom>
          <a:ln>
            <a:noFill/>
          </a:ln>
        </p:spPr>
      </p:pic>
      <p:pic>
        <p:nvPicPr>
          <p:cNvPr id="315" name="Рисунок 314"/>
          <p:cNvPicPr/>
          <p:nvPr/>
        </p:nvPicPr>
        <p:blipFill>
          <a:blip r:embed="rId7" cstate="screen"/>
          <a:stretch>
            <a:fillRect/>
          </a:stretch>
        </p:blipFill>
        <p:spPr>
          <a:xfrm>
            <a:off x="216000" y="3816000"/>
            <a:ext cx="1800000" cy="2880000"/>
          </a:xfrm>
          <a:prstGeom prst="rect">
            <a:avLst/>
          </a:prstGeom>
          <a:ln>
            <a:noFill/>
          </a:ln>
        </p:spPr>
      </p:pic>
      <p:sp>
        <p:nvSpPr>
          <p:cNvPr id="316" name="TextShape 4"/>
          <p:cNvSpPr txBox="1"/>
          <p:nvPr/>
        </p:nvSpPr>
        <p:spPr>
          <a:xfrm>
            <a:off x="428596" y="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«Школа кулинаров»</a:t>
            </a:r>
            <a:endParaRPr sz="40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</p:sp>
      <p:sp>
        <p:nvSpPr>
          <p:cNvPr id="318" name="CustomShape 2"/>
          <p:cNvSpPr/>
          <p:nvPr/>
        </p:nvSpPr>
        <p:spPr>
          <a:xfrm>
            <a:off x="457200" y="221040"/>
            <a:ext cx="8228880" cy="1249920"/>
          </a:xfrm>
          <a:prstGeom prst="rect">
            <a:avLst/>
          </a:prstGeom>
          <a:noFill/>
          <a:ln>
            <a:noFill/>
          </a:ln>
        </p:spPr>
      </p:sp>
      <p:sp>
        <p:nvSpPr>
          <p:cNvPr id="319" name="CustomShape 3"/>
          <p:cNvSpPr/>
          <p:nvPr/>
        </p:nvSpPr>
        <p:spPr>
          <a:xfrm>
            <a:off x="457200" y="1604520"/>
            <a:ext cx="4015080" cy="1896480"/>
          </a:xfrm>
          <a:prstGeom prst="rect">
            <a:avLst/>
          </a:prstGeom>
          <a:noFill/>
          <a:ln>
            <a:noFill/>
          </a:ln>
        </p:spPr>
      </p:sp>
      <p:sp>
        <p:nvSpPr>
          <p:cNvPr id="320" name="CustomShape 4"/>
          <p:cNvSpPr/>
          <p:nvPr/>
        </p:nvSpPr>
        <p:spPr>
          <a:xfrm>
            <a:off x="4673520" y="1604520"/>
            <a:ext cx="4015080" cy="1896480"/>
          </a:xfrm>
          <a:prstGeom prst="rect">
            <a:avLst/>
          </a:prstGeom>
          <a:noFill/>
          <a:ln>
            <a:noFill/>
          </a:ln>
        </p:spPr>
      </p:sp>
      <p:sp>
        <p:nvSpPr>
          <p:cNvPr id="321" name="CustomShape 5"/>
          <p:cNvSpPr/>
          <p:nvPr/>
        </p:nvSpPr>
        <p:spPr>
          <a:xfrm>
            <a:off x="4673520" y="3681720"/>
            <a:ext cx="4015080" cy="1896480"/>
          </a:xfrm>
          <a:prstGeom prst="rect">
            <a:avLst/>
          </a:prstGeom>
          <a:noFill/>
          <a:ln>
            <a:noFill/>
          </a:ln>
        </p:spPr>
      </p:sp>
      <p:sp>
        <p:nvSpPr>
          <p:cNvPr id="322" name="CustomShape 6"/>
          <p:cNvSpPr/>
          <p:nvPr/>
        </p:nvSpPr>
        <p:spPr>
          <a:xfrm>
            <a:off x="457200" y="3681720"/>
            <a:ext cx="4015080" cy="1896480"/>
          </a:xfrm>
          <a:prstGeom prst="rect">
            <a:avLst/>
          </a:prstGeom>
          <a:noFill/>
          <a:ln>
            <a:noFill/>
          </a:ln>
        </p:spPr>
      </p:sp>
      <p:pic>
        <p:nvPicPr>
          <p:cNvPr id="323" name="Рисунок 32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88000" y="1440000"/>
            <a:ext cx="2808000" cy="1944000"/>
          </a:xfrm>
          <a:prstGeom prst="rect">
            <a:avLst/>
          </a:prstGeom>
          <a:ln>
            <a:noFill/>
          </a:ln>
        </p:spPr>
      </p:pic>
      <p:pic>
        <p:nvPicPr>
          <p:cNvPr id="324" name="Рисунок 32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238080" y="1470960"/>
            <a:ext cx="2617920" cy="1913040"/>
          </a:xfrm>
          <a:prstGeom prst="rect">
            <a:avLst/>
          </a:prstGeom>
          <a:ln>
            <a:noFill/>
          </a:ln>
        </p:spPr>
      </p:pic>
      <p:pic>
        <p:nvPicPr>
          <p:cNvPr id="325" name="Рисунок 324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3359160" y="1470960"/>
            <a:ext cx="2688840" cy="1913040"/>
          </a:xfrm>
          <a:prstGeom prst="rect">
            <a:avLst/>
          </a:prstGeom>
          <a:ln>
            <a:noFill/>
          </a:ln>
        </p:spPr>
      </p:pic>
      <p:pic>
        <p:nvPicPr>
          <p:cNvPr id="326" name="Рисунок 325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4650120" y="3600000"/>
            <a:ext cx="2189880" cy="2664000"/>
          </a:xfrm>
          <a:prstGeom prst="rect">
            <a:avLst/>
          </a:prstGeom>
          <a:ln>
            <a:noFill/>
          </a:ln>
        </p:spPr>
      </p:pic>
      <p:sp>
        <p:nvSpPr>
          <p:cNvPr id="327" name="TextShape 7"/>
          <p:cNvSpPr txBox="1"/>
          <p:nvPr/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4000" b="1" dirty="0">
                <a:solidFill>
                  <a:srgbClr val="7E0021"/>
                </a:solidFill>
                <a:latin typeface="Times New Roman" pitchFamily="18" charset="0"/>
                <a:cs typeface="Times New Roman" pitchFamily="18" charset="0"/>
              </a:rPr>
              <a:t>Проект «Моя родословная»</a:t>
            </a:r>
            <a:endParaRPr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8" name="Рисунок 327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648000" y="3600000"/>
            <a:ext cx="3384000" cy="266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Рисунок 328"/>
          <p:cNvPicPr/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8520" y="1545120"/>
            <a:ext cx="3234600" cy="2736000"/>
          </a:xfrm>
          <a:prstGeom prst="rect">
            <a:avLst/>
          </a:prstGeom>
          <a:ln>
            <a:noFill/>
          </a:ln>
        </p:spPr>
      </p:pic>
      <p:pic>
        <p:nvPicPr>
          <p:cNvPr id="330" name="Рисунок 329"/>
          <p:cNvPicPr/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891040" y="1668600"/>
            <a:ext cx="3168000" cy="2422440"/>
          </a:xfrm>
          <a:prstGeom prst="rect">
            <a:avLst/>
          </a:prstGeom>
          <a:ln>
            <a:noFill/>
          </a:ln>
        </p:spPr>
      </p:pic>
      <p:pic>
        <p:nvPicPr>
          <p:cNvPr id="331" name="Рисунок 330"/>
          <p:cNvPicPr/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024000" y="3672000"/>
            <a:ext cx="3240000" cy="2520000"/>
          </a:xfrm>
          <a:prstGeom prst="rect">
            <a:avLst/>
          </a:prstGeom>
          <a:ln>
            <a:noFill/>
          </a:ln>
        </p:spPr>
      </p:pic>
      <p:sp>
        <p:nvSpPr>
          <p:cNvPr id="332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 sz="4000" b="1" dirty="0">
                <a:solidFill>
                  <a:srgbClr val="7E0021"/>
                </a:solidFill>
                <a:latin typeface="Times New Roman" pitchFamily="18" charset="0"/>
                <a:cs typeface="Times New Roman" pitchFamily="18" charset="0"/>
              </a:rPr>
              <a:t>Игровой проект</a:t>
            </a:r>
            <a:endParaRPr sz="4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Посвящение в рыцари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ветлана\Desktop\выступленеие на педсовете\IMG-20190222-WA0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214422"/>
            <a:ext cx="3714776" cy="2471901"/>
          </a:xfrm>
          <a:prstGeom prst="rect">
            <a:avLst/>
          </a:prstGeom>
          <a:noFill/>
        </p:spPr>
      </p:pic>
      <p:pic>
        <p:nvPicPr>
          <p:cNvPr id="3075" name="Picture 3" descr="C:\Users\Светлана\Desktop\выступленеие на педсовете\IMG-20190222-WA00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3673051"/>
            <a:ext cx="4786346" cy="3184949"/>
          </a:xfrm>
          <a:prstGeom prst="rect">
            <a:avLst/>
          </a:prstGeom>
          <a:noFill/>
        </p:spPr>
      </p:pic>
      <p:pic>
        <p:nvPicPr>
          <p:cNvPr id="3076" name="Picture 4" descr="C:\Users\Светлана\Desktop\выступленеие на педсовете\IMG-20190222-WA00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214422"/>
            <a:ext cx="4357718" cy="2453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40" name="TextShape 2"/>
          <p:cNvSpPr txBox="1"/>
          <p:nvPr/>
        </p:nvSpPr>
        <p:spPr>
          <a:xfrm>
            <a:off x="457200" y="263160"/>
            <a:ext cx="8229240" cy="13413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ru-RU" sz="4000" b="1" dirty="0">
                <a:solidFill>
                  <a:srgbClr val="661900"/>
                </a:solidFill>
                <a:latin typeface="Times New Roman" pitchFamily="18" charset="0"/>
                <a:cs typeface="Times New Roman" pitchFamily="18" charset="0"/>
              </a:rPr>
              <a:t>«Права человека глазами ребёнка»</a:t>
            </a:r>
            <a:endParaRPr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1" name="Рисунок 340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3456000" y="3888000"/>
            <a:ext cx="3456000" cy="2376000"/>
          </a:xfrm>
          <a:prstGeom prst="rect">
            <a:avLst/>
          </a:prstGeom>
          <a:ln>
            <a:noFill/>
          </a:ln>
        </p:spPr>
      </p:pic>
      <p:pic>
        <p:nvPicPr>
          <p:cNvPr id="342" name="Рисунок 341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1022760" y="1536120"/>
            <a:ext cx="3153240" cy="1991880"/>
          </a:xfrm>
          <a:prstGeom prst="rect">
            <a:avLst/>
          </a:prstGeom>
          <a:ln>
            <a:noFill/>
          </a:ln>
        </p:spPr>
      </p:pic>
      <p:pic>
        <p:nvPicPr>
          <p:cNvPr id="343" name="Рисунок 342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5256000" y="1532520"/>
            <a:ext cx="3225240" cy="1995480"/>
          </a:xfrm>
          <a:prstGeom prst="rect">
            <a:avLst/>
          </a:prstGeom>
          <a:ln>
            <a:noFill/>
          </a:ln>
        </p:spPr>
      </p:pic>
      <p:pic>
        <p:nvPicPr>
          <p:cNvPr id="344" name="Рисунок 343"/>
          <p:cNvPicPr/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379080" y="4108680"/>
            <a:ext cx="3009240" cy="1991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288000" y="216000"/>
            <a:ext cx="8712000" cy="12247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формирует</a:t>
            </a:r>
            <a:endParaRPr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6" name="CustomShape 2"/>
          <p:cNvSpPr/>
          <p:nvPr/>
        </p:nvSpPr>
        <p:spPr>
          <a:xfrm>
            <a:off x="648000" y="1476000"/>
            <a:ext cx="8424000" cy="1222920"/>
          </a:xfrm>
          <a:prstGeom prst="horizontalScroll">
            <a:avLst>
              <a:gd name="adj" fmla="val 12500"/>
            </a:avLst>
          </a:prstGeom>
          <a:solidFill>
            <a:srgbClr val="FF0000"/>
          </a:solidFill>
          <a:ln w="25560">
            <a:solidFill>
              <a:srgbClr val="B1772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>
                <a:solidFill>
                  <a:srgbClr val="FFFFFF"/>
                </a:solidFill>
                <a:latin typeface="Arial"/>
              </a:rPr>
              <a:t>социальный опыт учащихся в труде и общении</a:t>
            </a:r>
            <a:endParaRPr/>
          </a:p>
        </p:txBody>
      </p:sp>
      <p:sp>
        <p:nvSpPr>
          <p:cNvPr id="347" name="CustomShape 3"/>
          <p:cNvSpPr/>
          <p:nvPr/>
        </p:nvSpPr>
        <p:spPr>
          <a:xfrm>
            <a:off x="144000" y="2565360"/>
            <a:ext cx="8424000" cy="1222920"/>
          </a:xfrm>
          <a:prstGeom prst="horizontalScroll">
            <a:avLst>
              <a:gd name="adj" fmla="val 12500"/>
            </a:avLst>
          </a:prstGeom>
          <a:solidFill>
            <a:srgbClr val="00B0F0"/>
          </a:solidFill>
          <a:ln w="25560">
            <a:solidFill>
              <a:srgbClr val="B1772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>
                <a:solidFill>
                  <a:srgbClr val="FFFFFF"/>
                </a:solidFill>
                <a:latin typeface="Arial"/>
              </a:rPr>
              <a:t>способствует интеллектуальному росту школьников</a:t>
            </a:r>
            <a:endParaRPr/>
          </a:p>
        </p:txBody>
      </p:sp>
      <p:sp>
        <p:nvSpPr>
          <p:cNvPr id="348" name="CustomShape 4"/>
          <p:cNvSpPr/>
          <p:nvPr/>
        </p:nvSpPr>
        <p:spPr>
          <a:xfrm>
            <a:off x="683640" y="3816000"/>
            <a:ext cx="8424000" cy="1222920"/>
          </a:xfrm>
          <a:prstGeom prst="horizontalScroll">
            <a:avLst>
              <a:gd name="adj" fmla="val 12500"/>
            </a:avLst>
          </a:prstGeom>
          <a:solidFill>
            <a:srgbClr val="FF0000"/>
          </a:solidFill>
          <a:ln w="25560">
            <a:solidFill>
              <a:srgbClr val="B1772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>
                <a:solidFill>
                  <a:srgbClr val="FFFFFF"/>
                </a:solidFill>
                <a:latin typeface="Arial"/>
              </a:rPr>
              <a:t>расширяет кругозор как в области своего предмета, так и в окружающей действительности</a:t>
            </a:r>
            <a:endParaRPr/>
          </a:p>
        </p:txBody>
      </p:sp>
      <p:sp>
        <p:nvSpPr>
          <p:cNvPr id="349" name="CustomShape 5"/>
          <p:cNvSpPr/>
          <p:nvPr/>
        </p:nvSpPr>
        <p:spPr>
          <a:xfrm>
            <a:off x="206640" y="5113080"/>
            <a:ext cx="8424000" cy="1222920"/>
          </a:xfrm>
          <a:prstGeom prst="horizontalScroll">
            <a:avLst>
              <a:gd name="adj" fmla="val 12500"/>
            </a:avLst>
          </a:prstGeom>
          <a:solidFill>
            <a:srgbClr val="00B0F0"/>
          </a:solidFill>
          <a:ln w="25560">
            <a:solidFill>
              <a:srgbClr val="B1772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>
                <a:solidFill>
                  <a:srgbClr val="FFFFFF"/>
                </a:solidFill>
                <a:latin typeface="Arial"/>
              </a:rPr>
              <a:t>даёт возможность лучше раскрыть собственный потенциал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Shape 1"/>
          <p:cNvSpPr txBox="1"/>
          <p:nvPr/>
        </p:nvSpPr>
        <p:spPr>
          <a:xfrm>
            <a:off x="457200" y="221040"/>
            <a:ext cx="8228880" cy="327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1" name="TextShape 2"/>
          <p:cNvSpPr txBox="1"/>
          <p:nvPr/>
        </p:nvSpPr>
        <p:spPr>
          <a:xfrm>
            <a:off x="428596" y="1428736"/>
            <a:ext cx="8228880" cy="4584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4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“Не надо учить строить корабли, </a:t>
            </a:r>
            <a:endParaRPr lang="ru-RU" sz="4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4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будить тоску по морю”! </a:t>
            </a:r>
            <a:endParaRPr sz="4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Я искренне благодарю вас </a:t>
            </a:r>
            <a:endParaRPr lang="ru-RU" sz="4000" b="1" i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за внимание! </a:t>
            </a:r>
            <a:r>
              <a:rPr lang="ru-RU" sz="40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Успехов </a:t>
            </a:r>
            <a:r>
              <a:rPr lang="ru-RU" sz="4000" b="1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всем</a:t>
            </a:r>
          </a:p>
          <a:p>
            <a:r>
              <a:rPr lang="ru-RU" sz="4000" b="1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и творчества!</a:t>
            </a:r>
            <a:endParaRPr sz="4000">
              <a:latin typeface="Times New Roman" pitchFamily="18" charset="0"/>
              <a:cs typeface="Times New Roman" pitchFamily="18" charset="0"/>
            </a:endParaRPr>
          </a:p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357120" y="928800"/>
            <a:ext cx="8357040" cy="2191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Monotype Corsiva"/>
              </a:rPr>
              <a:t>источник шаблона: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70C0"/>
                </a:solidFill>
                <a:latin typeface="Monotype Corsiva"/>
              </a:rPr>
              <a:t>Фокина Лидия Петровна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70C0"/>
                </a:solidFill>
                <a:latin typeface="Monotype Corsiva"/>
              </a:rPr>
              <a:t>учитель начальных классов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70C0"/>
                </a:solidFill>
                <a:latin typeface="Monotype Corsiva"/>
              </a:rPr>
              <a:t>МКОУ «СОШ ст. Евсино»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70C0"/>
                </a:solidFill>
                <a:latin typeface="Monotype Corsiva"/>
              </a:rPr>
              <a:t>Искитимского района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70C0"/>
                </a:solidFill>
                <a:latin typeface="Monotype Corsiva"/>
              </a:rPr>
              <a:t>Новосибирской области</a:t>
            </a:r>
            <a:endParaRPr/>
          </a:p>
        </p:txBody>
      </p:sp>
      <p:sp>
        <p:nvSpPr>
          <p:cNvPr id="353" name="CustomShape 2"/>
          <p:cNvSpPr/>
          <p:nvPr/>
        </p:nvSpPr>
        <p:spPr>
          <a:xfrm>
            <a:off x="2563920" y="4295520"/>
            <a:ext cx="3825720" cy="39744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Monotype Corsiva"/>
              </a:rPr>
              <a:t>Сайт </a:t>
            </a:r>
            <a:r>
              <a:rPr lang="ru-RU" sz="2000" b="1" u="sng">
                <a:solidFill>
                  <a:srgbClr val="000000"/>
                </a:solidFill>
                <a:latin typeface="Monotype Corsiva"/>
                <a:hlinkClick r:id="rId2"/>
              </a:rPr>
              <a:t>http://pedsovet.su/</a:t>
            </a:r>
            <a:r>
              <a:rPr lang="ru-RU" sz="2000" b="1">
                <a:solidFill>
                  <a:srgbClr val="000000"/>
                </a:solidFill>
                <a:latin typeface="Monotype Corsiva"/>
              </a:rPr>
              <a:t>     </a:t>
            </a:r>
            <a:r>
              <a:rPr lang="ru-RU" sz="2000" b="1" i="1">
                <a:solidFill>
                  <a:srgbClr val="000000"/>
                </a:solidFill>
                <a:latin typeface="Monotype Corsiva"/>
              </a:rPr>
              <a:t>  </a:t>
            </a:r>
            <a:endParaRPr/>
          </a:p>
        </p:txBody>
      </p:sp>
      <p:sp>
        <p:nvSpPr>
          <p:cNvPr id="354" name="CustomShape 3"/>
          <p:cNvSpPr/>
          <p:nvPr/>
        </p:nvSpPr>
        <p:spPr>
          <a:xfrm>
            <a:off x="2178000" y="4916880"/>
            <a:ext cx="4978080" cy="3639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0070C0"/>
                </a:solidFill>
                <a:latin typeface="Arial"/>
              </a:rPr>
              <a:t>СПАСИБО АВТОРАМ ФОНОВ И КАРТИНОК</a:t>
            </a:r>
            <a:endParaRPr/>
          </a:p>
        </p:txBody>
      </p:sp>
      <p:sp>
        <p:nvSpPr>
          <p:cNvPr id="355" name="TextShape 4"/>
          <p:cNvSpPr txBox="1"/>
          <p:nvPr/>
        </p:nvSpPr>
        <p:spPr>
          <a:xfrm>
            <a:off x="1827000" y="3018240"/>
            <a:ext cx="5545080" cy="1283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ru-RU" sz="2000" b="1">
                <a:solidFill>
                  <a:srgbClr val="0070C0"/>
                </a:solidFill>
                <a:latin typeface="Times New Roman"/>
                <a:ea typeface="Calibri"/>
              </a:rPr>
              <a:t>Интернет-ресурсы: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  <a:ea typeface="Calibri"/>
              </a:rPr>
              <a:t>Портфель </a:t>
            </a:r>
            <a:r>
              <a:rPr lang="ru-RU" sz="1400" u="sng">
                <a:solidFill>
                  <a:srgbClr val="000000"/>
                </a:solidFill>
                <a:latin typeface="Times New Roman"/>
                <a:ea typeface="Calibri"/>
                <a:hlinkClick r:id="rId3"/>
              </a:rPr>
              <a:t>http://s1.pic4you.ru/allimage/y2012/08-28/12216/2377705.png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/>
          </a:p>
          <a:p>
            <a:pPr algn="ctr">
              <a:lnSpc>
                <a:spcPct val="150000"/>
              </a:lnSpc>
            </a:pPr>
            <a:endParaRPr/>
          </a:p>
          <a:p>
            <a:pPr algn="ctr">
              <a:lnSpc>
                <a:spcPct val="15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214282" y="548680"/>
            <a:ext cx="8784000" cy="6584748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endParaRPr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«специально организованный учителем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самостоятельно выполняемый детьми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действий, завершающихся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созданием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продукта, состоящего из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объекта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труда, изготовленного в процессе </a:t>
            </a:r>
            <a:endParaRPr lang="ru-RU" sz="3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проектирования 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его представления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рамках 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устной  или письменной презентации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</p:sp>
      <p:sp>
        <p:nvSpPr>
          <p:cNvPr id="264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</p:sp>
      <p:sp>
        <p:nvSpPr>
          <p:cNvPr id="265" name="CustomShape 3"/>
          <p:cNvSpPr/>
          <p:nvPr/>
        </p:nvSpPr>
        <p:spPr>
          <a:xfrm>
            <a:off x="0" y="620688"/>
            <a:ext cx="8891280" cy="5167262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основе метода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лежат: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развитие познавательных умений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навыков учащихся;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умение ориентироваться в информационном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пространстве;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умение самостоятельно конструировать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свои знания;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умение интегрировать знания из различных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областей;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StarSymbol"/>
              <a:buChar char=""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умение критически мыслить.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339120" y="321480"/>
            <a:ext cx="8228880" cy="5366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>
              <a:lnSpc>
                <a:spcPct val="105000"/>
              </a:lnSpc>
            </a:pPr>
            <a:r>
              <a:rPr lang="ru-RU" sz="4000" b="1" u="sng" dirty="0">
                <a:solidFill>
                  <a:srgbClr val="C00000"/>
                </a:solidFill>
                <a:latin typeface="Arial"/>
              </a:rPr>
              <a:t>Проект – это “пять </a:t>
            </a:r>
            <a:r>
              <a:rPr lang="ru-RU" sz="6600" b="1" u="sng" dirty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u="sng" dirty="0">
                <a:solidFill>
                  <a:srgbClr val="C00000"/>
                </a:solidFill>
                <a:latin typeface="Arial"/>
              </a:rPr>
              <a:t>”:
</a:t>
            </a:r>
            <a:r>
              <a:rPr lang="ru-RU" sz="6600" b="1" dirty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dirty="0">
                <a:solidFill>
                  <a:srgbClr val="000000"/>
                </a:solidFill>
                <a:latin typeface="Arial"/>
              </a:rPr>
              <a:t>роблема
 </a:t>
            </a:r>
            <a:r>
              <a:rPr lang="ru-RU" sz="6600" b="1" dirty="0" smtClean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роектирование </a:t>
            </a:r>
            <a:r>
              <a:rPr lang="ru-RU" sz="4000" b="1" dirty="0" smtClean="0">
                <a:solidFill>
                  <a:srgbClr val="000046"/>
                </a:solidFill>
                <a:latin typeface="Arial"/>
              </a:rPr>
              <a:t>        </a:t>
            </a:r>
            <a:r>
              <a:rPr lang="ru-RU" sz="4000" b="1" dirty="0">
                <a:solidFill>
                  <a:srgbClr val="000046"/>
                </a:solidFill>
                <a:latin typeface="Arial"/>
              </a:rPr>
              <a:t>
 </a:t>
            </a:r>
            <a:r>
              <a:rPr lang="ru-RU" sz="6600" b="1" dirty="0" smtClean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оиск информации
</a:t>
            </a:r>
            <a:r>
              <a:rPr lang="ru-RU" sz="4000" dirty="0" smtClean="0">
                <a:solidFill>
                  <a:srgbClr val="000000"/>
                </a:solidFill>
                <a:latin typeface="Arial"/>
              </a:rPr>
              <a:t>
</a:t>
            </a:r>
            <a:r>
              <a:rPr lang="ru-RU" sz="6600" b="1" dirty="0" smtClean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резентация</a:t>
            </a:r>
            <a:endParaRPr/>
          </a:p>
        </p:txBody>
      </p:sp>
      <p:sp>
        <p:nvSpPr>
          <p:cNvPr id="267" name="CustomShape 2"/>
          <p:cNvSpPr/>
          <p:nvPr/>
        </p:nvSpPr>
        <p:spPr>
          <a:xfrm>
            <a:off x="285720" y="4071942"/>
            <a:ext cx="3311280" cy="1095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600" b="1" dirty="0" smtClean="0">
                <a:solidFill>
                  <a:srgbClr val="C00000"/>
                </a:solidFill>
                <a:latin typeface="Monotype Corsiva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Monotype Corsiva"/>
              </a:rPr>
              <a:t>П</a:t>
            </a:r>
            <a:r>
              <a:rPr lang="ru-RU" sz="4000" b="1" dirty="0">
                <a:solidFill>
                  <a:srgbClr val="000000"/>
                </a:solidFill>
                <a:latin typeface="Arial"/>
              </a:rPr>
              <a:t>родукт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946080" y="543960"/>
            <a:ext cx="3023640" cy="1712520"/>
          </a:xfrm>
          <a:prstGeom prst="roundRect">
            <a:avLst>
              <a:gd name="adj" fmla="val 10000"/>
            </a:avLst>
          </a:prstGeom>
          <a:solidFill>
            <a:srgbClr val="FFFF00"/>
          </a:solidFill>
          <a:ln w="25560">
            <a:solidFill>
              <a:srgbClr val="FFFFFF"/>
            </a:solidFill>
            <a:round/>
          </a:ln>
        </p:spPr>
        <p:txBody>
          <a:bodyPr lIns="160560" tIns="16056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>
                <a:solidFill>
                  <a:srgbClr val="000000"/>
                </a:solidFill>
                <a:latin typeface="Franklin Gothic Book"/>
              </a:rPr>
              <a:t>Выделение проблемы </a:t>
            </a:r>
            <a:endParaRPr/>
          </a:p>
        </p:txBody>
      </p:sp>
      <p:sp>
        <p:nvSpPr>
          <p:cNvPr id="273" name="CustomShape 2"/>
          <p:cNvSpPr/>
          <p:nvPr/>
        </p:nvSpPr>
        <p:spPr>
          <a:xfrm>
            <a:off x="4824000" y="588600"/>
            <a:ext cx="3672000" cy="1715400"/>
          </a:xfrm>
          <a:prstGeom prst="roundRect">
            <a:avLst>
              <a:gd name="adj" fmla="val 10000"/>
            </a:avLst>
          </a:prstGeom>
          <a:solidFill>
            <a:srgbClr val="FF9999"/>
          </a:solidFill>
          <a:ln w="25560">
            <a:solidFill>
              <a:srgbClr val="FFFFFF"/>
            </a:solidFill>
            <a:round/>
          </a:ln>
        </p:spPr>
        <p:txBody>
          <a:bodyPr lIns="160920" tIns="1609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>
                <a:solidFill>
                  <a:srgbClr val="000000"/>
                </a:solidFill>
                <a:latin typeface="Franklin Gothic Book"/>
              </a:rPr>
              <a:t>Постановка цели и задач исследования</a:t>
            </a:r>
            <a:endParaRPr/>
          </a:p>
        </p:txBody>
      </p:sp>
      <p:sp>
        <p:nvSpPr>
          <p:cNvPr id="274" name="CustomShape 3"/>
          <p:cNvSpPr/>
          <p:nvPr/>
        </p:nvSpPr>
        <p:spPr>
          <a:xfrm>
            <a:off x="4860360" y="2937960"/>
            <a:ext cx="3725640" cy="1886040"/>
          </a:xfrm>
          <a:prstGeom prst="roundRect">
            <a:avLst>
              <a:gd name="adj" fmla="val 10000"/>
            </a:avLst>
          </a:prstGeom>
          <a:solidFill>
            <a:srgbClr val="92D050"/>
          </a:solidFill>
          <a:ln w="25560">
            <a:solidFill>
              <a:srgbClr val="FFFFFF"/>
            </a:solidFill>
            <a:round/>
          </a:ln>
        </p:spPr>
        <p:txBody>
          <a:bodyPr lIns="146880" tIns="146880" rIns="90000" bIns="91440" anchor="ctr"/>
          <a:lstStyle/>
          <a:p>
            <a:pPr algn="ctr">
              <a:lnSpc>
                <a:spcPct val="90000"/>
              </a:lnSpc>
            </a:pPr>
            <a:r>
              <a:rPr lang="ru-RU" sz="2400" b="1">
                <a:solidFill>
                  <a:srgbClr val="000000"/>
                </a:solidFill>
                <a:latin typeface="Franklin Gothic Book"/>
              </a:rPr>
              <a:t>Определение методов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2400" b="1">
                <a:solidFill>
                  <a:srgbClr val="000000"/>
                </a:solidFill>
                <a:latin typeface="Franklin Gothic Book"/>
              </a:rPr>
              <a:t>исследования,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2400" b="1">
                <a:solidFill>
                  <a:srgbClr val="000000"/>
                </a:solidFill>
                <a:latin typeface="Franklin Gothic Book"/>
              </a:rPr>
              <a:t>источников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2400" b="1">
                <a:solidFill>
                  <a:srgbClr val="000000"/>
                </a:solidFill>
                <a:latin typeface="Franklin Gothic Book"/>
              </a:rPr>
              <a:t>информации</a:t>
            </a:r>
            <a:endParaRPr/>
          </a:p>
        </p:txBody>
      </p:sp>
      <p:sp>
        <p:nvSpPr>
          <p:cNvPr id="275" name="CustomShape 4"/>
          <p:cNvSpPr/>
          <p:nvPr/>
        </p:nvSpPr>
        <p:spPr>
          <a:xfrm>
            <a:off x="995760" y="2520000"/>
            <a:ext cx="3036240" cy="1694160"/>
          </a:xfrm>
          <a:prstGeom prst="roundRect">
            <a:avLst>
              <a:gd name="adj" fmla="val 10000"/>
            </a:avLst>
          </a:prstGeom>
          <a:solidFill>
            <a:srgbClr val="99FFCC"/>
          </a:solidFill>
          <a:ln w="25560">
            <a:solidFill>
              <a:srgbClr val="FFFFFF"/>
            </a:solidFill>
            <a:round/>
          </a:ln>
        </p:spPr>
        <p:txBody>
          <a:bodyPr lIns="160200" tIns="16020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>
                <a:solidFill>
                  <a:srgbClr val="000000"/>
                </a:solidFill>
                <a:latin typeface="Franklin Gothic Book"/>
              </a:rPr>
              <a:t>Обсуждение</a:t>
            </a:r>
            <a:r>
              <a:rPr lang="ru-RU" sz="2900" b="1">
                <a:solidFill>
                  <a:srgbClr val="FFFFFF"/>
                </a:solidFill>
                <a:latin typeface="Franklin Gothic Book"/>
              </a:rPr>
              <a:t> </a:t>
            </a:r>
            <a:endParaRPr/>
          </a:p>
        </p:txBody>
      </p:sp>
      <p:sp>
        <p:nvSpPr>
          <p:cNvPr id="276" name="CustomShape 5"/>
          <p:cNvSpPr/>
          <p:nvPr/>
        </p:nvSpPr>
        <p:spPr>
          <a:xfrm>
            <a:off x="1022400" y="4896000"/>
            <a:ext cx="3081600" cy="1611360"/>
          </a:xfrm>
          <a:prstGeom prst="roundRect">
            <a:avLst>
              <a:gd name="adj" fmla="val 10000"/>
            </a:avLst>
          </a:prstGeom>
          <a:solidFill>
            <a:srgbClr val="7030A0"/>
          </a:solidFill>
          <a:ln w="25560">
            <a:solidFill>
              <a:srgbClr val="FFFFFF"/>
            </a:solidFill>
            <a:round/>
          </a:ln>
        </p:spPr>
        <p:txBody>
          <a:bodyPr lIns="157680" tIns="15768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>
                <a:solidFill>
                  <a:srgbClr val="000000"/>
                </a:solidFill>
                <a:latin typeface="Franklin Gothic Book"/>
              </a:rPr>
              <a:t>Анализ полученных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2900" b="1">
                <a:solidFill>
                  <a:srgbClr val="000000"/>
                </a:solidFill>
                <a:latin typeface="Franklin Gothic Book"/>
              </a:rPr>
              <a:t>результатов</a:t>
            </a:r>
            <a:endParaRPr/>
          </a:p>
        </p:txBody>
      </p:sp>
      <p:sp>
        <p:nvSpPr>
          <p:cNvPr id="277" name="CustomShape 6"/>
          <p:cNvSpPr/>
          <p:nvPr/>
        </p:nvSpPr>
        <p:spPr>
          <a:xfrm>
            <a:off x="4243680" y="1301400"/>
            <a:ext cx="364320" cy="42660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278" name="CustomShape 7"/>
          <p:cNvSpPr/>
          <p:nvPr/>
        </p:nvSpPr>
        <p:spPr>
          <a:xfrm rot="5400000">
            <a:off x="6296040" y="2431440"/>
            <a:ext cx="527400" cy="4165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279" name="CustomShape 8"/>
          <p:cNvSpPr/>
          <p:nvPr/>
        </p:nvSpPr>
        <p:spPr>
          <a:xfrm rot="10800000">
            <a:off x="4248000" y="3312360"/>
            <a:ext cx="393120" cy="42660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280" name="CustomShape 9"/>
          <p:cNvSpPr/>
          <p:nvPr/>
        </p:nvSpPr>
        <p:spPr>
          <a:xfrm rot="5400000">
            <a:off x="2215080" y="4308480"/>
            <a:ext cx="615240" cy="42660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учащимся начальной школы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работе над учебным проектом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23528" y="1700808"/>
            <a:ext cx="8291264" cy="4704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Дорогой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друг!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Тебя окружает удивительный мир. Знания о нём можно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готовом виде, но гораздо интереснее их добывать самому!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можешь сам стать исследователем того, что тебя интересует,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проекты  и делиться своими открытиями с  друзьями.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Предлагаем памятку, которая поможет в работе над  проектом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1.Разберёмся  в значении некоторых слов: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это самостоятельная исследовательская деятельность учащихся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решению определённой проблемы, осуществляется с помощью взрослых.</a:t>
            </a:r>
          </a:p>
          <a:p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предположение, догадка, ещё не доказанная и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подтвер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ждённая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опытом.</a:t>
            </a:r>
          </a:p>
          <a:p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наглядное представление окружающим того, каким был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замысел,  и  что получилось  в результате совместного решения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ходе презентации необходимо чётко и ясно представить полученный результат.</a:t>
            </a:r>
          </a:p>
          <a:p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презентаций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Устное сообщение (сопровождаемое показом альбома, тематического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стен-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эскизов 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Театрализованное представление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Слайд-шоу  и т.д.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Шаги  работы над проектом: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темы.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Возможно, на помощь придут следующие вопросы: 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мне интересно больше всего?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*Что из изученного в школе хотелось бы узнать более глубоко?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Сформулируй тему своего исследования.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 над целями и задачами твоей работы.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 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исследования  - значит объяснить, зачем ты его </a:t>
            </a:r>
            <a:endParaRPr lang="ru-RU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проводишь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уточняют цель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описывают основные шаги в работе.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Формулировка гипотезы.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Осуществление проектной деятельности.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Активная самостоятельная работа. Консультации учителя.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полученных результатов. Репетиция предстоящей презентации.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6. </a:t>
            </a:r>
            <a:r>
              <a:rPr lang="ru-RU" sz="4000" b="1" u="sng" dirty="0" smtClean="0">
                <a:solidFill>
                  <a:schemeClr val="tx2">
                    <a:lumMod val="75000"/>
                  </a:schemeClr>
                </a:solidFill>
              </a:rPr>
              <a:t>Презентация результатов</a:t>
            </a: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23528" y="1604520"/>
            <a:ext cx="8362552" cy="397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классе, на школьной конференции. В презентацию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входит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озвучивание проблемы, темы, цели, задач, гипотезы. Демонстрация </a:t>
            </a: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полученного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результата в виде созданных тобою: газеты, альбома, </a:t>
            </a: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слайд-шоу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т.д. Заканчивается презентация собственными выводами, </a:t>
            </a: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соотносятся с ранее выдвигаемой гипотезой.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Самооценка своей работы.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Ответь на вопросы: Доволен ли я результатом своей работы?  </a:t>
            </a:r>
            <a:endParaRPr lang="ru-RU" sz="2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получилось хорошо?  В чём испытывал трудности?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750</Words>
  <Application>Microsoft Office PowerPoint</Application>
  <PresentationFormat>Экран (4:3)</PresentationFormat>
  <Paragraphs>138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Памятка учащимся начальной школы  по работе над учебным проектом</vt:lpstr>
      <vt:lpstr>Шаги  работы над проектом:</vt:lpstr>
      <vt:lpstr> 6. Презентация результатов.  </vt:lpstr>
      <vt:lpstr>Слайд 10</vt:lpstr>
      <vt:lpstr>Проект «Живая азбука»</vt:lpstr>
      <vt:lpstr>Слайд 12</vt:lpstr>
      <vt:lpstr>Творческий проект </vt:lpstr>
      <vt:lpstr>Слайд 14</vt:lpstr>
      <vt:lpstr>Слайд 15</vt:lpstr>
      <vt:lpstr>Проект «Словари»</vt:lpstr>
      <vt:lpstr>Слайд 17</vt:lpstr>
      <vt:lpstr>Слайд 18</vt:lpstr>
      <vt:lpstr>Проект «Дружный класс» </vt:lpstr>
      <vt:lpstr>Проект  «Учимся взаимодействовать»</vt:lpstr>
      <vt:lpstr>Слайд 21</vt:lpstr>
      <vt:lpstr>Слайд 22</vt:lpstr>
      <vt:lpstr>Слайд 23</vt:lpstr>
      <vt:lpstr>Посвящение в рыцари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Лоскутова</dc:creator>
  <cp:lastModifiedBy>test</cp:lastModifiedBy>
  <cp:revision>20</cp:revision>
  <dcterms:modified xsi:type="dcterms:W3CDTF">2021-11-01T15:49:56Z</dcterms:modified>
</cp:coreProperties>
</file>