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0" r:id="rId4"/>
    <p:sldId id="271" r:id="rId5"/>
    <p:sldId id="272" r:id="rId6"/>
    <p:sldId id="273" r:id="rId7"/>
    <p:sldId id="269" r:id="rId8"/>
    <p:sldId id="274" r:id="rId9"/>
    <p:sldId id="258" r:id="rId10"/>
    <p:sldId id="259" r:id="rId11"/>
    <p:sldId id="263" r:id="rId12"/>
    <p:sldId id="260" r:id="rId13"/>
    <p:sldId id="261" r:id="rId14"/>
    <p:sldId id="264" r:id="rId15"/>
    <p:sldId id="278" r:id="rId16"/>
    <p:sldId id="265" r:id="rId17"/>
    <p:sldId id="268" r:id="rId18"/>
    <p:sldId id="266" r:id="rId19"/>
    <p:sldId id="267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0" autoAdjust="0"/>
    <p:restoredTop sz="94660"/>
  </p:normalViewPr>
  <p:slideViewPr>
    <p:cSldViewPr>
      <p:cViewPr varScale="1">
        <p:scale>
          <a:sx n="111" d="100"/>
          <a:sy n="111" d="100"/>
        </p:scale>
        <p:origin x="-96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05722-A627-43B0-9EC4-679B57750F09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63160-CF76-46CC-A000-570EE3FB2F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2FB2A-588F-4B93-9DD9-93A38A31AA50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6E191-5AEA-456A-AEAE-1C1CDE8D19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2F891-863B-463D-8F5A-4A503AE0EA45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7856E-1C96-4693-887B-C880EF029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387CB-358D-4F72-A45C-42EF27020363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2BFCE-3CFC-4730-A213-94A6623146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0E408-5E9C-4E89-AD6A-CB8F67C2BAB1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2F5BC-2201-46CB-8AA0-D4A3E25008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2CBF4-7912-477F-AAE7-AC9149E76134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49543-5667-4E64-B65E-7D7186281D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72174-C786-46FF-8D88-CB9588B49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44A10-BD47-4D38-A538-3FB6EDD95012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BFF7D-88BB-491F-AB7E-7DCB532F2823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E4F8A-D1D9-4BD1-BCED-F9C7231478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5B978-A33A-4AEC-9086-3AFADD30260B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44C8F-4FF4-4E45-AA11-E142E42B5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A8C75-0380-4921-936C-CEE3C4721A83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A29EE-F1A2-4CC7-84B1-8C6706C9B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CAAE7-F849-419C-9071-ACEB12816F66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9443B-BCFF-4BA5-9F77-EA1DEEC21C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A3DECC-9B7B-4058-996F-2BE216D78947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D54118-9C39-4C23-AF4A-93CD0B24CB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75" r:id="rId8"/>
    <p:sldLayoutId id="2147483676" r:id="rId9"/>
    <p:sldLayoutId id="2147483667" r:id="rId10"/>
    <p:sldLayoutId id="2147483666" r:id="rId11"/>
  </p:sldLayoutIdLst>
  <p:transition spd="med">
    <p:wheel spokes="8"/>
  </p:transition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077%20-%20&#1051;&#1077;&#1076;&#1086;&#1074;&#1086;&#1077;%20&#1087;&#1086;&#1073;&#1086;&#1080;&#1097;&#1077;.avi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slide" Target="slide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Тема 7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428604"/>
            <a:ext cx="7691462" cy="1714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7200" smtClean="0"/>
              <a:t>За землю русскую</a:t>
            </a:r>
            <a:endParaRPr lang="ru-RU" sz="7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714480" y="2143116"/>
            <a:ext cx="5626508" cy="350046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738812"/>
          </a:xfrm>
        </p:spPr>
        <p:txBody>
          <a:bodyPr/>
          <a:lstStyle/>
          <a:p>
            <a:r>
              <a:rPr lang="ru-RU" smtClean="0"/>
              <a:t>Вооружение европейского рыцаря</a:t>
            </a:r>
          </a:p>
        </p:txBody>
      </p:sp>
      <p:pic>
        <p:nvPicPr>
          <p:cNvPr id="2050" name="Picture 2" descr="D:\Светлана\картинки\Окружающий мир\лед. поб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1500188"/>
            <a:ext cx="6429375" cy="4822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1928812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200" dirty="0" smtClean="0"/>
              <a:t>Решающее сражение с рыцарями произошло недалеко от Новгорода, на льду </a:t>
            </a:r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Чудского озера</a:t>
            </a:r>
            <a:r>
              <a:rPr lang="ru-RU" sz="3200" dirty="0" smtClean="0"/>
              <a:t>, в </a:t>
            </a: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1242</a:t>
            </a:r>
            <a:r>
              <a:rPr lang="ru-RU" sz="3200" b="1" dirty="0" smtClean="0"/>
              <a:t> году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4" name="Picture 2" descr="D:\Светлана\картинки\Окружающий мир\лед. поб. 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857375"/>
            <a:ext cx="8572500" cy="428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286375" y="5500688"/>
            <a:ext cx="3571875" cy="595312"/>
          </a:xfrm>
        </p:spPr>
        <p:txBody>
          <a:bodyPr/>
          <a:lstStyle/>
          <a:p>
            <a:r>
              <a:rPr lang="ru-RU" smtClean="0"/>
              <a:t>«Ледовое побоище»</a:t>
            </a:r>
          </a:p>
        </p:txBody>
      </p:sp>
      <p:pic>
        <p:nvPicPr>
          <p:cNvPr id="3074" name="Picture 2" descr="D:\Светлана\картинки\Окружающий мир\лед. поб-ще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616075"/>
            <a:ext cx="4214813" cy="5099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63" y="214313"/>
            <a:ext cx="8286750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FFC000"/>
                </a:solidFill>
                <a:latin typeface="+mn-lt"/>
                <a:cs typeface="+mn-cs"/>
              </a:rPr>
              <a:t>  </a:t>
            </a:r>
            <a:r>
              <a:rPr lang="ru-RU" sz="2800" dirty="0">
                <a:solidFill>
                  <a:srgbClr val="FFC000"/>
                </a:solidFill>
                <a:latin typeface="+mn-lt"/>
                <a:cs typeface="+mn-cs"/>
              </a:rPr>
              <a:t>Возглавил русское войско молодой новгородский князь </a:t>
            </a:r>
            <a:r>
              <a:rPr lang="ru-RU" sz="2800" dirty="0">
                <a:solidFill>
                  <a:schemeClr val="accent4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Александр Ярославович</a:t>
            </a:r>
            <a:r>
              <a:rPr lang="ru-RU" sz="2800" dirty="0">
                <a:solidFill>
                  <a:srgbClr val="FFC000"/>
                </a:solidFill>
                <a:latin typeface="+mn-lt"/>
                <a:cs typeface="+mn-cs"/>
              </a:rPr>
              <a:t>, прозванный в народе </a:t>
            </a:r>
            <a:r>
              <a:rPr lang="ru-RU" sz="2800" dirty="0">
                <a:solidFill>
                  <a:schemeClr val="accent4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Невским</a:t>
            </a:r>
            <a:r>
              <a:rPr lang="ru-RU" sz="2800" dirty="0">
                <a:solidFill>
                  <a:srgbClr val="FFC000"/>
                </a:solidFill>
                <a:latin typeface="+mn-lt"/>
                <a:cs typeface="+mn-cs"/>
              </a:rPr>
              <a:t>.</a:t>
            </a:r>
            <a:endParaRPr lang="ru-RU" sz="2800" dirty="0">
              <a:latin typeface="+mn-lt"/>
              <a:cs typeface="+mn-cs"/>
            </a:endParaRPr>
          </a:p>
        </p:txBody>
      </p:sp>
      <p:pic>
        <p:nvPicPr>
          <p:cNvPr id="2050" name="Picture 2" descr="D:\Светлана\картинки\Окружающий мир\моё Отечество\А. Невски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1643063"/>
            <a:ext cx="3867150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6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098" name="Picture 2" descr="D:\Светлана\картинки\Окружающий мир\лед. поб.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214313"/>
            <a:ext cx="6858000" cy="6281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7633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Невский приказал своим полкам принять бой на тонком весеннем  льду </a:t>
            </a:r>
            <a:r>
              <a:rPr lang="ru-RU" sz="320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Чудского  озера</a:t>
            </a:r>
            <a:r>
              <a:rPr lang="ru-RU" sz="320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.</a:t>
            </a:r>
            <a:endParaRPr lang="ru-RU" sz="320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146" name="Picture 2" descr="D:\Светлана\картинки\Окружающий мир\ледэ поб-ще.gif"/>
          <p:cNvPicPr>
            <a:picLocks noChangeAspect="1" noChangeArrowheads="1"/>
          </p:cNvPicPr>
          <p:nvPr/>
        </p:nvPicPr>
        <p:blipFill>
          <a:blip r:embed="rId2"/>
          <a:srcRect b="3917"/>
          <a:stretch>
            <a:fillRect/>
          </a:stretch>
        </p:blipFill>
        <p:spPr bwMode="auto">
          <a:xfrm>
            <a:off x="1714500" y="1357313"/>
            <a:ext cx="6143625" cy="536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Фильм </a:t>
            </a:r>
            <a:r>
              <a:rPr lang="ru-RU" smtClean="0">
                <a:latin typeface="&amp;Àðàáèÿ" pitchFamily="34" charset="0"/>
              </a:rPr>
              <a:t>« Ледовое побоище»</a:t>
            </a:r>
            <a:endParaRPr lang="ru-RU">
              <a:latin typeface="&amp;Àðàáèÿ" pitchFamily="34" charset="0"/>
            </a:endParaRPr>
          </a:p>
        </p:txBody>
      </p:sp>
      <p:pic>
        <p:nvPicPr>
          <p:cNvPr id="4" name="Picture 2" descr="D:\Светлана\картинки\Окружающий мир\лед. поб. 4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857375"/>
            <a:ext cx="8572500" cy="428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00438" y="357188"/>
            <a:ext cx="5186362" cy="5738812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</a:t>
            </a:r>
            <a:r>
              <a:rPr lang="ru-RU" sz="3200" dirty="0" smtClean="0"/>
              <a:t>Александр Невский поднял руку, указал на пленённых рыцарей и произнёс: </a:t>
            </a:r>
            <a:r>
              <a:rPr lang="ru-RU" sz="3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&amp;Àðàáèÿ" pitchFamily="34" charset="0"/>
              </a:rPr>
              <a:t>«Кто с мечом к нам придёт, от меча и погибнет! На том стояла, стоит и стоять будет земля Русская!» </a:t>
            </a:r>
            <a:endParaRPr lang="ru-RU" sz="3200" dirty="0">
              <a:solidFill>
                <a:schemeClr val="accent2">
                  <a:lumMod val="60000"/>
                  <a:lumOff val="40000"/>
                </a:schemeClr>
              </a:solidFill>
              <a:latin typeface="&amp;Àðàáèÿ" pitchFamily="34" charset="0"/>
            </a:endParaRPr>
          </a:p>
        </p:txBody>
      </p:sp>
      <p:pic>
        <p:nvPicPr>
          <p:cNvPr id="1026" name="Picture 2" descr="D:\Светлана\картинки\Окружающий мир\моё Отечество\Невски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357188"/>
            <a:ext cx="3271837" cy="6269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3286148"/>
          </a:xfrm>
          <a:ln w="38100">
            <a:solidFill>
              <a:srgbClr val="FF0000"/>
            </a:solidFill>
          </a:ln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Со времён Древней Руси жителям нашей страны часто приходилось защищать родную землю от врагов.</a:t>
            </a:r>
            <a:endParaRPr lang="ru-RU"/>
          </a:p>
        </p:txBody>
      </p:sp>
      <p:pic>
        <p:nvPicPr>
          <p:cNvPr id="5122" name="Picture 2" descr="D:\Светлана\картинки\Окружающий мир\боевые доспех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285984" y="3857628"/>
            <a:ext cx="4286280" cy="2811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214438" y="1524000"/>
            <a:ext cx="7472362" cy="4572000"/>
          </a:xfrm>
        </p:spPr>
        <p:txBody>
          <a:bodyPr/>
          <a:lstStyle/>
          <a:p>
            <a:r>
              <a:rPr lang="ru-RU" sz="2800" smtClean="0">
                <a:solidFill>
                  <a:srgbClr val="00B0F0"/>
                </a:solidFill>
                <a:hlinkClick r:id="rId2" action="ppaction://hlinksldjump"/>
              </a:rPr>
              <a:t>К</a:t>
            </a:r>
            <a:r>
              <a:rPr lang="ru-RU" sz="2800" smtClean="0">
                <a:hlinkClick r:id="rId2" action="ppaction://hlinksldjump"/>
              </a:rPr>
              <a:t>акие соседи были у Древней Руси?</a:t>
            </a:r>
            <a:endParaRPr lang="ru-RU" sz="2800" smtClean="0"/>
          </a:p>
          <a:p>
            <a:r>
              <a:rPr lang="ru-RU" sz="2800" smtClean="0">
                <a:solidFill>
                  <a:srgbClr val="00B0F0"/>
                </a:solidFill>
                <a:hlinkClick r:id="rId3" action="ppaction://hlinksldjump"/>
              </a:rPr>
              <a:t>К</a:t>
            </a:r>
            <a:r>
              <a:rPr lang="ru-RU" sz="2800" smtClean="0">
                <a:hlinkClick r:id="rId3" action="ppaction://hlinksldjump"/>
              </a:rPr>
              <a:t>акая битва и почему получила в нашей истории название «Ледовое побоище»?</a:t>
            </a:r>
            <a:endParaRPr lang="ru-RU" sz="2800" smtClean="0"/>
          </a:p>
          <a:p>
            <a:endParaRPr lang="ru-RU" sz="2800" smtClean="0"/>
          </a:p>
          <a:p>
            <a:r>
              <a:rPr lang="ru-RU" sz="2800" smtClean="0">
                <a:solidFill>
                  <a:srgbClr val="00B0F0"/>
                </a:solidFill>
              </a:rPr>
              <a:t>К</a:t>
            </a:r>
            <a:r>
              <a:rPr lang="ru-RU" sz="2800" smtClean="0"/>
              <a:t>ак ты думаешь, кто был опаснее для Руси- степняки-кочевники или рыцари?</a:t>
            </a:r>
          </a:p>
          <a:p>
            <a:r>
              <a:rPr lang="ru-RU" sz="2800" smtClean="0">
                <a:solidFill>
                  <a:srgbClr val="00B0F0"/>
                </a:solidFill>
              </a:rPr>
              <a:t>П</a:t>
            </a:r>
            <a:r>
              <a:rPr lang="ru-RU" sz="2800" smtClean="0"/>
              <a:t>редставь, что ты попал в осаждённый древнерусский город. Нарисуй или опиши то, что ты мог бы увидеть.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57290" y="152400"/>
            <a:ext cx="7329510" cy="1219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solidFill>
                  <a:schemeClr val="accent4">
                    <a:lumMod val="60000"/>
                    <a:lumOff val="40000"/>
                  </a:schemeClr>
                </a:solidFill>
                <a:latin typeface="&amp;Àðàáèÿ" pitchFamily="34" charset="0"/>
              </a:rPr>
              <a:t>Проверь себя:</a:t>
            </a:r>
            <a:endParaRPr lang="ru-RU">
              <a:solidFill>
                <a:schemeClr val="accent4">
                  <a:lumMod val="60000"/>
                  <a:lumOff val="40000"/>
                </a:schemeClr>
              </a:solidFill>
              <a:latin typeface="&amp;Àðàáèÿ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5" y="1143000"/>
            <a:ext cx="914400" cy="91440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/>
                </a:solidFill>
              </a:rPr>
              <a:t>?</a:t>
            </a:r>
          </a:p>
        </p:txBody>
      </p:sp>
      <p:pic>
        <p:nvPicPr>
          <p:cNvPr id="5" name="Picture 2" descr="D:\Светлана\картинки\Школьные\book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785938"/>
            <a:ext cx="122237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214313" y="3429000"/>
            <a:ext cx="914400" cy="91440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/>
                </a:solidFill>
              </a:rPr>
              <a:t>?</a:t>
            </a:r>
          </a:p>
        </p:txBody>
      </p:sp>
      <p:sp>
        <p:nvSpPr>
          <p:cNvPr id="7" name="Улыбающееся лицо 6"/>
          <p:cNvSpPr/>
          <p:nvPr/>
        </p:nvSpPr>
        <p:spPr>
          <a:xfrm>
            <a:off x="142875" y="4000500"/>
            <a:ext cx="500063" cy="414338"/>
          </a:xfrm>
          <a:prstGeom prst="smileyFace">
            <a:avLst>
              <a:gd name="adj" fmla="val 4653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285875" y="1524000"/>
            <a:ext cx="7400925" cy="4572000"/>
          </a:xfrm>
        </p:spPr>
        <p:txBody>
          <a:bodyPr/>
          <a:lstStyle/>
          <a:p>
            <a:r>
              <a:rPr lang="ru-RU" sz="3200" smtClean="0">
                <a:solidFill>
                  <a:srgbClr val="FF0000"/>
                </a:solidFill>
              </a:rPr>
              <a:t>К</a:t>
            </a:r>
            <a:r>
              <a:rPr lang="ru-RU" sz="3200" smtClean="0"/>
              <a:t>акими событиями из жизни наших предков мы можем гордиться?</a:t>
            </a:r>
          </a:p>
          <a:p>
            <a:endParaRPr lang="ru-RU" sz="3200" smtClean="0"/>
          </a:p>
          <a:p>
            <a:r>
              <a:rPr lang="ru-RU" sz="3200" smtClean="0">
                <a:solidFill>
                  <a:srgbClr val="FF0000"/>
                </a:solidFill>
              </a:rPr>
              <a:t>К</a:t>
            </a:r>
            <a:r>
              <a:rPr lang="ru-RU" sz="3200" smtClean="0"/>
              <a:t>ак ты думаешь, когда русичам и их соседям удавалось жить в мире?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00166" y="152400"/>
            <a:ext cx="7186634" cy="1219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solidFill>
                  <a:schemeClr val="accent4">
                    <a:lumMod val="60000"/>
                    <a:lumOff val="40000"/>
                  </a:schemeClr>
                </a:solidFill>
                <a:latin typeface="&amp;Àðàáèÿ" pitchFamily="34" charset="0"/>
              </a:rPr>
              <a:t>Проверь себя:</a:t>
            </a:r>
            <a:endParaRPr lang="ru-RU">
              <a:solidFill>
                <a:schemeClr val="accent4">
                  <a:lumMod val="60000"/>
                  <a:lumOff val="40000"/>
                </a:schemeClr>
              </a:solidFill>
              <a:latin typeface="&amp;Àðàáèÿ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625" y="1571625"/>
            <a:ext cx="914400" cy="91440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/>
                </a:solidFill>
              </a:rPr>
              <a:t>?</a:t>
            </a:r>
          </a:p>
        </p:txBody>
      </p:sp>
      <p:sp>
        <p:nvSpPr>
          <p:cNvPr id="5" name="Улыбающееся лицо 4"/>
          <p:cNvSpPr/>
          <p:nvPr/>
        </p:nvSpPr>
        <p:spPr>
          <a:xfrm>
            <a:off x="357188" y="2143125"/>
            <a:ext cx="500062" cy="414338"/>
          </a:xfrm>
          <a:prstGeom prst="smileyFace">
            <a:avLst>
              <a:gd name="adj" fmla="val 4653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50" y="714375"/>
            <a:ext cx="8572500" cy="5381625"/>
          </a:xfrm>
        </p:spPr>
        <p:txBody>
          <a:bodyPr/>
          <a:lstStyle/>
          <a:p>
            <a:r>
              <a:rPr lang="ru-RU" smtClean="0">
                <a:latin typeface="&amp;Àðàáèÿ"/>
              </a:rPr>
              <a:t>Что такое государство? </a:t>
            </a:r>
            <a:r>
              <a:rPr lang="ru-RU" smtClean="0">
                <a:latin typeface="&amp;Àðàáèÿ"/>
                <a:hlinkClick r:id="rId2" action="ppaction://hlinksldjump"/>
              </a:rPr>
              <a:t>(Словарь)</a:t>
            </a:r>
            <a:endParaRPr lang="ru-RU" smtClean="0">
              <a:latin typeface="&amp;Àðàáèÿ"/>
            </a:endParaRPr>
          </a:p>
          <a:p>
            <a:r>
              <a:rPr lang="ru-RU" smtClean="0">
                <a:latin typeface="&amp;Àðàáèÿ"/>
              </a:rPr>
              <a:t>Перечисли, что необходимо для существования каждого государства. </a:t>
            </a:r>
            <a:r>
              <a:rPr lang="ru-RU" smtClean="0">
                <a:latin typeface="&amp;Àðàáèÿ"/>
                <a:hlinkClick r:id="rId3" action="ppaction://hlinksldjump"/>
              </a:rPr>
              <a:t>(Словарь)</a:t>
            </a:r>
            <a:endParaRPr lang="ru-RU" smtClean="0">
              <a:latin typeface="&amp;Àðàáèÿ"/>
            </a:endParaRPr>
          </a:p>
          <a:p>
            <a:r>
              <a:rPr lang="ru-RU" smtClean="0">
                <a:latin typeface="&amp;Àðàáèÿ"/>
              </a:rPr>
              <a:t>Когда и как начались времена Древней Руси? </a:t>
            </a:r>
            <a:r>
              <a:rPr lang="ru-RU" smtClean="0">
                <a:latin typeface="&amp;Àðàáèÿ"/>
                <a:hlinkClick r:id="rId4" action="ppaction://hlinksldjump"/>
              </a:rPr>
              <a:t>(Тема 5)</a:t>
            </a:r>
            <a:endParaRPr lang="ru-RU" smtClean="0">
              <a:latin typeface="&amp;Àðàáèÿ"/>
            </a:endParaRPr>
          </a:p>
          <a:p>
            <a:r>
              <a:rPr lang="ru-RU" smtClean="0">
                <a:latin typeface="&amp;Àðàáèÿ"/>
              </a:rPr>
              <a:t>Как, на твой взгляд, появилось в Древней Руси слово «</a:t>
            </a:r>
            <a:r>
              <a:rPr lang="ru-RU" smtClean="0">
                <a:latin typeface="&amp;Àðàáèÿ"/>
                <a:hlinkClick r:id="rId5" action="ppaction://hlinksldjump"/>
              </a:rPr>
              <a:t>город</a:t>
            </a:r>
            <a:r>
              <a:rPr lang="ru-RU" smtClean="0">
                <a:latin typeface="&amp;Àðàáèÿ"/>
              </a:rPr>
              <a:t>»?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solidFill>
                  <a:schemeClr val="accent2">
                    <a:lumMod val="60000"/>
                    <a:lumOff val="40000"/>
                  </a:schemeClr>
                </a:solidFill>
                <a:latin typeface="&amp;Àðàáèÿ" pitchFamily="34" charset="0"/>
              </a:rPr>
              <a:t>Вспомни…</a:t>
            </a:r>
            <a:endParaRPr lang="ru-RU">
              <a:solidFill>
                <a:schemeClr val="accent2">
                  <a:lumMod val="60000"/>
                  <a:lumOff val="40000"/>
                </a:schemeClr>
              </a:solidFill>
              <a:latin typeface="&amp;Àðàáèÿ" pitchFamily="34" charset="0"/>
            </a:endParaRPr>
          </a:p>
        </p:txBody>
      </p:sp>
      <p:pic>
        <p:nvPicPr>
          <p:cNvPr id="5" name="Picture 2" descr="D:\Светлана\Анимации\читательgif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7500938" y="5045075"/>
            <a:ext cx="1500187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D:\Светлана\картинки\Окружающий мир\город 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14563" y="3857625"/>
            <a:ext cx="470693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50" y="1524000"/>
            <a:ext cx="8401050" cy="45720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dirty="0" smtClean="0"/>
              <a:t>степняки-</a:t>
            </a: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кочевники</a:t>
            </a:r>
            <a:r>
              <a:rPr lang="ru-RU" sz="2800" dirty="0" smtClean="0"/>
              <a:t>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28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dirty="0" smtClean="0"/>
              <a:t>европейские </a:t>
            </a: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рыцари</a:t>
            </a:r>
            <a:r>
              <a:rPr lang="ru-RU" sz="2800" dirty="0" smtClean="0"/>
              <a:t>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mtClean="0">
                <a:solidFill>
                  <a:srgbClr val="92D050"/>
                </a:solidFill>
              </a:rPr>
              <a:t>Соседи Древней Руси</a:t>
            </a:r>
            <a:endParaRPr lang="ru-RU">
              <a:solidFill>
                <a:srgbClr val="92D050"/>
              </a:solidFill>
            </a:endParaRPr>
          </a:p>
        </p:txBody>
      </p:sp>
      <p:pic>
        <p:nvPicPr>
          <p:cNvPr id="32771" name="Picture 2" descr="D:\Светлана\картинки\Окружающий мир\pic0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5" y="1500188"/>
            <a:ext cx="476250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3" descr="D:\Светлана\Анимации\стрелка 2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5786438"/>
            <a:ext cx="62388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595937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/>
              <a:t>     Сражение с рыцарями недалеко от Новгорода, на льду </a:t>
            </a:r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Чудского озера</a:t>
            </a:r>
            <a:r>
              <a:rPr lang="ru-RU" sz="3200" dirty="0" smtClean="0"/>
              <a:t>, в </a:t>
            </a:r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1242</a:t>
            </a:r>
            <a:r>
              <a:rPr lang="ru-RU" sz="3200" dirty="0" smtClean="0"/>
              <a:t> году получило название </a:t>
            </a:r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Ледовое побоище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4" name="Picture 2" descr="D:\Светлана\картинки\Окружающий мир\лед. поб. 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428875"/>
            <a:ext cx="8572500" cy="4214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5" name="Picture 3" descr="D:\Светлана\Анимации\стрелка 2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5786438"/>
            <a:ext cx="62388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245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Государство </a:t>
            </a: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организация общества в какой-либо стране.</a:t>
            </a: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146" name="Picture 2" descr="D:\Светлана\картинки\Окружающий мир\Кие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1857375"/>
            <a:ext cx="685800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3" name="Picture 3" descr="D:\Светлана\Анимации\стрелка 2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5786438"/>
            <a:ext cx="62388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738812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 государстве должны быть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правительство;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законы;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службы порядка;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армия.</a:t>
            </a:r>
            <a:endParaRPr lang="ru-RU" sz="4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6386" name="Picture 3" descr="D:\Светлана\Анимации\стрелка 2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5786438"/>
            <a:ext cx="62388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857752" y="2488398"/>
            <a:ext cx="3994713" cy="41056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357188"/>
            <a:ext cx="6500813" cy="5000625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/>
              <a:t>      </a:t>
            </a:r>
            <a:r>
              <a:rPr lang="ru-RU" sz="3200" dirty="0" smtClean="0">
                <a:latin typeface="&amp;Àðàáèÿ" pitchFamily="34" charset="0"/>
              </a:rPr>
              <a:t>В </a:t>
            </a:r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&amp;Àðàáèÿ" pitchFamily="34" charset="0"/>
              </a:rPr>
              <a:t>882 году </a:t>
            </a:r>
            <a:r>
              <a:rPr lang="ru-RU" sz="3200" dirty="0" smtClean="0">
                <a:latin typeface="&amp;Àðàáèÿ" pitchFamily="34" charset="0"/>
              </a:rPr>
              <a:t>большинство племён объединил новгородский </a:t>
            </a:r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&amp;Àðàáèÿ" pitchFamily="34" charset="0"/>
              </a:rPr>
              <a:t>князь Олег</a:t>
            </a:r>
            <a:r>
              <a:rPr lang="ru-RU" sz="3200" dirty="0" smtClean="0">
                <a:latin typeface="&amp;Àðàáèÿ" pitchFamily="34" charset="0"/>
              </a:rPr>
              <a:t>, у которого была самая сильная дружина. Своей столицей он избрал город </a:t>
            </a:r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&amp;Àðàáèÿ" pitchFamily="34" charset="0"/>
              </a:rPr>
              <a:t>Киев</a:t>
            </a:r>
            <a:r>
              <a:rPr lang="ru-RU" sz="3200" dirty="0" smtClean="0">
                <a:latin typeface="&amp;Àðàáèÿ" pitchFamily="34" charset="0"/>
              </a:rPr>
              <a:t>. Жители всех остальных городов признали Олега своим правителем, стали именовать его </a:t>
            </a:r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&amp;Àðàáèÿ" pitchFamily="34" charset="0"/>
              </a:rPr>
              <a:t>великим князем </a:t>
            </a:r>
            <a:r>
              <a:rPr lang="ru-RU" sz="3200" dirty="0" smtClean="0">
                <a:latin typeface="&amp;Àðàáèÿ" pitchFamily="34" charset="0"/>
              </a:rPr>
              <a:t>и платить ему дань. Так возникло </a:t>
            </a:r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&amp;Àðàáèÿ" pitchFamily="34" charset="0"/>
              </a:rPr>
              <a:t>Древнерусское государство</a:t>
            </a:r>
            <a:r>
              <a:rPr lang="ru-RU" sz="3200" dirty="0" smtClean="0">
                <a:latin typeface="&amp;Àðàáèÿ" pitchFamily="34" charset="0"/>
              </a:rPr>
              <a:t>. </a:t>
            </a:r>
            <a:endParaRPr lang="ru-RU" sz="3200" dirty="0">
              <a:latin typeface="&amp;Àðàáèÿ" pitchFamily="34" charset="0"/>
            </a:endParaRPr>
          </a:p>
        </p:txBody>
      </p:sp>
      <p:pic>
        <p:nvPicPr>
          <p:cNvPr id="7170" name="Picture 2" descr="D:\Светлана\картинки\Окружающий мир\князь Олег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63" y="500063"/>
            <a:ext cx="2098675" cy="2922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1" name="Picture 3" descr="D:\Светлана\картинки\Окружающий мир\Древний Кие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4214813"/>
            <a:ext cx="3286125" cy="2262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2" name="Picture 3" descr="D:\Светлана\Анимации\стрелка 2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3" y="5786438"/>
            <a:ext cx="62388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581025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Город, изгородь, ограда, огород, огороженный</a:t>
            </a:r>
            <a:r>
              <a:rPr lang="ru-RU" sz="3200" dirty="0" smtClean="0"/>
              <a:t>- однокоренные слова.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200" dirty="0" smtClean="0"/>
              <a:t>Древнерусские города были окружены стенами, </a:t>
            </a:r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огорожены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8194" name="Picture 2" descr="D:\Светлана\картинки\Окружающий мир\Суздал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357438"/>
            <a:ext cx="3357562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D:\Светлана\картинки\Окружающий мир\Росто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2286000"/>
            <a:ext cx="3357563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D:\Светлана\картинки\Окружающий мир\Псков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4214813"/>
            <a:ext cx="3214688" cy="2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Горизонтальный свиток 7"/>
          <p:cNvSpPr/>
          <p:nvPr/>
        </p:nvSpPr>
        <p:spPr>
          <a:xfrm>
            <a:off x="500063" y="4357688"/>
            <a:ext cx="2071687" cy="6429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&amp;Àðàáèÿ" pitchFamily="34" charset="0"/>
              </a:rPr>
              <a:t>Суздаль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&amp;Àðàáèÿ" pitchFamily="34" charset="0"/>
            </a:endParaRP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5072063" y="6215063"/>
            <a:ext cx="2071687" cy="6429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&amp;Àðàáèÿ" pitchFamily="34" charset="0"/>
              </a:rPr>
              <a:t>Псков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&amp;Àðàáèÿ" pitchFamily="34" charset="0"/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6643688" y="4286250"/>
            <a:ext cx="2071687" cy="64293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&amp;Àðàáèÿ" pitchFamily="34" charset="0"/>
              </a:rPr>
              <a:t>Ростов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&amp;Àðàáèÿ" pitchFamily="34" charset="0"/>
            </a:endParaRPr>
          </a:p>
        </p:txBody>
      </p:sp>
      <p:pic>
        <p:nvPicPr>
          <p:cNvPr id="18440" name="Picture 3" descr="D:\Светлана\Анимации\стрелка 2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3" y="5786438"/>
            <a:ext cx="62388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Дуга 11"/>
          <p:cNvSpPr/>
          <p:nvPr/>
        </p:nvSpPr>
        <p:spPr>
          <a:xfrm rot="18752621">
            <a:off x="816687" y="71549"/>
            <a:ext cx="1295521" cy="1622957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Дуга 12"/>
          <p:cNvSpPr/>
          <p:nvPr/>
        </p:nvSpPr>
        <p:spPr>
          <a:xfrm rot="18752621">
            <a:off x="2459761" y="214450"/>
            <a:ext cx="1295521" cy="1622957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Дуга 13"/>
          <p:cNvSpPr/>
          <p:nvPr/>
        </p:nvSpPr>
        <p:spPr>
          <a:xfrm rot="18752621">
            <a:off x="4036656" y="287398"/>
            <a:ext cx="1070689" cy="1150558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Дуга 14"/>
          <p:cNvSpPr/>
          <p:nvPr/>
        </p:nvSpPr>
        <p:spPr>
          <a:xfrm rot="18752621">
            <a:off x="5531595" y="214450"/>
            <a:ext cx="1295521" cy="1622957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Дуга 15"/>
          <p:cNvSpPr/>
          <p:nvPr/>
        </p:nvSpPr>
        <p:spPr>
          <a:xfrm rot="18752621">
            <a:off x="947621" y="715859"/>
            <a:ext cx="1390839" cy="1632443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7188" y="5429250"/>
            <a:ext cx="8143875" cy="121443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</a:rPr>
              <a:t>Почему древнерусские города были окружены стенами?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D:\Светлана\картинки\Окружающий мир\Московский кремль при Д. Донском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42875"/>
            <a:ext cx="8643938" cy="514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25"/>
            <a:ext cx="4400550" cy="5095875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С юга на русские земли совершали набеги племена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степняков-кочевников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 начале </a:t>
            </a:r>
            <a:r>
              <a:rPr lang="en-US" sz="3600" dirty="0" smtClean="0"/>
              <a:t>x</a:t>
            </a:r>
            <a:r>
              <a:rPr lang="el-GR" dirty="0" smtClean="0"/>
              <a:t>ΙΙΙ</a:t>
            </a:r>
            <a:r>
              <a:rPr lang="ru-RU" dirty="0" smtClean="0"/>
              <a:t> века с северо-запада стали угрожать европейские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рыцари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Беспокойное соседство</a:t>
            </a:r>
            <a:endParaRPr lang="ru-RU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4" name="Picture 2" descr="D:\Светлана\картинки\Окружающий мир\рыцари\рыцар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860804"/>
            <a:ext cx="4167190" cy="5792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929188" y="1524000"/>
            <a:ext cx="3757612" cy="4572000"/>
          </a:xfrm>
        </p:spPr>
        <p:txBody>
          <a:bodyPr/>
          <a:lstStyle/>
          <a:p>
            <a:r>
              <a:rPr lang="ru-RU" smtClean="0"/>
              <a:t>Вооружение русских дружинников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6" name="Picture 2" descr="D:\Светлана\картинки\Окружающий мир\лед. поб.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14313"/>
            <a:ext cx="4443413" cy="6143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313</TotalTime>
  <Words>282</Words>
  <Application>Microsoft Office PowerPoint</Application>
  <PresentationFormat>Экран (4:3)</PresentationFormat>
  <Paragraphs>41</Paragraphs>
  <Slides>21</Slides>
  <Notes>0</Notes>
  <HiddenSlides>6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21</vt:i4>
      </vt:variant>
    </vt:vector>
  </HeadingPairs>
  <TitlesOfParts>
    <vt:vector size="33" baseType="lpstr">
      <vt:lpstr>Constantia</vt:lpstr>
      <vt:lpstr>Arial</vt:lpstr>
      <vt:lpstr>Wingdings 2</vt:lpstr>
      <vt:lpstr>Calibri</vt:lpstr>
      <vt:lpstr>&amp;Àðàáèÿ</vt:lpstr>
      <vt:lpstr>Wingdings</vt:lpstr>
      <vt:lpstr>Бумажная</vt:lpstr>
      <vt:lpstr>Бумажная</vt:lpstr>
      <vt:lpstr>Бумажная</vt:lpstr>
      <vt:lpstr>Бумажная</vt:lpstr>
      <vt:lpstr>Бумажная</vt:lpstr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 землю русскую</dc:title>
  <dc:creator>Dmitriy</dc:creator>
  <cp:lastModifiedBy>Елена</cp:lastModifiedBy>
  <cp:revision>40</cp:revision>
  <dcterms:created xsi:type="dcterms:W3CDTF">2009-09-02T17:28:47Z</dcterms:created>
  <dcterms:modified xsi:type="dcterms:W3CDTF">2021-11-01T10:19:39Z</dcterms:modified>
</cp:coreProperties>
</file>