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audio/x-wav" Extension="wav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62" r:id="rId2"/>
    <p:sldId id="320" r:id="rId3"/>
    <p:sldId id="263" r:id="rId4"/>
    <p:sldId id="266" r:id="rId5"/>
    <p:sldId id="292" r:id="rId6"/>
    <p:sldId id="291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2" r:id="rId15"/>
    <p:sldId id="301" r:id="rId16"/>
    <p:sldId id="300" r:id="rId17"/>
    <p:sldId id="304" r:id="rId18"/>
    <p:sldId id="303" r:id="rId19"/>
    <p:sldId id="305" r:id="rId20"/>
    <p:sldId id="313" r:id="rId21"/>
    <p:sldId id="308" r:id="rId22"/>
    <p:sldId id="315" r:id="rId23"/>
    <p:sldId id="314" r:id="rId24"/>
    <p:sldId id="316" r:id="rId25"/>
    <p:sldId id="259" r:id="rId26"/>
    <p:sldId id="311" r:id="rId27"/>
    <p:sldId id="306" r:id="rId28"/>
    <p:sldId id="312" r:id="rId29"/>
    <p:sldId id="319" r:id="rId30"/>
    <p:sldId id="318" r:id="rId31"/>
    <p:sldId id="321" r:id="rId32"/>
    <p:sldId id="322" r:id="rId33"/>
    <p:sldId id="323" r:id="rId34"/>
    <p:sldId id="324" r:id="rId35"/>
    <p:sldId id="327" r:id="rId36"/>
    <p:sldId id="326" r:id="rId37"/>
    <p:sldId id="317" r:id="rId38"/>
    <p:sldId id="261" r:id="rId3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6600"/>
    <a:srgbClr val="FFFF00"/>
    <a:srgbClr val="366A28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62" autoAdjust="0"/>
    <p:restoredTop sz="74929" autoAdjust="0"/>
  </p:normalViewPr>
  <p:slideViewPr>
    <p:cSldViewPr>
      <p:cViewPr varScale="1">
        <p:scale>
          <a:sx n="86" d="100"/>
          <a:sy n="86" d="100"/>
        </p:scale>
        <p:origin x="19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95906B-DEFC-4883-B344-A23465BF1D96}" type="datetimeFigureOut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C79C084-E3C6-418F-A303-4A55E7A9F7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1511634-6977-4DF7-AF7A-2A65DD25FF4A}" type="datetimeFigureOut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1B9BD8A-7CED-4DEC-A44E-775006AFF3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8656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650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937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868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F4F50-095A-4192-8EC7-6CD4F97ADF11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605AF-17BD-43E2-9AFD-EAD1F8FCC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111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7BC49-B50C-4338-A740-2ECCAD87649A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86AFE-7532-4205-A093-E05B3BB254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477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B009B-632E-44DD-9E2E-E0288252851F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916E9-2BEE-490F-80A3-407F7E6CEF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112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5BFD4-BDCE-4415-841F-ED122C2D1E30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33FD5-BD73-4AF3-87E0-441B4F4F28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8320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B3D8C-CA10-4D6D-9628-2524A485E0E8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8B1D1-6BEA-4D4D-93FF-8F98911B8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758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F2673-F0FE-4FBE-8F81-CE5408892765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8B346-6673-4D36-B735-98685F2049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724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66F93-8230-4E86-AC0C-246F9CCA9EB1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9492B-B0A4-4FD0-BA7C-9152849B95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520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6224C-2A0E-4404-BDC6-589F2A44330B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FEF45-BCD5-4DEB-B81C-E72DD62B1D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6998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F6E3-FC2D-46C4-A271-564F7DF88CC2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54126-BF2A-4034-A45A-A9746B93D2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3014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59C33-89C2-47D1-87A9-BEE8C5C9597B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72240-AF5C-45CB-9F3A-4B0D6786F9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5117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7C037-A497-49EE-8E30-3EFEE88D0706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BAC7C-498E-492B-8B6D-3306C1941B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8552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622C5-839F-4CED-A441-CFC812F7F098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EB962-92FC-4846-AB48-5CB335145F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3530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3730A-F484-4B43-A6C7-57EFB7D9E318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CF003-8A6F-43E2-985B-79FFD4160B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9297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060033-6EC3-4F2C-9088-3C49549D09BB}" type="datetime1">
              <a:rPr lang="ru-RU"/>
              <a:pPr>
                <a:defRPr/>
              </a:pPr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Сапрыкина Т.В. МБОУ СШ №5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99D8EB3-7680-45B7-A56C-E7FCB2D36A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01" r:id="rId2"/>
    <p:sldLayoutId id="2147484012" r:id="rId3"/>
    <p:sldLayoutId id="2147484013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  <p:sldLayoutId id="2147484010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slide3.xml" Type="http://schemas.openxmlformats.org/officeDocument/2006/relationships/slide"/><Relationship Id="rId1" Target="../slideLayouts/slideLayout2.xml" Type="http://schemas.openxmlformats.org/officeDocument/2006/relationships/slideLayout"/><Relationship Id="rId6" Target="../media/image5.png" Type="http://schemas.openxmlformats.org/officeDocument/2006/relationships/image"/><Relationship Id="rId5" Target="../media/image21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slide3.xml" Type="http://schemas.openxmlformats.org/officeDocument/2006/relationships/slide"/><Relationship Id="rId2" Target="../notesSlides/notesSlide6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22.jpeg" Type="http://schemas.openxmlformats.org/officeDocument/2006/relationships/image"/><Relationship Id="rId5" Target="../media/image8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https://www.google.ru/url?sa=i&amp;rct=j&amp;q=&amp;esrc=s&amp;source=images&amp;cd=&amp;cad=rja&amp;uact=8&amp;ved=0ahUKEwj9gsOl7_7RAhUHDSwKHUeYCIQQjRwIBw&amp;url=http://xn----8sbiecm6bhdx8i.xn--p1ai/node/1038&amp;psig=AFQjCNH2OBO3edNd7wmxwYvY9hGBH6Gpxg&amp;ust=148658727073303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eg"/><Relationship Id="rId4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18" Type="http://schemas.openxmlformats.org/officeDocument/2006/relationships/slide" Target="slide14.xml"/><Relationship Id="rId26" Type="http://schemas.openxmlformats.org/officeDocument/2006/relationships/slide" Target="slide22.xml"/><Relationship Id="rId3" Type="http://schemas.openxmlformats.org/officeDocument/2006/relationships/slide" Target="slide24.xml"/><Relationship Id="rId21" Type="http://schemas.openxmlformats.org/officeDocument/2006/relationships/slide" Target="slide17.xml"/><Relationship Id="rId7" Type="http://schemas.openxmlformats.org/officeDocument/2006/relationships/slide" Target="slide28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5" Type="http://schemas.openxmlformats.org/officeDocument/2006/relationships/slide" Target="slide21.xml"/><Relationship Id="rId2" Type="http://schemas.openxmlformats.org/officeDocument/2006/relationships/notesSlide" Target="../notesSlides/notesSlide2.xml"/><Relationship Id="rId16" Type="http://schemas.openxmlformats.org/officeDocument/2006/relationships/slide" Target="slide12.xml"/><Relationship Id="rId20" Type="http://schemas.openxmlformats.org/officeDocument/2006/relationships/slide" Target="slide16.xml"/><Relationship Id="rId29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11" Type="http://schemas.openxmlformats.org/officeDocument/2006/relationships/slide" Target="slide7.xml"/><Relationship Id="rId24" Type="http://schemas.openxmlformats.org/officeDocument/2006/relationships/slide" Target="slide20.xml"/><Relationship Id="rId5" Type="http://schemas.openxmlformats.org/officeDocument/2006/relationships/slide" Target="slide26.xml"/><Relationship Id="rId15" Type="http://schemas.openxmlformats.org/officeDocument/2006/relationships/slide" Target="slide11.xml"/><Relationship Id="rId23" Type="http://schemas.openxmlformats.org/officeDocument/2006/relationships/slide" Target="slide19.xml"/><Relationship Id="rId28" Type="http://schemas.openxmlformats.org/officeDocument/2006/relationships/slide" Target="slide29.xml"/><Relationship Id="rId10" Type="http://schemas.openxmlformats.org/officeDocument/2006/relationships/slide" Target="slide6.xml"/><Relationship Id="rId19" Type="http://schemas.openxmlformats.org/officeDocument/2006/relationships/slide" Target="slide15.xml"/><Relationship Id="rId4" Type="http://schemas.openxmlformats.org/officeDocument/2006/relationships/slide" Target="slide25.xml"/><Relationship Id="rId9" Type="http://schemas.openxmlformats.org/officeDocument/2006/relationships/slide" Target="slide5.xml"/><Relationship Id="rId14" Type="http://schemas.openxmlformats.org/officeDocument/2006/relationships/slide" Target="slide10.xml"/><Relationship Id="rId22" Type="http://schemas.openxmlformats.org/officeDocument/2006/relationships/slide" Target="slide18.xml"/><Relationship Id="rId27" Type="http://schemas.openxmlformats.org/officeDocument/2006/relationships/slide" Target="slide2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image" Target="../media/image30.png"/><Relationship Id="rId7" Type="http://schemas.openxmlformats.org/officeDocument/2006/relationships/slide" Target="slide35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4.xml"/><Relationship Id="rId5" Type="http://schemas.openxmlformats.org/officeDocument/2006/relationships/slide" Target="slide33.xml"/><Relationship Id="rId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diza-74.ucoz.ru/blog/klipart_vesennjaja_zelen_spring_verdure/2013-03-05-4723" TargetMode="External"/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slide" Target="slide3.xml"/><Relationship Id="rId4" Type="http://schemas.openxmlformats.org/officeDocument/2006/relationships/hyperlink" Target="http://allday2.com/index.php?newsid=348482" TargetMode="External"/></Relationships>
</file>

<file path=ppt/slides/_rels/slide4.xml.rels><?xml version="1.0" encoding="UTF-8" standalone="yes" ?><Relationships xmlns="http://schemas.openxmlformats.org/package/2006/relationships"><Relationship Id="rId3" Target="slide3.xml" Type="http://schemas.openxmlformats.org/officeDocument/2006/relationships/slide"/><Relationship Id="rId7" Target="../media/image5.pn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slide3.xml" Type="http://schemas.openxmlformats.org/officeDocument/2006/relationships/slide"/><Relationship Id="rId1" Target="../slideLayouts/slideLayout2.xml" Type="http://schemas.openxmlformats.org/officeDocument/2006/relationships/slideLayout"/><Relationship Id="rId6" Target="../media/image12.jpeg" Type="http://schemas.openxmlformats.org/officeDocument/2006/relationships/image"/><Relationship Id="rId5" Target="../media/image11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slide3.xml" Type="http://schemas.openxmlformats.org/officeDocument/2006/relationships/slid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4.jpeg" Type="http://schemas.openxmlformats.org/officeDocument/2006/relationships/image"/><Relationship Id="rId5" Target="../media/image8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slide3.xml" Type="http://schemas.openxmlformats.org/officeDocument/2006/relationships/slide"/><Relationship Id="rId7" Target="../media/image17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6.jpeg" Type="http://schemas.openxmlformats.org/officeDocument/2006/relationships/image"/><Relationship Id="rId5" Target="../media/image8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slide3.xml" Type="http://schemas.openxmlformats.org/officeDocument/2006/relationships/slide"/><Relationship Id="rId7" Target="../media/image19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18.jpeg" Type="http://schemas.openxmlformats.org/officeDocument/2006/relationships/image"/><Relationship Id="rId5" Target="../media/image8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slide3.xml" Type="http://schemas.openxmlformats.org/officeDocument/2006/relationships/slide"/><Relationship Id="rId7" Target="../media/image5.pn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20.jpeg" Type="http://schemas.openxmlformats.org/officeDocument/2006/relationships/image"/><Relationship Id="rId5" Target="../media/image8.jpeg" Type="http://schemas.openxmlformats.org/officeDocument/2006/relationships/image"/><Relationship Id="rId4" Target="../media/image10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250" y="188913"/>
            <a:ext cx="7851775" cy="1828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dirty="0" smtClean="0">
                <a:solidFill>
                  <a:srgbClr val="366A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Своя игра</a:t>
            </a:r>
            <a:endParaRPr lang="ru-RU" sz="8000" dirty="0">
              <a:solidFill>
                <a:srgbClr val="366A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313" y="1773238"/>
            <a:ext cx="6192837" cy="10080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«Занимательная биология»</a:t>
            </a:r>
          </a:p>
        </p:txBody>
      </p:sp>
      <p:pic>
        <p:nvPicPr>
          <p:cNvPr id="7172" name="Picture 14" descr="http://4.bp.blogspot.com/-rHjfpfYFAco/UJ87ec_i2UI/AAAAAAAAAaQ/3pnmMGx8Sb4/s1600/%D1%81%D0%BE%D0%B2%D0%B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02038"/>
            <a:ext cx="1903412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6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68313" y="41921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latin typeface="+mn-lt"/>
              </a:rPr>
              <a:t/>
            </a:r>
            <a:br>
              <a:rPr lang="ru-RU" sz="3200" b="1" dirty="0" smtClean="0">
                <a:latin typeface="+mn-lt"/>
              </a:rPr>
            </a:br>
            <a:r>
              <a:rPr lang="ru-RU" sz="3200" b="1" dirty="0">
                <a:latin typeface="+mn-lt"/>
              </a:rPr>
              <a:t/>
            </a:r>
            <a:br>
              <a:rPr lang="ru-RU" sz="3200" b="1" dirty="0">
                <a:latin typeface="+mn-lt"/>
              </a:rPr>
            </a:br>
            <a:r>
              <a:rPr lang="ru-RU" sz="3200" b="1" dirty="0" smtClean="0">
                <a:latin typeface="+mn-lt"/>
              </a:rPr>
              <a:t/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Организм</a:t>
            </a:r>
            <a:r>
              <a:rPr lang="ru-RU" sz="3200" b="1" dirty="0">
                <a:latin typeface="+mn-lt"/>
              </a:rPr>
              <a:t>. Размножение и</a:t>
            </a:r>
            <a:br>
              <a:rPr lang="ru-RU" sz="3200" b="1" dirty="0">
                <a:latin typeface="+mn-lt"/>
              </a:rPr>
            </a:br>
            <a:r>
              <a:rPr lang="ru-RU" sz="3200" b="1" dirty="0">
                <a:latin typeface="+mn-lt"/>
              </a:rPr>
              <a:t> индивидуальное развитие</a:t>
            </a:r>
            <a:br>
              <a:rPr lang="ru-RU" sz="3200" b="1" dirty="0">
                <a:latin typeface="+mn-lt"/>
              </a:rPr>
            </a:br>
            <a:r>
              <a:rPr lang="ru-RU" sz="3200" b="1" dirty="0">
                <a:latin typeface="+mn-lt"/>
              </a:rPr>
              <a:t> организмов</a:t>
            </a: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881856" y="2205038"/>
            <a:ext cx="8229600" cy="1233487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 Опишите</a:t>
            </a:r>
            <a:r>
              <a:rPr lang="ru-RU" altLang="ru-RU" dirty="0" smtClean="0">
                <a:solidFill>
                  <a:srgbClr val="002060"/>
                </a:solidFill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</a:rPr>
              <a:t>периоды интерфазы и роль ее в             клетки.</a:t>
            </a:r>
          </a:p>
        </p:txBody>
      </p:sp>
      <p:pic>
        <p:nvPicPr>
          <p:cNvPr id="6" name="Рисунок 5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9" name="Рисунок 9" descr="22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Блок-схема: решение 10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3" name="Блок-схема: решение 12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4" name="Блок-схема: решение 13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pic>
        <p:nvPicPr>
          <p:cNvPr id="21512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2832331"/>
            <a:ext cx="4055938" cy="3951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http://4.bp.blogspot.com/-rHjfpfYFAco/UJ87ec_i2UI/AAAAAAAAAaQ/3pnmMGx8Sb4/s1600/%D1%81%D0%BE%D0%B2%D0%B0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428" y="3937719"/>
            <a:ext cx="1903412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>
            <a:hlinkClick r:id="rId2" action="ppaction://hlinksldjump"/>
          </p:cNvPr>
          <p:cNvSpPr/>
          <p:nvPr/>
        </p:nvSpPr>
        <p:spPr>
          <a:xfrm>
            <a:off x="6516216" y="4462760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66953" y="3908425"/>
            <a:ext cx="442941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eaLnBrk="1" hangingPunct="1">
              <a:buFont typeface="Wingdings 2" panose="05020102010507070707" pitchFamily="18" charset="2"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+mn-lt"/>
              </a:rPr>
              <a:t>1.Митоз</a:t>
            </a:r>
          </a:p>
          <a:p>
            <a:pPr algn="r" eaLnBrk="1" hangingPunct="1">
              <a:buFont typeface="Wingdings 2" panose="05020102010507070707" pitchFamily="18" charset="2"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+mn-lt"/>
              </a:rPr>
              <a:t>2.Мейоз</a:t>
            </a:r>
          </a:p>
          <a:p>
            <a:pPr algn="r" eaLnBrk="1" hangingPunct="1">
              <a:buFont typeface="Wingdings 2" panose="05020102010507070707" pitchFamily="18" charset="2"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+mn-lt"/>
              </a:rPr>
              <a:t>3. Бинарное деление</a:t>
            </a:r>
          </a:p>
          <a:p>
            <a:pPr algn="r" eaLnBrk="1" hangingPunct="1">
              <a:buFont typeface="Wingdings 2" panose="05020102010507070707" pitchFamily="18" charset="2"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+mn-lt"/>
              </a:rPr>
              <a:t>4. Амитоз</a:t>
            </a:r>
          </a:p>
          <a:p>
            <a:endParaRPr lang="ru-RU" sz="3600" dirty="0">
              <a:latin typeface="+mn-lt"/>
            </a:endParaRPr>
          </a:p>
        </p:txBody>
      </p:sp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539750" y="981075"/>
            <a:ext cx="8229600" cy="566738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+mn-lt"/>
              </a:rPr>
              <a:t>Организм. Размножение и</a:t>
            </a:r>
            <a:br>
              <a:rPr lang="ru-RU" sz="3200" b="1" dirty="0">
                <a:latin typeface="+mn-lt"/>
              </a:rPr>
            </a:br>
            <a:r>
              <a:rPr lang="ru-RU" sz="3200" b="1" dirty="0">
                <a:latin typeface="+mn-lt"/>
              </a:rPr>
              <a:t> индивидуальное развитие</a:t>
            </a:r>
            <a:br>
              <a:rPr lang="ru-RU" sz="3200" b="1" dirty="0">
                <a:latin typeface="+mn-lt"/>
              </a:rPr>
            </a:br>
            <a:r>
              <a:rPr lang="ru-RU" sz="3200" b="1" dirty="0">
                <a:latin typeface="+mn-lt"/>
              </a:rPr>
              <a:t> организмов </a:t>
            </a:r>
            <a:r>
              <a:rPr lang="ru-RU" sz="3200" b="1" dirty="0" smtClean="0">
                <a:latin typeface="+mn-lt"/>
              </a:rPr>
              <a:t/>
            </a:r>
            <a:br>
              <a:rPr lang="ru-RU" sz="3200" b="1" dirty="0" smtClean="0">
                <a:latin typeface="+mn-lt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539750" y="2271713"/>
            <a:ext cx="8229600" cy="1636712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Перечислите виды деления клеток.   Опишите отличия между  делениями соматических и половых клеток.</a:t>
            </a:r>
          </a:p>
        </p:txBody>
      </p:sp>
      <p:pic>
        <p:nvPicPr>
          <p:cNvPr id="6" name="Рисунок 5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448407" y="5373216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Блок-схема: решение 10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3" name="Блок-схема: решение 12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4" name="Блок-схема: решение 13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pic>
        <p:nvPicPr>
          <p:cNvPr id="22536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810000"/>
            <a:ext cx="3621087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4592489" y="5697252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dirty="0" smtClean="0"/>
              <a:t/>
            </a:r>
            <a:br>
              <a:rPr lang="ru-RU" altLang="ru-RU" sz="3200" b="1" dirty="0" smtClean="0"/>
            </a:br>
            <a:r>
              <a:rPr lang="ru-RU" altLang="ru-RU" sz="3200" b="1" dirty="0" smtClean="0"/>
              <a:t/>
            </a:r>
            <a:br>
              <a:rPr lang="ru-RU" altLang="ru-RU" sz="3200" b="1" dirty="0" smtClean="0"/>
            </a:br>
            <a:r>
              <a:rPr lang="ru-RU" altLang="ru-RU" sz="3200" b="1" dirty="0" smtClean="0"/>
              <a:t>Организм. Размножение и</a:t>
            </a:r>
            <a:br>
              <a:rPr lang="ru-RU" altLang="ru-RU" sz="3200" b="1" dirty="0" smtClean="0"/>
            </a:br>
            <a:r>
              <a:rPr lang="ru-RU" altLang="ru-RU" sz="3200" b="1" dirty="0" smtClean="0"/>
              <a:t> индивидуальное развитие</a:t>
            </a:r>
            <a:br>
              <a:rPr lang="ru-RU" altLang="ru-RU" sz="3200" b="1" dirty="0" smtClean="0"/>
            </a:br>
            <a:r>
              <a:rPr lang="ru-RU" altLang="ru-RU" sz="3200" b="1" dirty="0" smtClean="0"/>
              <a:t> организмов 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323850" y="2173134"/>
            <a:ext cx="8146604" cy="1989485"/>
          </a:xfrm>
        </p:spPr>
        <p:txBody>
          <a:bodyPr/>
          <a:lstStyle/>
          <a:p>
            <a:pPr marL="457200" indent="-457200" eaLnBrk="1" hangingPunct="1">
              <a:spcBef>
                <a:spcPts val="0"/>
              </a:spcBef>
              <a:buFont typeface="Wingdings 2" panose="05020102010507070707" pitchFamily="18" charset="2"/>
              <a:buAutoNum type="arabicPeriod"/>
            </a:pPr>
            <a:r>
              <a:rPr lang="ru-RU" dirty="0" smtClean="0"/>
              <a:t> </a:t>
            </a:r>
            <a:r>
              <a:rPr lang="ru-RU" sz="2600" b="1" dirty="0" smtClean="0"/>
              <a:t>Назовите стадию </a:t>
            </a:r>
            <a:r>
              <a:rPr lang="ru-RU" sz="2600" b="1" dirty="0"/>
              <a:t>зародышевого развития, присущая только </a:t>
            </a:r>
            <a:r>
              <a:rPr lang="ru-RU" sz="2600" b="1" dirty="0" smtClean="0"/>
              <a:t>хордовым?</a:t>
            </a:r>
          </a:p>
          <a:p>
            <a:pPr marL="457200" indent="-457200" eaLnBrk="1" hangingPunct="1">
              <a:spcBef>
                <a:spcPts val="0"/>
              </a:spcBef>
              <a:buFont typeface="Wingdings 2" panose="05020102010507070707" pitchFamily="18" charset="2"/>
              <a:buAutoNum type="arabicPeriod"/>
            </a:pPr>
            <a:r>
              <a:rPr lang="ru-RU" altLang="ru-RU" sz="2600" b="1" dirty="0" smtClean="0">
                <a:solidFill>
                  <a:srgbClr val="002060"/>
                </a:solidFill>
              </a:rPr>
              <a:t>Назовите </a:t>
            </a:r>
            <a:r>
              <a:rPr lang="ru-RU" sz="2600" b="1" dirty="0" smtClean="0"/>
              <a:t>типы </a:t>
            </a:r>
            <a:r>
              <a:rPr lang="ru-RU" sz="2600" b="1" dirty="0"/>
              <a:t>гамет, образуемые особью с генотипом </a:t>
            </a:r>
            <a:r>
              <a:rPr lang="ru-RU" sz="2600" b="1" dirty="0" err="1" smtClean="0"/>
              <a:t>АаВВ</a:t>
            </a:r>
            <a:r>
              <a:rPr lang="ru-RU" sz="2600" b="1" dirty="0" smtClean="0"/>
              <a:t>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b="1" dirty="0" smtClean="0"/>
              <a:t>3.  Сформулируйте </a:t>
            </a:r>
            <a:r>
              <a:rPr lang="ru-RU" sz="2600" b="1" dirty="0"/>
              <a:t>второй закон Менделя</a:t>
            </a:r>
            <a:r>
              <a:rPr lang="ru-RU" sz="2600" b="1" dirty="0" smtClean="0"/>
              <a:t>.</a:t>
            </a:r>
            <a:endParaRPr lang="ru-RU" sz="2600" b="1" u="heavy" dirty="0"/>
          </a:p>
        </p:txBody>
      </p:sp>
      <p:pic>
        <p:nvPicPr>
          <p:cNvPr id="10" name="Рисунок 9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236296" y="5521380"/>
            <a:ext cx="1657360" cy="1003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Блок-схема: решение 14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7" name="Блок-схема: решение 16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8" name="Блок-схема: решение 17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23850" y="4437111"/>
            <a:ext cx="8928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n-lt"/>
              </a:rPr>
              <a:t>1  Нейрула               2   АВ, </a:t>
            </a:r>
            <a:r>
              <a:rPr lang="ru-RU" sz="2400" b="1" dirty="0" err="1" smtClean="0">
                <a:latin typeface="+mn-lt"/>
              </a:rPr>
              <a:t>аВ</a:t>
            </a:r>
            <a:endParaRPr lang="ru-RU" sz="2400" b="1" dirty="0" smtClean="0">
              <a:latin typeface="+mn-lt"/>
            </a:endParaRPr>
          </a:p>
          <a:p>
            <a:r>
              <a:rPr lang="ru-RU" sz="2400" dirty="0" smtClean="0">
                <a:latin typeface="+mn-lt"/>
              </a:rPr>
              <a:t>3. </a:t>
            </a:r>
            <a:r>
              <a:rPr lang="ru-RU" sz="2400" b="1" dirty="0"/>
              <a:t>Второй</a:t>
            </a:r>
            <a:r>
              <a:rPr lang="ru-RU" sz="2400" dirty="0"/>
              <a:t> </a:t>
            </a:r>
            <a:r>
              <a:rPr lang="ru-RU" sz="2400" b="1" dirty="0"/>
              <a:t>закон</a:t>
            </a:r>
            <a:r>
              <a:rPr lang="ru-RU" sz="2400" dirty="0"/>
              <a:t> </a:t>
            </a:r>
            <a:r>
              <a:rPr lang="ru-RU" sz="2400" b="1" dirty="0"/>
              <a:t>Менделя</a:t>
            </a:r>
            <a:r>
              <a:rPr lang="ru-RU" sz="2400" dirty="0"/>
              <a:t> - закон расщепления. "При скрещивании гетерозиготных гибридов (</a:t>
            </a:r>
            <a:r>
              <a:rPr lang="ru-RU" sz="2400" dirty="0" err="1"/>
              <a:t>Aa</a:t>
            </a:r>
            <a:r>
              <a:rPr lang="ru-RU" sz="2400" dirty="0"/>
              <a:t>) первого поколения F1 во втором поколении F2 наблюдается расщепление по данному признаку: по генотипу 1 : 2 : 1, по фенотипу 3 : 1".</a:t>
            </a:r>
            <a:endParaRPr lang="ru-RU" sz="2400" dirty="0">
              <a:latin typeface="+mn-lt"/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3682132" y="6281936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0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5363" grpId="0" uiExpand="1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593850" y="-160436"/>
            <a:ext cx="8378749" cy="1469578"/>
          </a:xfrm>
        </p:spPr>
        <p:txBody>
          <a:bodyPr/>
          <a:lstStyle/>
          <a:p>
            <a:pPr algn="l" eaLnBrk="1" hangingPunct="1"/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600" b="1" dirty="0" smtClean="0"/>
              <a:t>Организм. Размножение и</a:t>
            </a:r>
            <a:br>
              <a:rPr lang="ru-RU" altLang="ru-RU" sz="2600" b="1" dirty="0" smtClean="0"/>
            </a:br>
            <a:r>
              <a:rPr lang="ru-RU" altLang="ru-RU" sz="2600" b="1" dirty="0" smtClean="0"/>
              <a:t> индивидуальное развитие организмов</a:t>
            </a:r>
            <a:br>
              <a:rPr lang="ru-RU" altLang="ru-RU" sz="2600" b="1" dirty="0" smtClean="0"/>
            </a:br>
            <a:r>
              <a:rPr lang="ru-RU" altLang="ru-RU" sz="2800" b="1" dirty="0" smtClean="0"/>
              <a:t>                            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2343150"/>
          </a:xfrm>
        </p:spPr>
        <p:txBody>
          <a:bodyPr/>
          <a:lstStyle/>
          <a:p>
            <a:pPr marL="514350" indent="-514350" algn="just" eaLnBrk="1" hangingPunct="1">
              <a:buFont typeface="Wingdings 2" panose="05020102010507070707" pitchFamily="18" charset="2"/>
              <a:buAutoNum type="arabicPeriod"/>
            </a:pPr>
            <a:r>
              <a:rPr lang="ru-RU" sz="2800" b="1" dirty="0" smtClean="0"/>
              <a:t>Мезодерма </a:t>
            </a:r>
            <a:r>
              <a:rPr lang="ru-RU" sz="2800" b="1" dirty="0"/>
              <a:t>– это</a:t>
            </a:r>
            <a:r>
              <a:rPr lang="ru-RU" sz="2800" b="1" dirty="0" smtClean="0"/>
              <a:t>:</a:t>
            </a:r>
          </a:p>
          <a:p>
            <a:pPr marL="457200" indent="-457200" algn="just" eaLnBrk="1" hangingPunct="1">
              <a:buFont typeface="Wingdings 2" panose="05020102010507070707" pitchFamily="18" charset="2"/>
              <a:buAutoNum type="arabicPeriod"/>
            </a:pPr>
            <a:r>
              <a:rPr lang="ru-RU" sz="2800" b="1" dirty="0"/>
              <a:t>На какой стадии эмбрионального развития наблюдается начало формирования внутренних органов</a:t>
            </a:r>
            <a:r>
              <a:rPr lang="ru-RU" sz="2800" b="1" dirty="0" smtClean="0"/>
              <a:t>?</a:t>
            </a:r>
          </a:p>
          <a:p>
            <a:pPr marL="457200" indent="-457200" algn="just" eaLnBrk="1" hangingPunct="1">
              <a:buFont typeface="Wingdings 2" panose="05020102010507070707" pitchFamily="18" charset="2"/>
              <a:buAutoNum type="arabicPeriod"/>
            </a:pPr>
            <a:r>
              <a:rPr lang="ru-RU" sz="2800" b="1" dirty="0"/>
              <a:t>Что развивается из эктодермы?</a:t>
            </a:r>
            <a:endParaRPr lang="ru-RU" altLang="ru-RU" sz="2800" b="1" dirty="0" smtClean="0">
              <a:solidFill>
                <a:srgbClr val="002060"/>
              </a:solidFill>
            </a:endParaRPr>
          </a:p>
        </p:txBody>
      </p:sp>
      <p:pic>
        <p:nvPicPr>
          <p:cNvPr id="8" name="Рисунок 7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решение 11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4" name="Блок-схема: решение 13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5" name="Блок-схема: решение 14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23850" y="4653136"/>
            <a:ext cx="856980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</a:t>
            </a:r>
            <a:r>
              <a:rPr lang="ru-RU" sz="2600" dirty="0">
                <a:latin typeface="+mn-lt"/>
              </a:rPr>
              <a:t>Средний слой в оболочке гаструлы</a:t>
            </a:r>
            <a:endParaRPr lang="ru-RU" sz="2600" dirty="0" smtClean="0">
              <a:latin typeface="+mn-lt"/>
            </a:endParaRPr>
          </a:p>
          <a:p>
            <a:r>
              <a:rPr lang="ru-RU" sz="2600" dirty="0" smtClean="0">
                <a:latin typeface="+mn-lt"/>
              </a:rPr>
              <a:t>2. Нейрула</a:t>
            </a:r>
          </a:p>
          <a:p>
            <a:r>
              <a:rPr lang="ru-RU" sz="2600" dirty="0" smtClean="0">
                <a:latin typeface="+mn-lt"/>
              </a:rPr>
              <a:t>3. Кожный </a:t>
            </a:r>
            <a:r>
              <a:rPr lang="ru-RU" sz="2600" dirty="0">
                <a:latin typeface="+mn-lt"/>
              </a:rPr>
              <a:t>покров, головной и спинной мозг, органы слуха и зрения</a:t>
            </a: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3599582" y="6057875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0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7411" grpId="0" uiExpand="1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681156" y="855610"/>
            <a:ext cx="8229600" cy="504825"/>
          </a:xfrm>
        </p:spPr>
        <p:txBody>
          <a:bodyPr/>
          <a:lstStyle/>
          <a:p>
            <a:pPr eaLnBrk="1" hangingPunct="1"/>
            <a:r>
              <a:rPr lang="ru-RU" altLang="ru-RU" sz="3200" b="1" dirty="0" smtClean="0"/>
              <a:t>Основы генетики и селекции</a:t>
            </a:r>
            <a:r>
              <a:rPr lang="ru-RU" altLang="ru-RU" sz="54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/>
            </a:r>
            <a:br>
              <a:rPr lang="ru-RU" altLang="ru-RU" sz="54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93953" y="1259591"/>
            <a:ext cx="8229600" cy="1893889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1400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3600" b="1" dirty="0" smtClean="0">
                <a:solidFill>
                  <a:srgbClr val="002060"/>
                </a:solidFill>
              </a:rPr>
              <a:t>Назовите определение понятию «ген», какие организмы мы называем </a:t>
            </a:r>
            <a:r>
              <a:rPr lang="ru-RU" altLang="ru-RU" sz="3600" b="1" dirty="0" err="1" smtClean="0">
                <a:solidFill>
                  <a:srgbClr val="002060"/>
                </a:solidFill>
              </a:rPr>
              <a:t>гетерозиготами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 и </a:t>
            </a:r>
            <a:r>
              <a:rPr lang="ru-RU" altLang="ru-RU" sz="3600" b="1" dirty="0" err="1" smtClean="0">
                <a:solidFill>
                  <a:srgbClr val="002060"/>
                </a:solidFill>
              </a:rPr>
              <a:t>гомозиготами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.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3600" dirty="0">
              <a:solidFill>
                <a:srgbClr val="002060"/>
              </a:solidFill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3600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3600" b="1" dirty="0" smtClean="0">
              <a:solidFill>
                <a:srgbClr val="002060"/>
              </a:solidFill>
            </a:endParaRPr>
          </a:p>
        </p:txBody>
      </p:sp>
      <p:sp>
        <p:nvSpPr>
          <p:cNvPr id="27652" name="AutoShape 7" descr="Картинки по запросу самая маленькая птичка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963613"/>
            <a:ext cx="3048000" cy="197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27653" name="AutoShape 9" descr="Картинки по запросу самая маленькая птичка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60325"/>
            <a:ext cx="1493838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10" name="Рисунок 9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5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Блок-схема: решение 14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7" name="Блок-схема: решение 16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8" name="Блок-схема: решение 17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86126" y="2051051"/>
            <a:ext cx="856980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2400" b="1" dirty="0" smtClean="0">
              <a:latin typeface="+mn-lt"/>
            </a:endParaRPr>
          </a:p>
          <a:p>
            <a:r>
              <a:rPr lang="ru-RU" sz="2600" b="1" dirty="0" err="1" smtClean="0">
                <a:latin typeface="+mn-lt"/>
              </a:rPr>
              <a:t>Гомозигота</a:t>
            </a:r>
            <a:r>
              <a:rPr lang="ru-RU" sz="2600" dirty="0" smtClean="0">
                <a:latin typeface="+mn-lt"/>
              </a:rPr>
              <a:t> – это организм, в котором аллели представлены только доминантными или рецессивными генами.</a:t>
            </a:r>
          </a:p>
          <a:p>
            <a:r>
              <a:rPr lang="ru-RU" sz="2600" b="1" dirty="0" err="1" smtClean="0">
                <a:latin typeface="+mn-lt"/>
              </a:rPr>
              <a:t>Гетерозигота</a:t>
            </a:r>
            <a:r>
              <a:rPr lang="ru-RU" sz="2600" b="1" dirty="0">
                <a:latin typeface="+mn-lt"/>
              </a:rPr>
              <a:t> </a:t>
            </a:r>
            <a:r>
              <a:rPr lang="ru-RU" sz="2600" dirty="0">
                <a:latin typeface="+mn-lt"/>
              </a:rPr>
              <a:t>– это организм, в котором аллели имеют и доминантный, и рецессивный гены</a:t>
            </a:r>
            <a:r>
              <a:rPr lang="ru-RU" sz="2600" dirty="0" smtClean="0">
                <a:latin typeface="+mn-lt"/>
              </a:rPr>
              <a:t>.</a:t>
            </a:r>
          </a:p>
          <a:p>
            <a:r>
              <a:rPr lang="ru-RU" sz="2600" b="1" dirty="0" smtClean="0">
                <a:latin typeface="+mn-lt"/>
              </a:rPr>
              <a:t>Ген</a:t>
            </a:r>
            <a:r>
              <a:rPr lang="ru-RU" sz="2600" dirty="0" smtClean="0">
                <a:latin typeface="+mn-lt"/>
              </a:rPr>
              <a:t>-наследственные  </a:t>
            </a:r>
            <a:r>
              <a:rPr lang="ru-RU" sz="2600" dirty="0">
                <a:latin typeface="+mn-lt"/>
              </a:rPr>
              <a:t>признаков </a:t>
            </a:r>
            <a:r>
              <a:rPr lang="ru-RU" sz="2600" dirty="0" smtClean="0">
                <a:latin typeface="+mn-lt"/>
              </a:rPr>
              <a:t> организма</a:t>
            </a:r>
            <a:endParaRPr lang="ru-RU" sz="2600" dirty="0">
              <a:latin typeface="+mn-lt"/>
            </a:endParaRPr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3101975" y="5874452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7411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latin typeface="+mn-lt"/>
              </a:rPr>
              <a:t>Основы генетики и селекции 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251520" y="1619250"/>
            <a:ext cx="8892480" cy="1377702"/>
          </a:xfrm>
        </p:spPr>
        <p:txBody>
          <a:bodyPr/>
          <a:lstStyle/>
          <a:p>
            <a:pPr marL="0" indent="-514350" eaLnBrk="1" hangingPunct="1">
              <a:spcBef>
                <a:spcPts val="0"/>
              </a:spcBef>
              <a:buFont typeface="Wingdings 2" panose="05020102010507070707" pitchFamily="18" charset="2"/>
              <a:buAutoNum type="arabicPeriod"/>
            </a:pPr>
            <a:r>
              <a:rPr lang="ru-RU" altLang="ru-RU" sz="2800" b="1" dirty="0" smtClean="0">
                <a:solidFill>
                  <a:srgbClr val="002060"/>
                </a:solidFill>
              </a:rPr>
              <a:t>Назовите  основателя науки генетики?</a:t>
            </a:r>
          </a:p>
          <a:p>
            <a:pPr marL="0" indent="-514350" eaLnBrk="1" hangingPunct="1">
              <a:spcBef>
                <a:spcPts val="0"/>
              </a:spcBef>
              <a:buFont typeface="Wingdings 2" panose="05020102010507070707" pitchFamily="18" charset="2"/>
              <a:buAutoNum type="arabicPeriod"/>
            </a:pPr>
            <a:r>
              <a:rPr lang="ru-RU" sz="2800" b="1" dirty="0" smtClean="0"/>
              <a:t>Как называется совокупность </a:t>
            </a:r>
            <a:r>
              <a:rPr lang="ru-RU" sz="2800" b="1" dirty="0"/>
              <a:t>внешних </a:t>
            </a:r>
            <a:r>
              <a:rPr lang="ru-RU" sz="2800" b="1" dirty="0" smtClean="0"/>
              <a:t>признаков?</a:t>
            </a:r>
          </a:p>
          <a:p>
            <a:pPr marL="0" indent="-514350" eaLnBrk="1" hangingPunct="1">
              <a:spcBef>
                <a:spcPts val="0"/>
              </a:spcBef>
              <a:buFont typeface="Wingdings 2" panose="05020102010507070707" pitchFamily="18" charset="2"/>
              <a:buAutoNum type="arabicPeriod"/>
            </a:pPr>
            <a:r>
              <a:rPr lang="ru-RU" sz="2800" b="1" dirty="0"/>
              <a:t>Сформулируйте второй закон Менделя.</a:t>
            </a:r>
            <a:endParaRPr lang="ru-RU" sz="2800" b="1" u="heavy" dirty="0"/>
          </a:p>
          <a:p>
            <a:pPr marL="514350" indent="-514350" eaLnBrk="1" hangingPunct="1">
              <a:buFont typeface="Wingdings 2" panose="05020102010507070707" pitchFamily="18" charset="2"/>
              <a:buAutoNum type="arabicPeriod"/>
            </a:pPr>
            <a:endParaRPr lang="ru-RU" altLang="ru-RU" b="1" dirty="0" smtClean="0">
              <a:solidFill>
                <a:srgbClr val="002060"/>
              </a:solidFill>
            </a:endParaRPr>
          </a:p>
        </p:txBody>
      </p:sp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4699503" y="5805488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3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9" name="Рисунок 8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9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решение 11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4" name="Блок-схема: решение 13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5" name="Блок-схема: решение 14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23850" y="2996952"/>
            <a:ext cx="8445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endParaRPr lang="ru-RU" sz="2400" dirty="0" smtClean="0">
              <a:latin typeface="+mn-lt"/>
            </a:endParaRPr>
          </a:p>
          <a:p>
            <a:pPr marL="457200" indent="-457200">
              <a:buAutoNum type="arabicPeriod"/>
            </a:pPr>
            <a:r>
              <a:rPr lang="ru-RU" sz="2400" dirty="0" err="1" smtClean="0">
                <a:latin typeface="+mn-lt"/>
              </a:rPr>
              <a:t>Грегор</a:t>
            </a:r>
            <a:r>
              <a:rPr lang="ru-RU" sz="2400" dirty="0" smtClean="0">
                <a:latin typeface="+mn-lt"/>
              </a:rPr>
              <a:t> Мендель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+mn-lt"/>
              </a:rPr>
              <a:t>Фенотип</a:t>
            </a:r>
          </a:p>
          <a:p>
            <a:r>
              <a:rPr lang="ru-RU" sz="2400" dirty="0" smtClean="0">
                <a:latin typeface="+mn-lt"/>
              </a:rPr>
              <a:t>3. Закон </a:t>
            </a:r>
            <a:r>
              <a:rPr lang="ru-RU" sz="2400" dirty="0">
                <a:latin typeface="+mn-lt"/>
              </a:rPr>
              <a:t>независимого наследования (</a:t>
            </a:r>
            <a:r>
              <a:rPr lang="ru-RU" sz="2400" b="1" dirty="0">
                <a:latin typeface="+mn-lt"/>
              </a:rPr>
              <a:t>третий</a:t>
            </a:r>
            <a:r>
              <a:rPr lang="ru-RU" sz="2400" dirty="0">
                <a:latin typeface="+mn-lt"/>
              </a:rPr>
              <a:t> </a:t>
            </a:r>
            <a:r>
              <a:rPr lang="ru-RU" sz="2400" b="1" dirty="0">
                <a:latin typeface="+mn-lt"/>
              </a:rPr>
              <a:t>закон</a:t>
            </a:r>
            <a:r>
              <a:rPr lang="ru-RU" sz="2400" dirty="0">
                <a:latin typeface="+mn-lt"/>
              </a:rPr>
              <a:t> </a:t>
            </a:r>
            <a:r>
              <a:rPr lang="ru-RU" sz="2400" b="1" dirty="0">
                <a:latin typeface="+mn-lt"/>
              </a:rPr>
              <a:t>Менделя</a:t>
            </a:r>
            <a:r>
              <a:rPr lang="ru-RU" sz="2400" dirty="0">
                <a:latin typeface="+mn-lt"/>
              </a:rPr>
              <a:t>) — при скрещивании двух гомозиготных особей, отличающихся друг от друга по двум (и более) парам альтернативных признаков, гены </a:t>
            </a:r>
            <a:r>
              <a:rPr lang="ru-RU" sz="2400" dirty="0" smtClean="0">
                <a:latin typeface="+mn-lt"/>
              </a:rPr>
              <a:t>наследуются </a:t>
            </a:r>
            <a:r>
              <a:rPr lang="ru-RU" sz="2400" dirty="0">
                <a:latin typeface="+mn-lt"/>
              </a:rPr>
              <a:t>независимо друг от друга и комбинируются во всех возможных сочетаниях (как и при моногибридном скрещивании</a:t>
            </a:r>
            <a:r>
              <a:rPr lang="ru-RU" sz="2400" dirty="0" smtClean="0">
                <a:latin typeface="+mn-lt"/>
              </a:rPr>
              <a:t>). 9:3:3:1</a:t>
            </a:r>
            <a:endParaRPr lang="ru-RU" sz="2400" dirty="0">
              <a:latin typeface="+mn-lt"/>
            </a:endParaRPr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6588224" y="969127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8436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dirty="0">
                <a:latin typeface="+mn-lt"/>
              </a:rPr>
              <a:t>Основы генетики и селекции 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3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3600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3600" b="1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4647116" y="5732463"/>
            <a:ext cx="1847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3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8" name="Рисунок 7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04248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3" name="Рисунок 9" descr="22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Блок-схема: решение 10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5" name="Блок-схема: решение 14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6" name="Блок-схема: решение 15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0148" y="1643628"/>
            <a:ext cx="85012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latin typeface="+mn-lt"/>
              </a:rPr>
              <a:t>Необходимо </a:t>
            </a:r>
            <a:r>
              <a:rPr lang="ru-RU" sz="2800" b="1" dirty="0">
                <a:latin typeface="+mn-lt"/>
              </a:rPr>
              <a:t>указать генотип человека, если по фенотипу он светловолосый и голубоглазый (рецессивные признаки</a:t>
            </a:r>
            <a:r>
              <a:rPr lang="ru-RU" sz="2800" b="1" dirty="0" smtClean="0">
                <a:latin typeface="+mn-lt"/>
              </a:rPr>
              <a:t>)</a:t>
            </a:r>
          </a:p>
          <a:p>
            <a:pPr marL="514350" indent="-514350">
              <a:buAutoNum type="arabicPeriod"/>
            </a:pPr>
            <a:r>
              <a:rPr lang="ru-RU" sz="2800" b="1" dirty="0">
                <a:latin typeface="+mn-lt"/>
              </a:rPr>
              <a:t>Сколько пар альтернативных признаков изучают при моногибридном </a:t>
            </a:r>
            <a:r>
              <a:rPr lang="ru-RU" sz="2800" b="1" dirty="0" smtClean="0">
                <a:latin typeface="+mn-lt"/>
              </a:rPr>
              <a:t>скрещивании</a:t>
            </a:r>
          </a:p>
          <a:p>
            <a:pPr marL="514350" indent="-514350">
              <a:buAutoNum type="arabicPeriod"/>
            </a:pPr>
            <a:r>
              <a:rPr lang="ru-RU" sz="2800" b="1" dirty="0">
                <a:latin typeface="+mn-lt"/>
              </a:rPr>
              <a:t>При скрещивании черной морской свинки (</a:t>
            </a:r>
            <a:r>
              <a:rPr lang="ru-RU" sz="2800" b="1" dirty="0" err="1">
                <a:latin typeface="+mn-lt"/>
              </a:rPr>
              <a:t>Аа</a:t>
            </a:r>
            <a:r>
              <a:rPr lang="ru-RU" sz="2800" b="1" dirty="0">
                <a:latin typeface="+mn-lt"/>
              </a:rPr>
              <a:t>) с черной морской свинки (</a:t>
            </a:r>
            <a:r>
              <a:rPr lang="ru-RU" sz="2800" b="1" dirty="0" err="1">
                <a:latin typeface="+mn-lt"/>
              </a:rPr>
              <a:t>Аа</a:t>
            </a:r>
            <a:r>
              <a:rPr lang="ru-RU" sz="2800" b="1" dirty="0">
                <a:latin typeface="+mn-lt"/>
              </a:rPr>
              <a:t>) в первом поколении получится морских свинок: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8074" y="5057648"/>
            <a:ext cx="70565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1</a:t>
            </a:r>
            <a:r>
              <a:rPr lang="ru-RU" sz="2800" dirty="0" smtClean="0">
                <a:latin typeface="+mn-lt"/>
              </a:rPr>
              <a:t>. </a:t>
            </a:r>
            <a:r>
              <a:rPr lang="ru-RU" sz="2800" dirty="0" err="1" smtClean="0">
                <a:latin typeface="+mn-lt"/>
              </a:rPr>
              <a:t>аавв</a:t>
            </a:r>
            <a:endParaRPr lang="ru-RU" sz="2800" dirty="0" smtClean="0">
              <a:latin typeface="+mn-lt"/>
            </a:endParaRPr>
          </a:p>
          <a:p>
            <a:r>
              <a:rPr lang="ru-RU" sz="2800" dirty="0" smtClean="0">
                <a:latin typeface="+mn-lt"/>
              </a:rPr>
              <a:t>2. Одну</a:t>
            </a:r>
          </a:p>
          <a:p>
            <a:r>
              <a:rPr lang="ru-RU" sz="2800" dirty="0" smtClean="0">
                <a:latin typeface="+mn-lt"/>
              </a:rPr>
              <a:t>3. 75</a:t>
            </a:r>
            <a:r>
              <a:rPr lang="ru-RU" sz="2800" dirty="0">
                <a:latin typeface="+mn-lt"/>
              </a:rPr>
              <a:t>% черных и 25% белых</a:t>
            </a:r>
            <a:endParaRPr lang="ru-RU" sz="2800" dirty="0" smtClean="0">
              <a:latin typeface="+mn-lt"/>
            </a:endParaRPr>
          </a:p>
          <a:p>
            <a:endParaRPr lang="ru-RU" sz="2800" dirty="0">
              <a:latin typeface="+mn-lt"/>
            </a:endParaRPr>
          </a:p>
        </p:txBody>
      </p:sp>
      <p:sp>
        <p:nvSpPr>
          <p:cNvPr id="13" name="Прямоугольник 12">
            <a:hlinkClick r:id="rId2" action="ppaction://hlinksldjump"/>
          </p:cNvPr>
          <p:cNvSpPr/>
          <p:nvPr/>
        </p:nvSpPr>
        <p:spPr>
          <a:xfrm>
            <a:off x="6075286" y="1043186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0483" grpId="0" build="p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dirty="0">
                <a:latin typeface="+mn-lt"/>
              </a:rPr>
              <a:t>Основы генетики и селекции 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19"/>
          </a:xfrm>
        </p:spPr>
        <p:txBody>
          <a:bodyPr/>
          <a:lstStyle/>
          <a:p>
            <a:pPr marL="457200" indent="-457200" algn="ctr" eaLnBrk="1" hangingPunct="1">
              <a:buFont typeface="Wingdings 2" panose="05020102010507070707" pitchFamily="18" charset="2"/>
              <a:buAutoNum type="arabicPeriod"/>
            </a:pPr>
            <a:r>
              <a:rPr lang="ru-RU" altLang="ru-RU" sz="2600" b="1" dirty="0" smtClean="0"/>
              <a:t>У кроликов серая окраска шерсти доминирует над черной. Гомозиготную серую крольчиху  скрестили с черным кроликом. Какими будут крольчата?</a:t>
            </a:r>
          </a:p>
          <a:p>
            <a:pPr marL="457200" indent="-457200" algn="just" eaLnBrk="1" hangingPunct="1">
              <a:buFont typeface="Wingdings 2" panose="05020102010507070707" pitchFamily="18" charset="2"/>
              <a:buAutoNum type="arabicPeriod"/>
            </a:pPr>
            <a:r>
              <a:rPr lang="ru-RU" altLang="ru-RU" sz="26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600" b="1" dirty="0" smtClean="0"/>
              <a:t>Седая прядь волос у человека – доминантный признак. Определить генотипы родителей и детей, если известно, что у матери есть седая прядь волос, у отца – нет, а из двух детей в семье один имеет </a:t>
            </a:r>
            <a:r>
              <a:rPr lang="ru-RU" altLang="ru-RU" sz="2600" b="1" dirty="0"/>
              <a:t>седую прядь, а другой не имеет</a:t>
            </a:r>
            <a:r>
              <a:rPr lang="ru-RU" altLang="ru-RU" sz="2600" b="1" dirty="0" smtClean="0"/>
              <a:t>.</a:t>
            </a:r>
            <a:endParaRPr lang="ru-RU" altLang="ru-RU" sz="2600" b="1" dirty="0" smtClean="0">
              <a:solidFill>
                <a:srgbClr val="00206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 smtClean="0"/>
              <a:t>Задача № 1 </a:t>
            </a:r>
            <a:r>
              <a:rPr lang="en-US" altLang="ru-RU" sz="2800" dirty="0" smtClean="0"/>
              <a:t>F</a:t>
            </a:r>
            <a:r>
              <a:rPr lang="en-US" altLang="ru-RU" sz="2800" baseline="-25000" dirty="0" smtClean="0"/>
              <a:t>1</a:t>
            </a:r>
            <a:r>
              <a:rPr lang="en-US" altLang="ru-RU" sz="2800" dirty="0" smtClean="0"/>
              <a:t>:  </a:t>
            </a:r>
            <a:r>
              <a:rPr lang="ru-RU" altLang="ru-RU" sz="2800" dirty="0" err="1" smtClean="0"/>
              <a:t>Аа</a:t>
            </a:r>
            <a:endParaRPr lang="ru-RU" altLang="ru-RU" sz="2800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 smtClean="0"/>
              <a:t>Задача № 2  Р:  ♀ </a:t>
            </a:r>
            <a:r>
              <a:rPr lang="en-US" altLang="ru-RU" sz="2800" dirty="0" err="1" smtClean="0"/>
              <a:t>Ss</a:t>
            </a:r>
            <a:r>
              <a:rPr lang="en-US" altLang="ru-RU" sz="2800" dirty="0" smtClean="0"/>
              <a:t>, ♂ </a:t>
            </a:r>
            <a:r>
              <a:rPr lang="en-US" altLang="ru-RU" sz="2800" dirty="0" err="1" smtClean="0"/>
              <a:t>ss</a:t>
            </a:r>
            <a:endParaRPr lang="ru-RU" altLang="ru-RU" sz="2800" dirty="0" smtClean="0"/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3600" dirty="0" smtClean="0">
                <a:solidFill>
                  <a:srgbClr val="002060"/>
                </a:solidFill>
              </a:rPr>
              <a:t/>
            </a:r>
            <a:br>
              <a:rPr lang="ru-RU" altLang="ru-RU" sz="3600" dirty="0" smtClean="0">
                <a:solidFill>
                  <a:srgbClr val="002060"/>
                </a:solidFill>
              </a:rPr>
            </a:br>
            <a:endParaRPr lang="ru-RU" altLang="ru-RU" sz="3600" b="1" dirty="0" smtClean="0">
              <a:solidFill>
                <a:srgbClr val="002060"/>
              </a:solidFill>
            </a:endParaRPr>
          </a:p>
        </p:txBody>
      </p:sp>
      <p:pic>
        <p:nvPicPr>
          <p:cNvPr id="8" name="Рисунок 7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380312" y="5608620"/>
            <a:ext cx="1513344" cy="91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7" name="Рисунок 14" descr="22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Блок-схема: решение 10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3" name="Блок-схема: решение 12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4" name="Блок-схема: решение 13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10" name="Прямоугольник 9">
            <a:hlinkClick r:id="rId2" action="ppaction://hlinksldjump"/>
          </p:cNvPr>
          <p:cNvSpPr/>
          <p:nvPr/>
        </p:nvSpPr>
        <p:spPr>
          <a:xfrm>
            <a:off x="5890052" y="929319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1507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664056" y="342901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dirty="0">
                <a:latin typeface="+mn-lt"/>
              </a:rPr>
              <a:t>Основы генетики и селекции 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3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altLang="ru-RU" sz="2600" b="1" dirty="0" smtClean="0"/>
              <a:t>Скрестили гомозиготного петуха, имеющего гребень (А) и оперенные ноги (В) с гетерозиготной курицей имеющей гребень и голые ноги (гены не сцеплены). Самца и самку первого поколения, имевших разные генотипы, скрестили между собой. Определите генотипы родителей, генотипы и фенотипы гибридов первого </a:t>
            </a:r>
            <a:endParaRPr lang="ru-RU" altLang="ru-RU" sz="2600" b="1" dirty="0" smtClean="0">
              <a:solidFill>
                <a:srgbClr val="002060"/>
              </a:solidFill>
            </a:endParaRPr>
          </a:p>
        </p:txBody>
      </p:sp>
      <p:pic>
        <p:nvPicPr>
          <p:cNvPr id="8" name="Рисунок 7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64288" y="5517232"/>
            <a:ext cx="1729368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1" name="Рисунок 9" descr="22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решение 11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4" name="Блок-схема: решение 13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5" name="Блок-схема: решение 14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 rot="10800000" flipV="1">
            <a:off x="323850" y="4447273"/>
            <a:ext cx="727248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800" dirty="0" smtClean="0"/>
          </a:p>
          <a:p>
            <a:r>
              <a:rPr lang="ru-RU" altLang="ru-RU" sz="2400" dirty="0" smtClean="0">
                <a:latin typeface="+mn-lt"/>
              </a:rPr>
              <a:t>Генотипы родителей: ААВВ (гаметы АВ) и </a:t>
            </a:r>
            <a:r>
              <a:rPr lang="ru-RU" altLang="ru-RU" sz="2400" dirty="0" err="1" smtClean="0">
                <a:latin typeface="+mn-lt"/>
              </a:rPr>
              <a:t>Ааbb</a:t>
            </a:r>
            <a:r>
              <a:rPr lang="ru-RU" altLang="ru-RU" sz="2400" dirty="0" smtClean="0">
                <a:latin typeface="+mn-lt"/>
              </a:rPr>
              <a:t> (гаметы </a:t>
            </a:r>
            <a:r>
              <a:rPr lang="ru-RU" altLang="ru-RU" sz="2400" dirty="0" err="1" smtClean="0">
                <a:latin typeface="+mn-lt"/>
              </a:rPr>
              <a:t>Аb</a:t>
            </a:r>
            <a:r>
              <a:rPr lang="ru-RU" altLang="ru-RU" sz="2400" dirty="0" smtClean="0">
                <a:latin typeface="+mn-lt"/>
              </a:rPr>
              <a:t>, </a:t>
            </a:r>
            <a:r>
              <a:rPr lang="ru-RU" altLang="ru-RU" sz="2400" dirty="0" err="1" smtClean="0">
                <a:latin typeface="+mn-lt"/>
              </a:rPr>
              <a:t>аb</a:t>
            </a:r>
            <a:r>
              <a:rPr lang="ru-RU" altLang="ru-RU" sz="2400" dirty="0" smtClean="0">
                <a:latin typeface="+mn-lt"/>
              </a:rPr>
              <a:t>).</a:t>
            </a:r>
          </a:p>
          <a:p>
            <a:r>
              <a:rPr lang="ru-RU" altLang="ru-RU" sz="2400" dirty="0" smtClean="0">
                <a:latin typeface="+mn-lt"/>
              </a:rPr>
              <a:t> Генотипы первого гибридного поколения — АА </a:t>
            </a:r>
            <a:r>
              <a:rPr lang="ru-RU" altLang="ru-RU" sz="2400" dirty="0" err="1" smtClean="0">
                <a:latin typeface="+mn-lt"/>
              </a:rPr>
              <a:t>Bb</a:t>
            </a:r>
            <a:r>
              <a:rPr lang="ru-RU" altLang="ru-RU" sz="2400" dirty="0" smtClean="0">
                <a:latin typeface="+mn-lt"/>
              </a:rPr>
              <a:t> и </a:t>
            </a:r>
            <a:r>
              <a:rPr lang="ru-RU" altLang="ru-RU" sz="2400" dirty="0" err="1" smtClean="0">
                <a:latin typeface="+mn-lt"/>
              </a:rPr>
              <a:t>АаВb</a:t>
            </a:r>
            <a:endParaRPr lang="ru-RU" altLang="ru-RU" sz="2400" dirty="0" smtClean="0">
              <a:latin typeface="+mn-lt"/>
            </a:endParaRPr>
          </a:p>
          <a:p>
            <a:r>
              <a:rPr lang="ru-RU" altLang="ru-RU" sz="2400" dirty="0" smtClean="0">
                <a:latin typeface="+mn-lt"/>
              </a:rPr>
              <a:t>(все с гребнем и оперенными ногами)</a:t>
            </a:r>
            <a:endParaRPr lang="ru-RU" altLang="ru-RU" sz="2400" dirty="0">
              <a:latin typeface="+mn-lt"/>
            </a:endParaRPr>
          </a:p>
        </p:txBody>
      </p:sp>
      <p:sp>
        <p:nvSpPr>
          <p:cNvPr id="11" name="Прямоугольник 10">
            <a:hlinkClick r:id="rId2" action="ppaction://hlinksldjump"/>
          </p:cNvPr>
          <p:cNvSpPr/>
          <p:nvPr/>
        </p:nvSpPr>
        <p:spPr>
          <a:xfrm>
            <a:off x="6084136" y="919363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2531" grpId="0" build="p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lvl="0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/>
              <a:t>Эволюционное учение</a:t>
            </a:r>
            <a: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1757363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3600" b="1" dirty="0" smtClean="0">
              <a:solidFill>
                <a:srgbClr val="00206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600" dirty="0" smtClean="0">
                <a:solidFill>
                  <a:srgbClr val="002060"/>
                </a:solidFill>
              </a:rPr>
              <a:t>1</a:t>
            </a:r>
            <a:r>
              <a:rPr lang="ru-RU" altLang="ru-RU" b="1" dirty="0" smtClean="0">
                <a:solidFill>
                  <a:srgbClr val="002060"/>
                </a:solidFill>
              </a:rPr>
              <a:t>. Кто предложил бинарную номенклатуру?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002060"/>
                </a:solidFill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</a:rPr>
              <a:t> 2. Что является движущей и направляющей силой эволюции?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  3. Какой  это вид критерия: большая синица живет в кронах деревьев, питается  крупными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   насекомыми и их личинка?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3600" dirty="0">
              <a:solidFill>
                <a:srgbClr val="00206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3600" dirty="0" smtClean="0">
              <a:solidFill>
                <a:srgbClr val="00206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3600" dirty="0" smtClean="0">
              <a:solidFill>
                <a:srgbClr val="00206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3600" b="1" dirty="0" smtClean="0">
              <a:solidFill>
                <a:srgbClr val="00206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3600" b="1" dirty="0" smtClean="0">
              <a:solidFill>
                <a:srgbClr val="002060"/>
              </a:solidFill>
            </a:endParaRPr>
          </a:p>
        </p:txBody>
      </p:sp>
      <p:sp>
        <p:nvSpPr>
          <p:cNvPr id="23556" name="TextBox 6"/>
          <p:cNvSpPr txBox="1">
            <a:spLocks noChangeArrowheads="1"/>
          </p:cNvSpPr>
          <p:nvPr/>
        </p:nvSpPr>
        <p:spPr bwMode="auto">
          <a:xfrm rot="10800000" flipV="1">
            <a:off x="539749" y="5631647"/>
            <a:ext cx="63402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sz="2400" dirty="0" smtClean="0">
                <a:latin typeface="+mn-lt"/>
              </a:rPr>
              <a:t>К. Линней     </a:t>
            </a:r>
          </a:p>
          <a:p>
            <a:pPr marL="457200" indent="-457200" eaLnBrk="1" hangingPunct="1">
              <a:spcBef>
                <a:spcPct val="0"/>
              </a:spcBef>
              <a:buFontTx/>
              <a:buAutoNum type="arabicPeriod"/>
            </a:pPr>
            <a:r>
              <a:rPr lang="ru-RU" altLang="ru-RU" sz="2400" dirty="0" smtClean="0">
                <a:latin typeface="+mn-lt"/>
              </a:rPr>
              <a:t>Естественный отбор    3. Экологический</a:t>
            </a:r>
            <a:endParaRPr lang="ru-RU" altLang="ru-RU" sz="2400" dirty="0">
              <a:latin typeface="+mn-lt"/>
            </a:endParaRPr>
          </a:p>
        </p:txBody>
      </p:sp>
      <p:pic>
        <p:nvPicPr>
          <p:cNvPr id="6" name="Рисунок 5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4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Блок-схема: решение 10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3" name="Блок-схема: решение 12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4" name="Блок-схема: решение 13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5964391" y="1032666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3555" grpId="0" uiExpand="1" build="p"/>
      <p:bldP spid="235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565400"/>
            <a:ext cx="8229600" cy="1143000"/>
          </a:xfrm>
        </p:spPr>
        <p:txBody>
          <a:bodyPr/>
          <a:lstStyle/>
          <a:p>
            <a:r>
              <a:rPr lang="en-US" altLang="ru-RU" sz="5400" b="1" smtClean="0"/>
              <a:t>I</a:t>
            </a:r>
            <a:r>
              <a:rPr lang="ru-RU" altLang="ru-RU" sz="5400" b="1" smtClean="0"/>
              <a:t> раунд</a:t>
            </a:r>
          </a:p>
        </p:txBody>
      </p:sp>
      <p:pic>
        <p:nvPicPr>
          <p:cNvPr id="3" name="Picture 14" descr="http://4.bp.blogspot.com/-rHjfpfYFAco/UJ87ec_i2UI/AAAAAAAAAaQ/3pnmMGx8Sb4/s1600/%D1%81%D0%BE%D0%B2%D0%B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715274"/>
            <a:ext cx="1903412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9072810" cy="735505"/>
          </a:xfrm>
        </p:spPr>
        <p:txBody>
          <a:bodyPr/>
          <a:lstStyle/>
          <a:p>
            <a:pPr lvl="0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b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/>
              <a:t>Эволюционное </a:t>
            </a:r>
            <a:r>
              <a:rPr lang="ru-RU" b="1" dirty="0"/>
              <a:t>учение</a:t>
            </a:r>
            <a: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369214" y="1557338"/>
            <a:ext cx="8229600" cy="1757363"/>
          </a:xfrm>
        </p:spPr>
        <p:txBody>
          <a:bodyPr/>
          <a:lstStyle/>
          <a:p>
            <a:pPr marL="742950" indent="-742950" algn="just" eaLnBrk="1" hangingPunct="1">
              <a:buFont typeface="Arial" panose="020B0604020202020204" pitchFamily="34" charset="0"/>
              <a:buAutoNum type="arabicPeriod"/>
            </a:pPr>
            <a:r>
              <a:rPr lang="ru-RU" altLang="ru-RU" sz="2600" b="1" dirty="0" smtClean="0">
                <a:solidFill>
                  <a:srgbClr val="002060"/>
                </a:solidFill>
              </a:rPr>
              <a:t>Перечислите критерии вида?</a:t>
            </a:r>
          </a:p>
          <a:p>
            <a:pPr marL="742950" indent="-742950" algn="just" eaLnBrk="1" hangingPunct="1">
              <a:buFont typeface="Arial" panose="020B0604020202020204" pitchFamily="34" charset="0"/>
              <a:buAutoNum type="arabicPeriod"/>
            </a:pPr>
            <a:r>
              <a:rPr lang="ru-RU" sz="2600" b="1" dirty="0" smtClean="0"/>
              <a:t>Назовите </a:t>
            </a:r>
            <a:r>
              <a:rPr lang="ru-RU" sz="2600" b="1" dirty="0"/>
              <a:t>понятие, которое характеризует приведенное определение: это группа одновидовых организмов, занимающих определенный участок территории внутри ареала вида, свободно скрещивающихся между собой и частично или полностью изолированных от других популяций.</a:t>
            </a:r>
            <a:endParaRPr lang="ru-RU" altLang="ru-RU" sz="2600" b="1" dirty="0">
              <a:solidFill>
                <a:srgbClr val="002060"/>
              </a:solidFill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endParaRPr lang="ru-RU" altLang="ru-RU" sz="2800" b="1" dirty="0" smtClean="0">
              <a:solidFill>
                <a:srgbClr val="002060"/>
              </a:solidFill>
            </a:endParaRPr>
          </a:p>
        </p:txBody>
      </p:sp>
      <p:pic>
        <p:nvPicPr>
          <p:cNvPr id="6" name="Рисунок 5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8" name="Рисунок 9" descr="22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Блок-схема: решение 10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3" name="Блок-схема: решение 12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4" name="Блок-схема: решение 13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83568" y="5013176"/>
            <a:ext cx="7724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+mn-lt"/>
              </a:rPr>
              <a:t>Морфологический;    2. Генетический;   3. Физиологический; 4.    Экологический  ;  5. Исторический:  6 Биохимический; 7.Географический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+mn-lt"/>
              </a:rPr>
              <a:t>Популяция </a:t>
            </a:r>
            <a:endParaRPr lang="ru-RU" sz="2400" b="1" dirty="0">
              <a:latin typeface="+mn-lt"/>
            </a:endParaRPr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6084168" y="1140318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4579" grpId="0" uiExpand="1" build="p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928794" cy="1143000"/>
          </a:xfrm>
        </p:spPr>
        <p:txBody>
          <a:bodyPr/>
          <a:lstStyle/>
          <a:p>
            <a:pPr lvl="0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/>
              <a:t>Эволюционное </a:t>
            </a:r>
            <a:r>
              <a:rPr lang="ru-RU" b="1" dirty="0"/>
              <a:t>учение</a:t>
            </a:r>
            <a: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188" y="1700213"/>
            <a:ext cx="828246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2400" dirty="0" smtClean="0"/>
              <a:t> </a:t>
            </a:r>
            <a:r>
              <a:rPr lang="ru-RU" sz="2400" b="1" dirty="0" smtClean="0"/>
              <a:t>1.</a:t>
            </a:r>
            <a:r>
              <a:rPr lang="ru-RU" sz="2800" b="1" dirty="0" smtClean="0">
                <a:latin typeface="+mn-lt"/>
              </a:rPr>
              <a:t>К </a:t>
            </a:r>
            <a:r>
              <a:rPr lang="ru-RU" sz="2800" b="1" dirty="0">
                <a:latin typeface="+mn-lt"/>
              </a:rPr>
              <a:t>какому критерию вида относят область распространения северного </a:t>
            </a:r>
            <a:r>
              <a:rPr lang="ru-RU" sz="2800" b="1" dirty="0" smtClean="0">
                <a:latin typeface="+mn-lt"/>
              </a:rPr>
              <a:t>оленя?</a:t>
            </a:r>
          </a:p>
          <a:p>
            <a:pPr algn="just" eaLnBrk="1" hangingPunct="1">
              <a:defRPr/>
            </a:pPr>
            <a:r>
              <a:rPr lang="ru-RU" sz="2800" b="1" dirty="0" smtClean="0">
                <a:latin typeface="+mn-lt"/>
              </a:rPr>
              <a:t>2.Морфологический </a:t>
            </a:r>
            <a:r>
              <a:rPr lang="ru-RU" sz="2800" b="1" dirty="0">
                <a:latin typeface="+mn-lt"/>
              </a:rPr>
              <a:t>критерий вида </a:t>
            </a:r>
            <a:r>
              <a:rPr lang="ru-RU" sz="2800" b="1" dirty="0" smtClean="0">
                <a:latin typeface="+mn-lt"/>
              </a:rPr>
              <a:t>характеризуется</a:t>
            </a:r>
          </a:p>
          <a:p>
            <a:pPr algn="just" eaLnBrk="1" hangingPunct="1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n-lt"/>
                <a:cs typeface="Arial" charset="0"/>
              </a:rPr>
              <a:t>3.</a:t>
            </a:r>
            <a:r>
              <a:rPr lang="ru-RU" sz="2800" b="1" dirty="0" smtClean="0">
                <a:latin typeface="+mn-lt"/>
              </a:rPr>
              <a:t>К </a:t>
            </a:r>
            <a:r>
              <a:rPr lang="ru-RU" sz="2800" b="1" dirty="0">
                <a:latin typeface="+mn-lt"/>
              </a:rPr>
              <a:t>какому критерию вида относится наличие у человека 46 хромосом?</a:t>
            </a:r>
            <a:endParaRPr lang="ru-RU" sz="2800" b="1" dirty="0">
              <a:solidFill>
                <a:srgbClr val="002060"/>
              </a:solidFill>
              <a:latin typeface="+mn-lt"/>
              <a:cs typeface="Arial" charset="0"/>
            </a:endParaRPr>
          </a:p>
        </p:txBody>
      </p:sp>
      <p:pic>
        <p:nvPicPr>
          <p:cNvPr id="9" name="Рисунок 8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164288" y="5477760"/>
            <a:ext cx="1729368" cy="1047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2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Блок-схема: решение 14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7" name="Блок-схема: решение 16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8" name="Блок-схема: решение 17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23850" y="4365104"/>
            <a:ext cx="842461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+mn-lt"/>
              </a:rPr>
              <a:t>Географический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+mn-lt"/>
              </a:rPr>
              <a:t>Совокупностью </a:t>
            </a:r>
            <a:r>
              <a:rPr lang="ru-RU" sz="2800" dirty="0">
                <a:latin typeface="+mn-lt"/>
              </a:rPr>
              <a:t>внешних и внутренних признаков </a:t>
            </a:r>
            <a:r>
              <a:rPr lang="ru-RU" sz="2800" dirty="0" smtClean="0">
                <a:latin typeface="+mn-lt"/>
              </a:rPr>
              <a:t>особей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+mn-lt"/>
              </a:rPr>
              <a:t>Генетическому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6660232" y="1233662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544252" y="620270"/>
            <a:ext cx="8229600" cy="1193800"/>
          </a:xfrm>
        </p:spPr>
        <p:txBody>
          <a:bodyPr/>
          <a:lstStyle/>
          <a:p>
            <a:pPr lvl="0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/>
              <a:t>Эволюционное учение</a:t>
            </a:r>
            <a: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b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1348015" y="1619251"/>
            <a:ext cx="8229600" cy="1757363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ru-RU" altLang="ru-RU" sz="800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3600" dirty="0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6" name="Рисунок 5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70" name="Рисунок 9" descr="22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Блок-схема: решение 12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5" name="Блок-схема: решение 14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6" name="Блок-схема: решение 15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39750" y="1557338"/>
            <a:ext cx="90542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неволе человеку  удалось получить гибриды крупных кошек:</a:t>
            </a:r>
          </a:p>
          <a:p>
            <a:r>
              <a:rPr lang="ru-RU" dirty="0" smtClean="0"/>
              <a:t> </a:t>
            </a:r>
            <a:r>
              <a:rPr lang="ru-RU" b="1" dirty="0" err="1" smtClean="0"/>
              <a:t>Тигон</a:t>
            </a:r>
            <a:r>
              <a:rPr lang="ru-RU" dirty="0" smtClean="0"/>
              <a:t>—гибрид от скрещивания  тигра  и львицы</a:t>
            </a:r>
          </a:p>
          <a:p>
            <a:r>
              <a:rPr lang="ru-RU" b="1" dirty="0" err="1" smtClean="0"/>
              <a:t>Леопон</a:t>
            </a:r>
            <a:r>
              <a:rPr lang="ru-RU" dirty="0" smtClean="0"/>
              <a:t>—гибрид леопарда – самца и львицы-самки</a:t>
            </a:r>
          </a:p>
          <a:p>
            <a:endParaRPr lang="ru-RU" dirty="0"/>
          </a:p>
          <a:p>
            <a:r>
              <a:rPr lang="ru-RU" dirty="0"/>
              <a:t>. </a:t>
            </a:r>
          </a:p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148064" y="14144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О лиграх, тигонах и леопонах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28202"/>
            <a:ext cx="400050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45276" y="2936320"/>
            <a:ext cx="38311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Почему  в естественных </a:t>
            </a:r>
            <a:r>
              <a:rPr lang="ru-RU" dirty="0"/>
              <a:t>условиях </a:t>
            </a:r>
            <a:r>
              <a:rPr lang="ru-RU" dirty="0" smtClean="0"/>
              <a:t> они не могут скрещиваться?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>
            <a:hlinkClick r:id="rId2" action="ppaction://hlinksldjump"/>
          </p:cNvPr>
          <p:cNvSpPr/>
          <p:nvPr/>
        </p:nvSpPr>
        <p:spPr>
          <a:xfrm>
            <a:off x="5908858" y="971177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96186" y="3972249"/>
            <a:ext cx="38860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err="1"/>
              <a:t>Т.к</a:t>
            </a:r>
            <a:r>
              <a:rPr lang="ru-RU" dirty="0"/>
              <a:t> детеныши не выживают</a:t>
            </a:r>
          </a:p>
          <a:p>
            <a:pPr marL="342900" indent="-342900">
              <a:buAutoNum type="arabicPeriod"/>
            </a:pPr>
            <a:r>
              <a:rPr lang="ru-RU" dirty="0" err="1"/>
              <a:t>Т.к</a:t>
            </a:r>
            <a:r>
              <a:rPr lang="ru-RU" dirty="0"/>
              <a:t> они никогда не встречаются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6627" grpId="0" build="p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lvl="0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/>
              <a:t>Эволюционное учение</a:t>
            </a:r>
            <a: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3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800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800" b="1" dirty="0" smtClean="0">
              <a:solidFill>
                <a:srgbClr val="002060"/>
              </a:solidFill>
            </a:endParaRPr>
          </a:p>
        </p:txBody>
      </p:sp>
      <p:pic>
        <p:nvPicPr>
          <p:cNvPr id="6" name="Рисунок 5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4" name="Рисунок 9" descr="22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Блок-схема: решение 13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6" name="Блок-схема: решение 15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7" name="Блок-схема: решение 16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042988" y="1681162"/>
            <a:ext cx="78506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600" b="1" dirty="0" smtClean="0">
                <a:latin typeface="+mn-lt"/>
              </a:rPr>
              <a:t>Одним </a:t>
            </a:r>
            <a:r>
              <a:rPr lang="ru-RU" sz="2600" b="1" dirty="0">
                <a:latin typeface="+mn-lt"/>
              </a:rPr>
              <a:t>из движущих сил </a:t>
            </a:r>
            <a:r>
              <a:rPr lang="ru-RU" sz="2600" b="1" dirty="0" smtClean="0">
                <a:latin typeface="+mn-lt"/>
              </a:rPr>
              <a:t>эволюции </a:t>
            </a:r>
            <a:r>
              <a:rPr lang="ru-RU" sz="2600" b="1" dirty="0" err="1" smtClean="0">
                <a:latin typeface="+mn-lt"/>
              </a:rPr>
              <a:t>Ч.Дарвин</a:t>
            </a:r>
            <a:r>
              <a:rPr lang="ru-RU" sz="2600" b="1" dirty="0" smtClean="0">
                <a:latin typeface="+mn-lt"/>
              </a:rPr>
              <a:t> считал?: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+mn-lt"/>
              </a:rPr>
              <a:t>Элементарной эволюционной единицей является?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+mn-lt"/>
              </a:rPr>
              <a:t>Назовите фамилию ученого, предложившего теорию эволюции?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+mn-lt"/>
              </a:rPr>
              <a:t>Как </a:t>
            </a:r>
            <a:r>
              <a:rPr lang="ru-RU" sz="2600" b="1" dirty="0">
                <a:latin typeface="+mn-lt"/>
              </a:rPr>
              <a:t>по другому называется наследственная изменчивость? </a:t>
            </a:r>
            <a:r>
              <a:rPr lang="ru-RU" sz="2600" dirty="0">
                <a:latin typeface="+mn-lt"/>
              </a:rPr>
              <a:t/>
            </a:r>
            <a:br>
              <a:rPr lang="ru-RU" sz="2600" dirty="0">
                <a:latin typeface="+mn-lt"/>
              </a:rPr>
            </a:br>
            <a:r>
              <a:rPr lang="ru-RU" sz="2600" dirty="0">
                <a:latin typeface="+mn-lt"/>
              </a:rPr>
              <a:t/>
            </a:r>
            <a:br>
              <a:rPr lang="ru-RU" sz="2600" dirty="0">
                <a:latin typeface="+mn-lt"/>
              </a:rPr>
            </a:br>
            <a:endParaRPr lang="ru-RU" sz="26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750" y="5013176"/>
            <a:ext cx="656883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+mn-lt"/>
              </a:rPr>
              <a:t>Естественный отбор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+mn-lt"/>
              </a:rPr>
              <a:t> Популяция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+mn-lt"/>
              </a:rPr>
              <a:t>Ч. Дарвин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+mn-lt"/>
              </a:rPr>
              <a:t>Мутационной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5724128" y="1032690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539552" y="1909950"/>
            <a:ext cx="8229600" cy="1079550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3600" b="1" dirty="0" smtClean="0">
                <a:solidFill>
                  <a:srgbClr val="002060"/>
                </a:solidFill>
              </a:rPr>
              <a:t>Основываясь на какой гипотезе, можно дать ответ на  вопрос о происхождение человека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sz="3600" b="1" dirty="0" smtClean="0">
              <a:solidFill>
                <a:srgbClr val="002060"/>
              </a:solidFill>
            </a:endParaRPr>
          </a:p>
        </p:txBody>
      </p:sp>
      <p:sp>
        <p:nvSpPr>
          <p:cNvPr id="38917" name="Заголовок 1"/>
          <p:cNvSpPr>
            <a:spLocks noGrp="1"/>
          </p:cNvSpPr>
          <p:nvPr>
            <p:ph type="title"/>
          </p:nvPr>
        </p:nvSpPr>
        <p:spPr>
          <a:xfrm>
            <a:off x="1475656" y="1052513"/>
            <a:ext cx="6718201" cy="73125"/>
          </a:xfrm>
        </p:spPr>
        <p:txBody>
          <a:bodyPr/>
          <a:lstStyle/>
          <a:p>
            <a:pPr lvl="0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/>
              <a:t>История развития жизни на Земле</a:t>
            </a:r>
            <a:r>
              <a:rPr lang="ru-RU" sz="3200" b="1" dirty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pic>
        <p:nvPicPr>
          <p:cNvPr id="7" name="Рисунок 6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9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решение 11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4" name="Блок-схема: решение 13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5" name="Блок-схема: решение 14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017588" y="4437112"/>
            <a:ext cx="6794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Гипотеза биохимической эволюции Опарина  А.И</a:t>
            </a:r>
          </a:p>
          <a:p>
            <a:pPr marL="342900" indent="-342900">
              <a:buAutoNum type="arabicPeriod"/>
            </a:pPr>
            <a:r>
              <a:rPr lang="ru-RU" dirty="0" smtClean="0"/>
              <a:t>Гипотеза креационизма</a:t>
            </a:r>
          </a:p>
          <a:p>
            <a:pPr marL="342900" indent="-342900">
              <a:buAutoNum type="arabicPeriod"/>
            </a:pPr>
            <a:r>
              <a:rPr lang="ru-RU" dirty="0" smtClean="0"/>
              <a:t>Гипотеза самопроизвольного зарождения жизни</a:t>
            </a:r>
            <a:endParaRPr lang="ru-RU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6156176" y="1052711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3" action="ppaction://hlinksldjump"/>
              </a:rPr>
              <a:t>Н</a:t>
            </a:r>
            <a:r>
              <a:rPr lang="ru-RU" dirty="0" smtClean="0">
                <a:hlinkClick r:id="rId3" action="ppaction://hlinksldjump"/>
              </a:rPr>
              <a:t>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8674" grpId="0" build="p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93204" y="187019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 eaLnBrk="1" hangingPunct="1">
              <a:defRPr/>
            </a:pPr>
            <a:r>
              <a:rPr lang="ru-RU" sz="4400" b="1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600" b="1" dirty="0"/>
              <a:t>История развития жизни </a:t>
            </a:r>
            <a:endParaRPr lang="ru-RU" sz="3600" b="1" dirty="0" smtClean="0"/>
          </a:p>
          <a:p>
            <a:pPr lvl="0" algn="ctr" eaLnBrk="1" hangingPunct="1">
              <a:defRPr/>
            </a:pPr>
            <a:r>
              <a:rPr lang="ru-RU" sz="3600" b="1" dirty="0" smtClean="0"/>
              <a:t>на </a:t>
            </a:r>
            <a:r>
              <a:rPr lang="ru-RU" sz="3600" b="1" dirty="0"/>
              <a:t>Земле</a:t>
            </a:r>
            <a:endParaRPr lang="ru-RU" sz="3600" b="1" dirty="0">
              <a:solidFill>
                <a:srgbClr val="002060"/>
              </a:solidFill>
              <a:latin typeface="Constantia" pitchFamily="18" charset="0"/>
            </a:endParaRPr>
          </a:p>
          <a:p>
            <a:pPr algn="ctr" eaLnBrk="1" hangingPunct="1"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200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596336" y="5739478"/>
            <a:ext cx="1297320" cy="785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3" name="Рисунок 9" descr="22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728662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Блок-схема: решение 10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4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3" name="Блок-схема: решение 12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4" name="Блок-схема: решение 13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83568" y="2679301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+mn-lt"/>
              </a:rPr>
              <a:t>Откуда  вышли древние люди?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+mn-lt"/>
              </a:rPr>
              <a:t>Что помогло общаться древним людям?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+mn-lt"/>
              </a:rPr>
              <a:t>На чем рисовали древнейшие люди?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568" y="4725144"/>
            <a:ext cx="75614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+mn-lt"/>
              </a:rPr>
              <a:t>Южная Африка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+mn-lt"/>
              </a:rPr>
              <a:t>Жесты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+mn-lt"/>
              </a:rPr>
              <a:t>На стенах пещер</a:t>
            </a:r>
          </a:p>
          <a:p>
            <a:pPr marL="342900" indent="-342900">
              <a:buAutoNum type="arabicPeriod"/>
            </a:pPr>
            <a:endParaRPr lang="ru-RU" sz="2800" dirty="0">
              <a:latin typeface="+mn-lt"/>
            </a:endParaRPr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6156176" y="1098649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2" action="ppaction://hlinksldjump"/>
              </a:rPr>
              <a:t>Н</a:t>
            </a:r>
            <a:r>
              <a:rPr lang="ru-RU" dirty="0" smtClean="0">
                <a:hlinkClick r:id="rId2" action="ppaction://hlinksldjump"/>
              </a:rPr>
              <a:t>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750" y="404813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 eaLnBrk="1" hangingPunct="1">
              <a:defRPr/>
            </a:pPr>
            <a:r>
              <a:rPr lang="ru-RU" sz="3600" b="1" dirty="0"/>
              <a:t>История развития </a:t>
            </a:r>
            <a:r>
              <a:rPr lang="ru-RU" sz="3600" b="1" dirty="0" smtClean="0"/>
              <a:t>жизни</a:t>
            </a:r>
          </a:p>
          <a:p>
            <a:pPr lvl="0" algn="ctr" eaLnBrk="1" hangingPunct="1">
              <a:defRPr/>
            </a:pPr>
            <a:r>
              <a:rPr lang="ru-RU" sz="3600" b="1" dirty="0" smtClean="0"/>
              <a:t> </a:t>
            </a:r>
            <a:r>
              <a:rPr lang="ru-RU" sz="3600" b="1" dirty="0"/>
              <a:t>на Земле</a:t>
            </a:r>
            <a:endParaRPr lang="ru-RU" sz="3600" b="1" dirty="0">
              <a:solidFill>
                <a:srgbClr val="002060"/>
              </a:solidFill>
              <a:latin typeface="Constantia" pitchFamily="18" charset="0"/>
            </a:endParaRPr>
          </a:p>
          <a:p>
            <a:pPr algn="ctr" eaLnBrk="1" hangingPunct="1"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300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596336" y="5739478"/>
            <a:ext cx="1297320" cy="785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7" name="Рисунок 9" descr="22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Блок-схема: решение 10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4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3" name="Блок-схема: решение 12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4" name="Блок-схема: решение 13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39750" y="2276872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latin typeface="+mn-lt"/>
              </a:rPr>
              <a:t>Благодаря  раскопкам каких ученых мы узнали об истории человечества?</a:t>
            </a:r>
          </a:p>
          <a:p>
            <a:pPr marL="514350" indent="-514350">
              <a:buAutoNum type="arabicPeriod"/>
            </a:pPr>
            <a:r>
              <a:rPr lang="ru-RU" sz="2600" b="1" dirty="0" smtClean="0">
                <a:latin typeface="+mn-lt"/>
              </a:rPr>
              <a:t>Что стало величайшим помощником человека?</a:t>
            </a:r>
          </a:p>
          <a:p>
            <a:pPr marL="514350" indent="-514350">
              <a:buAutoNum type="arabicPeriod"/>
            </a:pPr>
            <a:r>
              <a:rPr lang="ru-RU" sz="2600" b="1" dirty="0">
                <a:latin typeface="+mn-lt"/>
              </a:rPr>
              <a:t>Наиболее древним сородичем человека </a:t>
            </a:r>
            <a:r>
              <a:rPr lang="ru-RU" sz="2600" b="1" dirty="0" smtClean="0">
                <a:latin typeface="+mn-lt"/>
              </a:rPr>
              <a:t>является?</a:t>
            </a:r>
          </a:p>
          <a:p>
            <a:pPr marL="514350" indent="-514350">
              <a:buAutoNum type="arabicPeriod"/>
            </a:pPr>
            <a:r>
              <a:rPr lang="ru-RU" sz="2800" b="1" dirty="0">
                <a:latin typeface="+mn-lt"/>
              </a:rPr>
              <a:t>Человек умелый, в отличие от </a:t>
            </a:r>
            <a:r>
              <a:rPr lang="ru-RU" sz="2800" b="1" dirty="0" smtClean="0">
                <a:latin typeface="+mn-lt"/>
              </a:rPr>
              <a:t>австралопитеков умел…..</a:t>
            </a:r>
            <a:endParaRPr lang="ru-RU" sz="2600" b="1" dirty="0" smtClean="0">
              <a:latin typeface="+mn-lt"/>
            </a:endParaRPr>
          </a:p>
          <a:p>
            <a:r>
              <a:rPr lang="ru-RU" sz="2800" b="1" dirty="0" smtClean="0">
                <a:latin typeface="+mn-lt"/>
              </a:rPr>
              <a:t> </a:t>
            </a:r>
            <a:endParaRPr lang="ru-RU" sz="2800" b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750" y="4941169"/>
            <a:ext cx="74166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n-lt"/>
              </a:rPr>
              <a:t>1.Археологи</a:t>
            </a:r>
          </a:p>
          <a:p>
            <a:r>
              <a:rPr lang="ru-RU" sz="2400" dirty="0" smtClean="0">
                <a:latin typeface="+mn-lt"/>
              </a:rPr>
              <a:t>2. Огонь</a:t>
            </a:r>
          </a:p>
          <a:p>
            <a:r>
              <a:rPr lang="ru-RU" sz="2400" dirty="0" smtClean="0">
                <a:latin typeface="+mn-lt"/>
              </a:rPr>
              <a:t>3.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smtClean="0">
                <a:latin typeface="+mn-lt"/>
              </a:rPr>
              <a:t>Австралопитек</a:t>
            </a:r>
          </a:p>
          <a:p>
            <a:r>
              <a:rPr lang="ru-RU" sz="2400" dirty="0" smtClean="0">
                <a:latin typeface="+mn-lt"/>
              </a:rPr>
              <a:t>4  Умел </a:t>
            </a:r>
            <a:r>
              <a:rPr lang="ru-RU" sz="2400" dirty="0">
                <a:latin typeface="+mn-lt"/>
              </a:rPr>
              <a:t>пользоваться и изготовлять орудия труда</a:t>
            </a:r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6151340" y="1087136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lvl="0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/>
              <a:t>История развития жизни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на </a:t>
            </a:r>
            <a:r>
              <a:rPr lang="ru-RU" sz="3600" b="1" dirty="0"/>
              <a:t>Земле</a:t>
            </a:r>
            <a: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54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67544" y="1720850"/>
            <a:ext cx="8426112" cy="2212206"/>
          </a:xfrm>
        </p:spPr>
        <p:txBody>
          <a:bodyPr/>
          <a:lstStyle/>
          <a:p>
            <a:pPr marL="514350" indent="-514350">
              <a:buFont typeface="Arial" charset="0"/>
              <a:buAutoNum type="arabicPeriod"/>
              <a:defRPr/>
            </a:pPr>
            <a:r>
              <a:rPr lang="ru-RU" b="1" dirty="0" smtClean="0"/>
              <a:t>Кроманьонец </a:t>
            </a:r>
            <a:r>
              <a:rPr lang="ru-RU" b="1" dirty="0"/>
              <a:t>относится к </a:t>
            </a:r>
            <a:r>
              <a:rPr lang="ru-RU" b="1" dirty="0" smtClean="0"/>
              <a:t>виду….</a:t>
            </a:r>
            <a:endParaRPr lang="ru-RU" b="1" dirty="0"/>
          </a:p>
          <a:p>
            <a:pPr marL="457200" indent="-457200">
              <a:buFont typeface="Arial" charset="0"/>
              <a:buAutoNum type="arabicPeriod"/>
              <a:defRPr/>
            </a:pPr>
            <a:r>
              <a:rPr lang="ru-RU" b="1" dirty="0" smtClean="0"/>
              <a:t>Изготавливать </a:t>
            </a:r>
            <a:r>
              <a:rPr lang="ru-RU" b="1" dirty="0"/>
              <a:t>орудия из рога и кости и одомашнивать жи­вотных </a:t>
            </a:r>
            <a:r>
              <a:rPr lang="ru-RU" b="1" dirty="0" smtClean="0"/>
              <a:t>умел?</a:t>
            </a:r>
          </a:p>
          <a:p>
            <a:pPr marL="457200" indent="-457200">
              <a:buFont typeface="Arial" charset="0"/>
              <a:buAutoNum type="arabicPeriod"/>
              <a:defRPr/>
            </a:pPr>
            <a:r>
              <a:rPr lang="ru-RU" b="1" dirty="0"/>
              <a:t>Человек умелый первым </a:t>
            </a:r>
            <a:r>
              <a:rPr lang="ru-RU" b="1" dirty="0" smtClean="0"/>
              <a:t>стал?</a:t>
            </a:r>
          </a:p>
          <a:p>
            <a:pPr marL="457200" indent="-457200">
              <a:buFont typeface="Arial" charset="0"/>
              <a:buAutoNum type="arabicPeriod"/>
              <a:defRPr/>
            </a:pPr>
            <a:endParaRPr lang="ru-RU" sz="2400" dirty="0" smtClean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" name="Рисунок 7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524328" y="5695858"/>
            <a:ext cx="1369328" cy="829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90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решение 11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6" name="Блок-схема: решение 15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7" name="Блок-схема: решение 16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83568" y="4509120"/>
            <a:ext cx="75606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n-lt"/>
              </a:rPr>
              <a:t>1  Человек разумный</a:t>
            </a:r>
          </a:p>
          <a:p>
            <a:r>
              <a:rPr lang="ru-RU" sz="2400" dirty="0" smtClean="0">
                <a:latin typeface="+mn-lt"/>
              </a:rPr>
              <a:t>2.</a:t>
            </a:r>
            <a:r>
              <a:rPr lang="ru-RU" sz="2400" dirty="0">
                <a:latin typeface="+mn-lt"/>
              </a:rPr>
              <a:t> </a:t>
            </a:r>
            <a:r>
              <a:rPr lang="ru-RU" sz="2400" dirty="0" smtClean="0">
                <a:latin typeface="+mn-lt"/>
              </a:rPr>
              <a:t>Кроманьонец</a:t>
            </a:r>
          </a:p>
          <a:p>
            <a:r>
              <a:rPr lang="ru-RU" sz="2400" dirty="0" smtClean="0">
                <a:latin typeface="+mn-lt"/>
              </a:rPr>
              <a:t> 3.Производить </a:t>
            </a:r>
            <a:r>
              <a:rPr lang="ru-RU" sz="2400" dirty="0">
                <a:latin typeface="+mn-lt"/>
              </a:rPr>
              <a:t>орудия труда</a:t>
            </a:r>
            <a:endParaRPr lang="ru-RU" sz="2400" dirty="0" smtClean="0">
              <a:latin typeface="+mn-lt"/>
            </a:endParaRPr>
          </a:p>
          <a:p>
            <a:endParaRPr lang="ru-RU" dirty="0"/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6151340" y="819279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5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750" y="404813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 eaLnBrk="1" hangingPunct="1">
              <a:defRPr/>
            </a:pPr>
            <a:r>
              <a:rPr lang="ru-RU" sz="3600" b="1" dirty="0" smtClean="0"/>
              <a:t>История </a:t>
            </a:r>
            <a:r>
              <a:rPr lang="ru-RU" sz="3600" b="1" dirty="0"/>
              <a:t>развития </a:t>
            </a:r>
            <a:r>
              <a:rPr lang="ru-RU" sz="3600" b="1" dirty="0" smtClean="0"/>
              <a:t>жизни</a:t>
            </a:r>
          </a:p>
          <a:p>
            <a:pPr lvl="0" algn="ctr" eaLnBrk="1" hangingPunct="1">
              <a:defRPr/>
            </a:pPr>
            <a:r>
              <a:rPr lang="ru-RU" sz="3600" b="1" dirty="0" smtClean="0"/>
              <a:t> </a:t>
            </a:r>
            <a:r>
              <a:rPr lang="ru-RU" sz="3600" b="1" dirty="0"/>
              <a:t>на Земле</a:t>
            </a:r>
            <a:endParaRPr lang="ru-RU" sz="3600" b="1" dirty="0">
              <a:solidFill>
                <a:srgbClr val="002060"/>
              </a:solidFill>
              <a:latin typeface="Constantia" pitchFamily="18" charset="0"/>
            </a:endParaRPr>
          </a:p>
          <a:p>
            <a:pPr algn="ctr" eaLnBrk="1" hangingPunct="1"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500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323850" y="1844675"/>
            <a:ext cx="8496300" cy="2868613"/>
          </a:xfrm>
          <a:prstGeom prst="rect">
            <a:avLst/>
          </a:prstGeom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+mn-cs"/>
            </a:endParaRPr>
          </a:p>
        </p:txBody>
      </p:sp>
      <p:pic>
        <p:nvPicPr>
          <p:cNvPr id="6" name="Рисунок 5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812360" y="5870336"/>
            <a:ext cx="1081296" cy="655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812360" y="5805264"/>
            <a:ext cx="1081296" cy="655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040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Блок-схема: решение 12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5" name="Блок-схема: решение 14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6" name="Блок-схема: решение 15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23850" y="1946275"/>
            <a:ext cx="84455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+mn-lt"/>
              </a:rPr>
              <a:t>Фактор</a:t>
            </a:r>
            <a:r>
              <a:rPr lang="ru-RU" sz="2400" b="1" dirty="0">
                <a:latin typeface="+mn-lt"/>
              </a:rPr>
              <a:t>, который на современном этапе играет ведущую роль в эволюции человека</a:t>
            </a:r>
            <a:r>
              <a:rPr lang="ru-RU" sz="2400" b="1" dirty="0" smtClean="0">
                <a:latin typeface="+mn-lt"/>
              </a:rPr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>
                <a:latin typeface="+mn-lt"/>
              </a:rPr>
              <a:t>Решающий шаг в эволюционном пути от обезьяны к человеку</a:t>
            </a:r>
            <a:r>
              <a:rPr lang="ru-RU" sz="2400" b="1" dirty="0" smtClean="0">
                <a:latin typeface="+mn-lt"/>
              </a:rPr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 smtClean="0">
                <a:latin typeface="+mn-lt"/>
              </a:rPr>
              <a:t>Масса </a:t>
            </a:r>
            <a:r>
              <a:rPr lang="ru-RU" sz="2400" b="1" dirty="0">
                <a:latin typeface="+mn-lt"/>
              </a:rPr>
              <a:t>мозга этого человека достигала 650 гр. Он уже умел изготавливать орудия труда</a:t>
            </a:r>
            <a:r>
              <a:rPr lang="ru-RU" sz="2400" b="1" dirty="0" smtClean="0">
                <a:latin typeface="+mn-lt"/>
              </a:rPr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>
                <a:latin typeface="+mn-lt"/>
              </a:rPr>
              <a:t>Первый современный человек, владевший членораздельной </a:t>
            </a:r>
            <a:r>
              <a:rPr lang="ru-RU" sz="2400" b="1" dirty="0" smtClean="0">
                <a:latin typeface="+mn-lt"/>
              </a:rPr>
              <a:t>речью</a:t>
            </a:r>
          </a:p>
          <a:p>
            <a:pPr marL="342900" indent="-342900">
              <a:buFontTx/>
              <a:buAutoNum type="arabicPeriod"/>
            </a:pPr>
            <a:r>
              <a:rPr lang="ru-RU" sz="2400" b="1" dirty="0" smtClean="0">
                <a:latin typeface="+mn-lt"/>
              </a:rPr>
              <a:t>Желтая </a:t>
            </a:r>
            <a:r>
              <a:rPr lang="ru-RU" sz="2400" b="1" dirty="0">
                <a:latin typeface="+mn-lt"/>
              </a:rPr>
              <a:t>раса.</a:t>
            </a:r>
          </a:p>
          <a:p>
            <a:pPr marL="342900" indent="-342900">
              <a:buFontTx/>
              <a:buAutoNum type="arabicPeriod"/>
            </a:pPr>
            <a:endParaRPr lang="ru-RU" dirty="0"/>
          </a:p>
          <a:p>
            <a:pPr marL="342900" indent="-342900">
              <a:buFontTx/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851" y="5373217"/>
            <a:ext cx="65524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n-lt"/>
              </a:rPr>
              <a:t>1.Социальный    2. </a:t>
            </a:r>
            <a:r>
              <a:rPr lang="ru-RU" sz="2400" dirty="0" err="1" smtClean="0">
                <a:latin typeface="+mn-lt"/>
              </a:rPr>
              <a:t>Прямохождение</a:t>
            </a:r>
            <a:r>
              <a:rPr lang="ru-RU" sz="2400" dirty="0" smtClean="0">
                <a:latin typeface="+mn-lt"/>
              </a:rPr>
              <a:t>    3.Умелый</a:t>
            </a:r>
          </a:p>
          <a:p>
            <a:r>
              <a:rPr lang="ru-RU" sz="2400" dirty="0" smtClean="0">
                <a:latin typeface="+mn-lt"/>
              </a:rPr>
              <a:t>4.Кромальонцы   5 Монголоидная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>
            <a:hlinkClick r:id="rId3" action="ppaction://hlinksldjump"/>
          </p:cNvPr>
          <p:cNvSpPr/>
          <p:nvPr/>
        </p:nvSpPr>
        <p:spPr>
          <a:xfrm>
            <a:off x="6228184" y="1132835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565400"/>
            <a:ext cx="8229600" cy="1143000"/>
          </a:xfrm>
        </p:spPr>
        <p:txBody>
          <a:bodyPr/>
          <a:lstStyle/>
          <a:p>
            <a:r>
              <a:rPr lang="en-US" altLang="ru-RU" sz="5400" b="1" smtClean="0"/>
              <a:t>II</a:t>
            </a:r>
            <a:r>
              <a:rPr lang="ru-RU" altLang="ru-RU" sz="5400" b="1" smtClean="0"/>
              <a:t> раунд</a:t>
            </a:r>
          </a:p>
        </p:txBody>
      </p:sp>
      <p:pic>
        <p:nvPicPr>
          <p:cNvPr id="3" name="Picture 14" descr="http://4.bp.blogspot.com/-rHjfpfYFAco/UJ87ec_i2UI/AAAAAAAAAaQ/3pnmMGx8Sb4/s1600/%D1%81%D0%BE%D0%B2%D0%B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14711"/>
            <a:ext cx="1903412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6200490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/>
              <a:tblGrid>
                <a:gridCol w="2627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5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8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447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История развития жизни на Земле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78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Свойства живых организмов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78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Организм. Размножение и индивидуальное развитие организмов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7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297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Основы генетики и селекции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8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9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0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1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2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78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Эволюционное учение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3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4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5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6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7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8376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286" name="Рисунок 4" descr="listik.png">
            <a:hlinkClick r:id="rId28" action="ppaction://hlinksldjump"/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453188"/>
            <a:ext cx="684212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Биология в вопросах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113" y="1557338"/>
            <a:ext cx="5688012" cy="647700"/>
          </a:xfrm>
        </p:spPr>
        <p:txBody>
          <a:bodyPr/>
          <a:lstStyle/>
          <a:p>
            <a:r>
              <a:rPr lang="ru-RU" altLang="ru-RU" smtClean="0"/>
              <a:t>МИФЫ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059113" y="3213100"/>
            <a:ext cx="5832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latin typeface="+mn-lt"/>
                <a:cs typeface="+mn-cs"/>
              </a:rPr>
              <a:t>ДЕРЕВО-ГИГАНТ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3059113" y="2349500"/>
            <a:ext cx="590550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latin typeface="+mn-lt"/>
                <a:cs typeface="+mn-cs"/>
              </a:rPr>
              <a:t>ПОСЛОВИЦА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3059113" y="4076700"/>
            <a:ext cx="5834062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latin typeface="+mn-lt"/>
                <a:cs typeface="+mn-cs"/>
              </a:rPr>
              <a:t>УЧЕНЫЙ</a:t>
            </a:r>
          </a:p>
        </p:txBody>
      </p:sp>
      <p:pic>
        <p:nvPicPr>
          <p:cNvPr id="46087" name="Рисунок 7" descr="listik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557338"/>
            <a:ext cx="115252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8" name="Рисунок 10" descr="listik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349500"/>
            <a:ext cx="11525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9" name="Рисунок 11" descr="listik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213100"/>
            <a:ext cx="11525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0" name="Рисунок 12" descr="listik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076700"/>
            <a:ext cx="11525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1" name="Рисунок 12" descr="listik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868863"/>
            <a:ext cx="11525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3059113" y="4941888"/>
            <a:ext cx="5834062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latin typeface="+mn-lt"/>
                <a:cs typeface="+mn-cs"/>
              </a:rPr>
              <a:t>МЛЕКОПИТАЮЩИЕ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059113" y="5732463"/>
            <a:ext cx="3933825" cy="587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sz="3200" dirty="0">
                <a:latin typeface="+mn-lt"/>
                <a:cs typeface="Arial" charset="0"/>
              </a:rPr>
              <a:t>  ВОТ ТАК ЗЛАКИ!</a:t>
            </a:r>
          </a:p>
        </p:txBody>
      </p:sp>
      <p:pic>
        <p:nvPicPr>
          <p:cNvPr id="46094" name="Рисунок 12" descr="listik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732463"/>
            <a:ext cx="11525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13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МИФЫ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sz="2800" dirty="0" smtClean="0"/>
              <a:t>Согласно древнегреческому мифу, бог света и искусств Аполлон полюбил прекрасную нимфу Дафну. Но она в страхе стремилась скрыться от него. Когда же у нее не осталось сил бежать, она превратилась в прекрасное дерево. Опечаленный Аполлон воскликнул: “Пусть венок из твоей зелени украшает мою голову, пусть никогда не вянут твои листья. Стой вечно зеленым!”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sz="2800" i="1" dirty="0" smtClean="0"/>
              <a:t>Вопрос:</a:t>
            </a:r>
            <a:r>
              <a:rPr lang="ru-RU" altLang="ru-RU" sz="2800" dirty="0" smtClean="0"/>
              <a:t> </a:t>
            </a:r>
            <a:r>
              <a:rPr lang="ru-RU" altLang="ru-RU" sz="2800" b="1" dirty="0" smtClean="0"/>
              <a:t>Появление какого растения объясняла эта легенда?</a:t>
            </a:r>
          </a:p>
        </p:txBody>
      </p:sp>
      <p:pic>
        <p:nvPicPr>
          <p:cNvPr id="7" name="Рисунок 6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380312" y="404664"/>
            <a:ext cx="1297320" cy="785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4213" y="6021388"/>
            <a:ext cx="8064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>
                <a:solidFill>
                  <a:srgbClr val="FF0000"/>
                </a:solidFill>
                <a:latin typeface="Arial" panose="020B0604020202020204" pitchFamily="34" charset="0"/>
              </a:rPr>
              <a:t>ТАК ПОЯВИЛСЯ </a:t>
            </a:r>
            <a:r>
              <a:rPr lang="ru-RU" altLang="ru-RU" b="1">
                <a:solidFill>
                  <a:srgbClr val="FF0000"/>
                </a:solidFill>
                <a:latin typeface="Arial" panose="020B0604020202020204" pitchFamily="34" charset="0"/>
              </a:rPr>
              <a:t>ЛАВР </a:t>
            </a:r>
            <a:r>
              <a:rPr lang="ru-RU" altLang="ru-RU">
                <a:solidFill>
                  <a:srgbClr val="FF0000"/>
                </a:solidFill>
                <a:latin typeface="Arial" panose="020B0604020202020204" pitchFamily="34" charset="0"/>
              </a:rPr>
              <a:t>БЛАГОРОДНЫЙ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-468560" y="116632"/>
            <a:ext cx="8229600" cy="1143000"/>
          </a:xfrm>
        </p:spPr>
        <p:txBody>
          <a:bodyPr/>
          <a:lstStyle/>
          <a:p>
            <a:r>
              <a:rPr lang="ru-RU" altLang="ru-RU" b="1" dirty="0" smtClean="0"/>
              <a:t>ПОСЛОВИЦА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sz="2800" b="1" smtClean="0"/>
              <a:t>Согласно русской пословице, голову нужно держать в холоде.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sz="2800" b="1" i="1" smtClean="0"/>
              <a:t>Вопрос</a:t>
            </a:r>
            <a:r>
              <a:rPr lang="ru-RU" altLang="ru-RU" sz="2800" b="1" smtClean="0"/>
              <a:t>: где, согласно этой же пословицы, нужно держать ноги и живот?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altLang="ru-RU" sz="1200" b="1" smtClean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sz="2800" b="1" smtClean="0">
                <a:solidFill>
                  <a:srgbClr val="FF0000"/>
                </a:solidFill>
              </a:rPr>
              <a:t>ДЕРЖИ ГОЛОВУ В ХОЛОДЕ, ЖИВОТ В ГОЛОДЕ, А НОГИ В ТЕПЛЕ. Именно тогда ты сможешь быстро принимать решения и трезво мыслить, быстро двигаться, и точно не заработаешь простуду, если ноги содержишь в тепле. </a:t>
            </a:r>
            <a:endParaRPr lang="ru-RU" altLang="ru-RU" sz="2800" smtClean="0">
              <a:solidFill>
                <a:srgbClr val="FF0000"/>
              </a:solidFill>
            </a:endParaRPr>
          </a:p>
        </p:txBody>
      </p:sp>
      <p:pic>
        <p:nvPicPr>
          <p:cNvPr id="5" name="Рисунок 4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380312" y="404664"/>
            <a:ext cx="1297320" cy="785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ДЕРЕВО-ГИГАНТ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557338"/>
            <a:ext cx="8229600" cy="2735262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smtClean="0"/>
              <a:t>Эти вечнозеленые хвойные деревья растут в Кордильерах. Их высота до 100 м, а ширина до 10 м. Они живут по несколько тысяч лет. Шишка бывает размером с большую тыкву.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i="1" smtClean="0"/>
              <a:t>Вопрос:</a:t>
            </a:r>
            <a:r>
              <a:rPr lang="ru-RU" altLang="ru-RU" smtClean="0"/>
              <a:t> Назовите это удивительное дерево.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348038" y="4797425"/>
            <a:ext cx="43195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FF0000"/>
                </a:solidFill>
                <a:latin typeface="Arial" panose="020B0604020202020204" pitchFamily="34" charset="0"/>
              </a:rPr>
              <a:t>СЕКВОЯ</a:t>
            </a:r>
          </a:p>
        </p:txBody>
      </p:sp>
      <p:pic>
        <p:nvPicPr>
          <p:cNvPr id="5" name="Рисунок 4" descr="0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076700"/>
            <a:ext cx="1676400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380312" y="404664"/>
            <a:ext cx="1297320" cy="785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УЧЕНЫЙ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ru-RU" altLang="ru-RU" dirty="0" smtClean="0"/>
              <a:t>Назовите фамилию ученого, изучавшего под микроскопом срез коры пробкового дуба, и пришедшего к выводу, что пробка состоит из множества маленьких полостей, которые он назвал клетками.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932363" y="4581525"/>
            <a:ext cx="33845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FF0000"/>
                </a:solidFill>
                <a:latin typeface="Arial" panose="020B0604020202020204" pitchFamily="34" charset="0"/>
              </a:rPr>
              <a:t>РОБЕРТ ГУК</a:t>
            </a:r>
          </a:p>
        </p:txBody>
      </p:sp>
      <p:pic>
        <p:nvPicPr>
          <p:cNvPr id="6" name="Рисунок 5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380312" y="404664"/>
            <a:ext cx="1297320" cy="785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robert_hook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149725"/>
            <a:ext cx="2090738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r>
              <a:rPr lang="ru-RU" altLang="ru-RU" b="1" smtClean="0"/>
              <a:t>МЛЕКОПИТАЮЩИЕ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557338"/>
            <a:ext cx="8229600" cy="2305050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smtClean="0"/>
              <a:t>Эти животные – единственные млекопитающие способные летать. Их тело покрыто шерстью, а кожная перепонка крыльев гладкая. Назовите этих животных.</a:t>
            </a:r>
          </a:p>
        </p:txBody>
      </p:sp>
      <p:pic>
        <p:nvPicPr>
          <p:cNvPr id="4" name="Рисунок 3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524328" y="764704"/>
            <a:ext cx="1297320" cy="7858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91364" y="3924126"/>
            <a:ext cx="42370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0000"/>
                </a:solidFill>
                <a:latin typeface="Arial" panose="020B0604020202020204" pitchFamily="34" charset="0"/>
              </a:rPr>
              <a:t>ЛЕТУЧИЕ МЫШИ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0000"/>
                </a:solidFill>
                <a:latin typeface="Arial" panose="020B0604020202020204" pitchFamily="34" charset="0"/>
              </a:rPr>
              <a:t>ИЛИ КРЫЛАНЫ</a:t>
            </a:r>
          </a:p>
        </p:txBody>
      </p:sp>
      <p:pic>
        <p:nvPicPr>
          <p:cNvPr id="7" name="Рисунок 6" descr="kryla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005263"/>
            <a:ext cx="356552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ВОТ ТАК ЗЛАКИ!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412875"/>
            <a:ext cx="8496300" cy="3557588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dirty="0" smtClean="0"/>
              <a:t>Эта удивительная трава является самым высоким злаком. Её прочные  одревесневшие стебли, как и у всех злаков, полые внутри. По скорости роста – растение является чемпионом. Его стебли увеличиваются в длину не по дням, а по часам!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altLang="ru-RU" dirty="0" smtClean="0"/>
              <a:t>Назовите это растение.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7584" y="5393532"/>
            <a:ext cx="2087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0000"/>
                </a:solidFill>
                <a:latin typeface="Arial" panose="020B0604020202020204" pitchFamily="34" charset="0"/>
              </a:rPr>
              <a:t>БАМБУК</a:t>
            </a:r>
          </a:p>
        </p:txBody>
      </p:sp>
      <p:pic>
        <p:nvPicPr>
          <p:cNvPr id="5" name="Рисунок 4" descr="111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909327"/>
            <a:ext cx="2861692" cy="161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452320" y="404664"/>
            <a:ext cx="1297320" cy="7858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611188" y="692150"/>
            <a:ext cx="8229600" cy="1143000"/>
          </a:xfrm>
        </p:spPr>
        <p:txBody>
          <a:bodyPr/>
          <a:lstStyle/>
          <a:p>
            <a:r>
              <a:rPr lang="ru-RU" altLang="ru-RU" b="1" smtClean="0"/>
              <a:t>ВЫ МОЛОДЦЫ!!!</a:t>
            </a:r>
          </a:p>
        </p:txBody>
      </p:sp>
      <p:pic>
        <p:nvPicPr>
          <p:cNvPr id="4" name="Рисунок 3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ru-RU" sz="8000" b="1" smtClean="0"/>
              <a:t>СПАСИБО ЗА ИГРУ!!!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66A2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288" y="981075"/>
            <a:ext cx="8424862" cy="46783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i="1" dirty="0">
                <a:latin typeface="+mn-lt"/>
              </a:rPr>
              <a:t>ЛИТЕРАТУРА:</a:t>
            </a:r>
          </a:p>
          <a:p>
            <a:pPr eaLnBrk="1" hangingPunct="1">
              <a:defRPr/>
            </a:pPr>
            <a:endParaRPr lang="ru-RU" sz="1400" b="1" i="1" dirty="0">
              <a:latin typeface="+mn-lt"/>
            </a:endParaRPr>
          </a:p>
          <a:p>
            <a:pPr eaLnBrk="1" hangingPunct="1">
              <a:defRPr/>
            </a:pPr>
            <a:r>
              <a:rPr lang="en-US" sz="1600" i="1" dirty="0">
                <a:latin typeface="+mn-lt"/>
                <a:cs typeface="Arial" charset="0"/>
                <a:hlinkClick r:id="rId2"/>
              </a:rPr>
              <a:t>https://ru.</a:t>
            </a:r>
            <a:r>
              <a:rPr lang="en-US" sz="1600" b="1" i="1" dirty="0">
                <a:latin typeface="+mn-lt"/>
                <a:cs typeface="Arial" charset="0"/>
                <a:hlinkClick r:id="rId2"/>
              </a:rPr>
              <a:t>wikipedia</a:t>
            </a:r>
            <a:r>
              <a:rPr lang="en-US" sz="1600" i="1" dirty="0">
                <a:latin typeface="+mn-lt"/>
                <a:cs typeface="Arial" charset="0"/>
                <a:hlinkClick r:id="rId2"/>
              </a:rPr>
              <a:t>.org/</a:t>
            </a:r>
            <a:endParaRPr lang="en-US" sz="1600" dirty="0">
              <a:latin typeface="+mn-lt"/>
              <a:cs typeface="Arial" charset="0"/>
            </a:endParaRPr>
          </a:p>
          <a:p>
            <a:pPr eaLnBrk="1" hangingPunct="1">
              <a:defRPr/>
            </a:pPr>
            <a:r>
              <a:rPr lang="en-US" sz="1600" b="1" i="1" dirty="0">
                <a:latin typeface="+mn-lt"/>
              </a:rPr>
              <a:t>http://www.liveinternet.ru/users/lokosa/post367239368/</a:t>
            </a:r>
            <a:endParaRPr lang="ru-RU" sz="1600" b="1" i="1" dirty="0">
              <a:latin typeface="+mn-lt"/>
            </a:endParaRPr>
          </a:p>
          <a:p>
            <a:pPr eaLnBrk="1" hangingPunct="1">
              <a:defRPr/>
            </a:pPr>
            <a:r>
              <a:rPr lang="en-US" sz="1600" b="1" i="1" dirty="0">
                <a:latin typeface="+mn-lt"/>
              </a:rPr>
              <a:t>http://www.bamboopro.ru/plant</a:t>
            </a:r>
            <a:endParaRPr lang="ru-RU" sz="1600" b="1" i="1" dirty="0">
              <a:latin typeface="+mn-lt"/>
            </a:endParaRPr>
          </a:p>
          <a:p>
            <a:pPr eaLnBrk="1" hangingPunct="1">
              <a:defRPr/>
            </a:pPr>
            <a:r>
              <a:rPr lang="ru-RU" sz="1600" b="1" i="1" dirty="0">
                <a:latin typeface="+mn-lt"/>
              </a:rPr>
              <a:t>Автор шаблона: </a:t>
            </a:r>
            <a:r>
              <a:rPr lang="ru-RU" sz="1600" b="1" i="1" dirty="0" err="1">
                <a:latin typeface="+mn-lt"/>
              </a:rPr>
              <a:t>Ранько</a:t>
            </a:r>
            <a:r>
              <a:rPr lang="ru-RU" sz="1600" b="1" i="1" dirty="0">
                <a:latin typeface="+mn-lt"/>
              </a:rPr>
              <a:t> Елена Алексеевна,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  <a:cs typeface="+mn-cs"/>
                <a:hlinkClick r:id="rId3"/>
              </a:rPr>
              <a:t>http://diza-74.ucoz.ru/blog/klipart_vesennjaja_zelen_spring_verdure/2013-03-05-4723</a:t>
            </a:r>
            <a:r>
              <a:rPr lang="ru-RU" sz="1600" dirty="0">
                <a:latin typeface="+mn-lt"/>
                <a:cs typeface="+mn-cs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latin typeface="+mn-lt"/>
                <a:cs typeface="+mn-cs"/>
              </a:rPr>
              <a:t>клипарт «Весенняя зелень»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  <a:cs typeface="+mn-cs"/>
                <a:hlinkClick r:id="rId4"/>
              </a:rPr>
              <a:t>http://allday2.com/index.php?newsid=348482</a:t>
            </a:r>
            <a:r>
              <a:rPr lang="ru-RU" sz="1600" dirty="0">
                <a:latin typeface="+mn-lt"/>
                <a:cs typeface="+mn-cs"/>
              </a:rPr>
              <a:t> </a:t>
            </a:r>
            <a:r>
              <a:rPr lang="en-US" sz="1600" dirty="0">
                <a:latin typeface="+mn-lt"/>
                <a:cs typeface="+mn-cs"/>
              </a:rPr>
              <a:t> </a:t>
            </a:r>
            <a:endParaRPr lang="ru-RU" sz="16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latin typeface="+mn-lt"/>
                <a:cs typeface="+mn-cs"/>
              </a:rPr>
              <a:t>клипарт «Свежесть зелени»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latin typeface="+mn-lt"/>
                <a:cs typeface="Arial" charset="0"/>
              </a:rPr>
              <a:t>Удивительные растения</a:t>
            </a:r>
            <a:r>
              <a:rPr lang="ru-RU" sz="1600" dirty="0">
                <a:latin typeface="+mn-lt"/>
                <a:cs typeface="Arial" charset="0"/>
              </a:rPr>
              <a:t> / И.В. </a:t>
            </a:r>
            <a:r>
              <a:rPr lang="ru-RU" sz="1600" i="1" dirty="0">
                <a:latin typeface="+mn-lt"/>
                <a:cs typeface="Arial" charset="0"/>
              </a:rPr>
              <a:t>Травина</a:t>
            </a:r>
            <a:r>
              <a:rPr lang="ru-RU" sz="1600" dirty="0">
                <a:latin typeface="+mn-lt"/>
                <a:cs typeface="Arial" charset="0"/>
              </a:rPr>
              <a:t>. - Москва: </a:t>
            </a:r>
            <a:r>
              <a:rPr lang="ru-RU" sz="1600" dirty="0" err="1">
                <a:latin typeface="+mn-lt"/>
                <a:cs typeface="Arial" charset="0"/>
              </a:rPr>
              <a:t>Росмэн</a:t>
            </a:r>
            <a:r>
              <a:rPr lang="ru-RU" sz="1600" dirty="0">
                <a:latin typeface="+mn-lt"/>
                <a:cs typeface="Arial" charset="0"/>
              </a:rPr>
              <a:t>, 2015. - 47с: </a:t>
            </a:r>
            <a:r>
              <a:rPr lang="ru-RU" sz="1600" dirty="0" err="1">
                <a:latin typeface="+mn-lt"/>
                <a:cs typeface="Arial" charset="0"/>
              </a:rPr>
              <a:t>фотоил</a:t>
            </a:r>
            <a:r>
              <a:rPr lang="ru-RU" sz="1600" dirty="0">
                <a:latin typeface="+mn-lt"/>
                <a:cs typeface="Arial" charset="0"/>
              </a:rPr>
              <a:t>. - (Детская энциклопедия).</a:t>
            </a:r>
            <a:r>
              <a:rPr lang="ru-RU" sz="1600" i="1" dirty="0">
                <a:latin typeface="+mn-lt"/>
                <a:cs typeface="Arial" charset="0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latin typeface="+mn-lt"/>
                <a:cs typeface="Arial" charset="0"/>
              </a:rPr>
              <a:t>Природоведение</a:t>
            </a:r>
            <a:r>
              <a:rPr lang="ru-RU" sz="1600" dirty="0">
                <a:latin typeface="+mn-lt"/>
                <a:cs typeface="Arial" charset="0"/>
              </a:rPr>
              <a:t>. </a:t>
            </a:r>
            <a:r>
              <a:rPr lang="ru-RU" sz="1600" i="1" dirty="0">
                <a:latin typeface="+mn-lt"/>
                <a:cs typeface="Arial" charset="0"/>
              </a:rPr>
              <a:t>5 класс</a:t>
            </a:r>
            <a:r>
              <a:rPr lang="ru-RU" sz="1600" dirty="0">
                <a:latin typeface="+mn-lt"/>
                <a:cs typeface="Arial" charset="0"/>
              </a:rPr>
              <a:t>. </a:t>
            </a:r>
            <a:r>
              <a:rPr lang="ru-RU" sz="1600" i="1" dirty="0">
                <a:latin typeface="+mn-lt"/>
                <a:cs typeface="Arial" charset="0"/>
              </a:rPr>
              <a:t>Плешаков</a:t>
            </a:r>
            <a:r>
              <a:rPr lang="ru-RU" sz="1600" dirty="0">
                <a:latin typeface="+mn-lt"/>
                <a:cs typeface="Arial" charset="0"/>
              </a:rPr>
              <a:t> А.А., Сонин Н.И. 6-е изд., стер. - М.: 2011. — 176 с.</a:t>
            </a:r>
            <a:r>
              <a:rPr lang="ru-RU" sz="1600" i="1" dirty="0">
                <a:latin typeface="+mn-lt"/>
                <a:cs typeface="Arial" charset="0"/>
              </a:rPr>
              <a:t> Биология 5 класс</a:t>
            </a:r>
            <a:r>
              <a:rPr lang="ru-RU" sz="1600" dirty="0">
                <a:latin typeface="+mn-lt"/>
                <a:cs typeface="Arial" charset="0"/>
              </a:rPr>
              <a:t>. Бактерии, грибы, растения. </a:t>
            </a:r>
            <a:r>
              <a:rPr lang="ru-RU" sz="1600" i="1" dirty="0">
                <a:latin typeface="+mn-lt"/>
                <a:cs typeface="Arial" charset="0"/>
              </a:rPr>
              <a:t>Пасечник</a:t>
            </a:r>
            <a:r>
              <a:rPr lang="ru-RU" sz="1600" dirty="0">
                <a:latin typeface="+mn-lt"/>
                <a:cs typeface="Arial" charset="0"/>
              </a:rPr>
              <a:t> В.В. - Издательство: Дрофа; 2012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  <a:cs typeface="Arial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  <a:cs typeface="Arial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  <a:cs typeface="+mn-cs"/>
            </a:endParaRPr>
          </a:p>
        </p:txBody>
      </p:sp>
      <p:pic>
        <p:nvPicPr>
          <p:cNvPr id="4" name="Рисунок 3" descr="зеленый-лист-15293585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668344" y="5783098"/>
            <a:ext cx="1225312" cy="742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64056" y="1074081"/>
            <a:ext cx="8229600" cy="317500"/>
          </a:xfrm>
        </p:spPr>
        <p:txBody>
          <a:bodyPr/>
          <a:lstStyle/>
          <a:p>
            <a:pPr eaLnBrk="1" hangingPunct="1"/>
            <a:r>
              <a:rPr lang="ru-RU" alt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3600" b="1" dirty="0" smtClean="0"/>
              <a:t>Свойства живых организмов</a:t>
            </a:r>
            <a:r>
              <a:rPr lang="ru-RU" altLang="ru-RU" sz="3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/>
            </a:r>
            <a:br>
              <a:rPr lang="ru-RU" altLang="ru-RU" sz="36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</a:br>
            <a:r>
              <a:rPr lang="ru-RU" alt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92202" y="1594577"/>
            <a:ext cx="8229600" cy="1757363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 </a:t>
            </a:r>
            <a:r>
              <a:rPr lang="ru-RU" altLang="ru-RU" dirty="0" smtClean="0">
                <a:solidFill>
                  <a:srgbClr val="002060"/>
                </a:solidFill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</a:rPr>
              <a:t>Назовите неорганические и органические вещества входящие в состав клетки</a:t>
            </a:r>
            <a:r>
              <a:rPr lang="ru-RU" altLang="ru-RU" dirty="0" smtClean="0">
                <a:solidFill>
                  <a:srgbClr val="002060"/>
                </a:solidFill>
              </a:rPr>
              <a:t>.</a:t>
            </a:r>
            <a:endParaRPr lang="ru-RU" altLang="ru-RU" b="1" dirty="0" smtClean="0">
              <a:solidFill>
                <a:srgbClr val="002060"/>
              </a:solidFill>
            </a:endParaRPr>
          </a:p>
        </p:txBody>
      </p:sp>
      <p:pic>
        <p:nvPicPr>
          <p:cNvPr id="8" name="Рисунок 7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452320" y="5652238"/>
            <a:ext cx="1441336" cy="873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4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решение 11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4" name="Блок-схема: решение 13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5" name="Блок-схема: решение 14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pic>
        <p:nvPicPr>
          <p:cNvPr id="12297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96" y="3341967"/>
            <a:ext cx="40671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http://4.bp.blogspot.com/-rHjfpfYFAco/UJ87ec_i2UI/AAAAAAAAAaQ/3pnmMGx8Sb4/s1600/%D1%81%D0%BE%D0%B2%D0%B0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388" y="3501165"/>
            <a:ext cx="1903412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>
            <a:hlinkClick r:id="rId3" action="ppaction://hlinksldjump"/>
          </p:cNvPr>
          <p:cNvSpPr/>
          <p:nvPr/>
        </p:nvSpPr>
        <p:spPr>
          <a:xfrm>
            <a:off x="4684911" y="5533984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smtClean="0"/>
              <a:t>Свойства живых организмов</a:t>
            </a:r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2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95536" y="1281113"/>
            <a:ext cx="8229600" cy="2343150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Дайте определение понятию </a:t>
            </a:r>
          </a:p>
          <a:p>
            <a:pPr algn="r" eaLnBrk="1" hangingPunct="1">
              <a:buFont typeface="Wingdings 2" panose="05020102010507070707" pitchFamily="18" charset="2"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Клеточная теория. Авторы клеточной      теории</a:t>
            </a:r>
          </a:p>
        </p:txBody>
      </p:sp>
      <p:pic>
        <p:nvPicPr>
          <p:cNvPr id="7" name="Рисунок 6" descr="зеленый-лист-1529358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1" name="Рисунок 9" descr="222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решение 11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4" name="Блок-схема: решение 13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5" name="Блок-схема: решение 14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pic>
        <p:nvPicPr>
          <p:cNvPr id="14344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1300"/>
            <a:ext cx="5003800" cy="401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357563"/>
            <a:ext cx="3889375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>
            <a:hlinkClick r:id="rId2" action="ppaction://hlinksldjump"/>
          </p:cNvPr>
          <p:cNvSpPr/>
          <p:nvPr/>
        </p:nvSpPr>
        <p:spPr>
          <a:xfrm>
            <a:off x="2915816" y="5964810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smtClean="0"/>
              <a:t>Свойства живых организмов</a:t>
            </a:r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2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79388" y="887413"/>
            <a:ext cx="8229600" cy="2449512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Перечислите виды нуклеиновых 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кислот. Виды РНК, где находятся и их 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функция.</a:t>
            </a:r>
          </a:p>
        </p:txBody>
      </p:sp>
      <p:pic>
        <p:nvPicPr>
          <p:cNvPr id="15364" name="Рисунок 6" descr="depositphotos_30983941-stock-illustration-tree-of-life-for-gre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908050"/>
            <a:ext cx="9366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Блок-схема: решение 12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720725" y="292100"/>
            <a:ext cx="142875" cy="1295400"/>
            <a:chOff x="971600" y="332656"/>
            <a:chExt cx="144016" cy="1296144"/>
          </a:xfrm>
        </p:grpSpPr>
        <p:sp>
          <p:nvSpPr>
            <p:cNvPr id="15" name="Блок-схема: решение 14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6" name="Блок-схема: решение 15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pic>
        <p:nvPicPr>
          <p:cNvPr id="15369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6" y="3525050"/>
            <a:ext cx="6697662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6923772" y="5625244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921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smtClean="0"/>
              <a:t>Свойства живых организмов</a:t>
            </a:r>
            <a:r>
              <a:rPr lang="ru-RU" altLang="ru-RU" sz="4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2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250825" y="1844675"/>
            <a:ext cx="8713788" cy="1512888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b="1" smtClean="0">
                <a:solidFill>
                  <a:srgbClr val="002060"/>
                </a:solidFill>
              </a:rPr>
              <a:t> </a:t>
            </a:r>
            <a:r>
              <a:rPr lang="ru-RU" altLang="ru-RU" smtClean="0">
                <a:solidFill>
                  <a:srgbClr val="002060"/>
                </a:solidFill>
              </a:rPr>
              <a:t> </a:t>
            </a:r>
            <a:r>
              <a:rPr lang="ru-RU" altLang="ru-RU" b="1" smtClean="0">
                <a:solidFill>
                  <a:srgbClr val="002060"/>
                </a:solidFill>
              </a:rPr>
              <a:t>Назовите органоиды клетки. Опишите строение рибосомы и митохондрии. Их роль в клетки.</a:t>
            </a:r>
          </a:p>
        </p:txBody>
      </p:sp>
      <p:pic>
        <p:nvPicPr>
          <p:cNvPr id="10246" name="Рисунок 5" descr="Bior10_5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2889250"/>
            <a:ext cx="3311526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решение 11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4" name="Блок-схема: решение 13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5" name="Блок-схема: решение 14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pic>
        <p:nvPicPr>
          <p:cNvPr id="1639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402138"/>
            <a:ext cx="327342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988" y="2889250"/>
            <a:ext cx="2640012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669057" y="5850747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>
                <a:latin typeface="+mn-lt"/>
              </a:rPr>
              <a:t>Свойства живых организмов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363329" y="927101"/>
            <a:ext cx="8229600" cy="1757363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 Расскажите  процесс </a:t>
            </a:r>
            <a:r>
              <a:rPr lang="ru-RU" altLang="ru-RU" dirty="0" smtClean="0">
                <a:solidFill>
                  <a:srgbClr val="002060"/>
                </a:solidFill>
              </a:rPr>
              <a:t>  </a:t>
            </a:r>
            <a:r>
              <a:rPr lang="ru-RU" altLang="ru-RU" b="1" dirty="0" smtClean="0">
                <a:solidFill>
                  <a:srgbClr val="002060"/>
                </a:solidFill>
              </a:rPr>
              <a:t>биосинтеза  белка. Назовите этапы биосинтеза белка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ru-RU" altLang="ru-RU" b="1" dirty="0" smtClean="0">
              <a:solidFill>
                <a:srgbClr val="002060"/>
              </a:solidFill>
            </a:endParaRPr>
          </a:p>
        </p:txBody>
      </p:sp>
      <p:pic>
        <p:nvPicPr>
          <p:cNvPr id="7" name="Рисунок 6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3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решение 11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4" name="Блок-схема: решение 13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5" name="Блок-схема: решение 14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pic>
        <p:nvPicPr>
          <p:cNvPr id="17416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72878"/>
            <a:ext cx="4559300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316288"/>
            <a:ext cx="4213225" cy="316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1403648" y="6153060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39750" y="1195388"/>
            <a:ext cx="8229600" cy="3524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latin typeface="+mn-lt"/>
              </a:rPr>
              <a:t/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Организм</a:t>
            </a:r>
            <a:r>
              <a:rPr lang="ru-RU" sz="3200" b="1" dirty="0">
                <a:latin typeface="+mn-lt"/>
              </a:rPr>
              <a:t>. Размножение </a:t>
            </a:r>
            <a:r>
              <a:rPr lang="ru-RU" sz="3200" b="1" dirty="0" smtClean="0">
                <a:latin typeface="+mn-lt"/>
              </a:rPr>
              <a:t>и</a:t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 </a:t>
            </a:r>
            <a:r>
              <a:rPr lang="ru-RU" sz="3200" b="1" dirty="0">
                <a:latin typeface="+mn-lt"/>
              </a:rPr>
              <a:t>индивидуальное </a:t>
            </a:r>
            <a:r>
              <a:rPr lang="ru-RU" sz="3200" b="1" dirty="0" smtClean="0">
                <a:latin typeface="+mn-lt"/>
              </a:rPr>
              <a:t>развитие</a:t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 </a:t>
            </a:r>
            <a:r>
              <a:rPr lang="ru-RU" sz="3200" b="1" dirty="0">
                <a:latin typeface="+mn-lt"/>
              </a:rPr>
              <a:t>организмов</a:t>
            </a:r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2511425"/>
            <a:ext cx="8229600" cy="2501900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b="1" smtClean="0">
                <a:solidFill>
                  <a:srgbClr val="002060"/>
                </a:solidFill>
              </a:rPr>
              <a:t>Назовите типы онтогенеза. Приведите примеры.</a:t>
            </a:r>
          </a:p>
        </p:txBody>
      </p:sp>
      <p:pic>
        <p:nvPicPr>
          <p:cNvPr id="8" name="Рисунок 7" descr="зеленый-лист-1529358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72832" y="5301208"/>
            <a:ext cx="2020824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Рисунок 9" descr="222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3176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Блок-схема: решение 11"/>
          <p:cNvSpPr/>
          <p:nvPr/>
        </p:nvSpPr>
        <p:spPr>
          <a:xfrm>
            <a:off x="900113" y="476250"/>
            <a:ext cx="117475" cy="504825"/>
          </a:xfrm>
          <a:prstGeom prst="flowChartDecision">
            <a:avLst/>
          </a:prstGeom>
          <a:solidFill>
            <a:srgbClr val="FF66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900113" y="333375"/>
            <a:ext cx="142875" cy="1295400"/>
            <a:chOff x="971600" y="332656"/>
            <a:chExt cx="144016" cy="1296144"/>
          </a:xfrm>
        </p:grpSpPr>
        <p:sp>
          <p:nvSpPr>
            <p:cNvPr id="14" name="Блок-схема: решение 13"/>
            <p:cNvSpPr/>
            <p:nvPr/>
          </p:nvSpPr>
          <p:spPr>
            <a:xfrm>
              <a:off x="971600" y="332656"/>
              <a:ext cx="144016" cy="719551"/>
            </a:xfrm>
            <a:prstGeom prst="flowChartDecision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5" name="Блок-схема: решение 14"/>
            <p:cNvSpPr/>
            <p:nvPr/>
          </p:nvSpPr>
          <p:spPr>
            <a:xfrm>
              <a:off x="971600" y="909250"/>
              <a:ext cx="144016" cy="719550"/>
            </a:xfrm>
            <a:prstGeom prst="flowChartDecisi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pic>
        <p:nvPicPr>
          <p:cNvPr id="19464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3511550"/>
            <a:ext cx="5075237" cy="33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 descr="http://4.bp.blogspot.com/-rHjfpfYFAco/UJ87ec_i2UI/AAAAAAAAAaQ/3pnmMGx8Sb4/s1600/%D1%81%D0%BE%D0%B2%D0%B0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521979"/>
            <a:ext cx="1903412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6910826" y="5957114"/>
            <a:ext cx="19448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3956</TotalTime>
  <Words>1344</Words>
  <Application>Microsoft Office PowerPoint</Application>
  <PresentationFormat>Экран (4:3)</PresentationFormat>
  <Paragraphs>300</Paragraphs>
  <Slides>38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6" baseType="lpstr">
      <vt:lpstr>Arial</vt:lpstr>
      <vt:lpstr>Calibri</vt:lpstr>
      <vt:lpstr>Constantia</vt:lpstr>
      <vt:lpstr>Georgia</vt:lpstr>
      <vt:lpstr>Times New Roman</vt:lpstr>
      <vt:lpstr>Wingdings</vt:lpstr>
      <vt:lpstr>Wingdings 2</vt:lpstr>
      <vt:lpstr>Тема Office</vt:lpstr>
      <vt:lpstr>Своя игра</vt:lpstr>
      <vt:lpstr>I раунд</vt:lpstr>
      <vt:lpstr>Презентация PowerPoint</vt:lpstr>
      <vt:lpstr>        Свойства живых организмов  100</vt:lpstr>
      <vt:lpstr> Свойства живых организмов  200</vt:lpstr>
      <vt:lpstr> Свойства живых организмов  300</vt:lpstr>
      <vt:lpstr> Свойства живых организмов 400</vt:lpstr>
      <vt:lpstr> Свойства живых организмов 500</vt:lpstr>
      <vt:lpstr> Организм. Размножение и  индивидуальное развитие  организмов 100</vt:lpstr>
      <vt:lpstr>   Организм. Размножение и  индивидуальное развитие  организмов 200</vt:lpstr>
      <vt:lpstr> Организм. Размножение и  индивидуальное развитие  организмов  300</vt:lpstr>
      <vt:lpstr>  Организм. Размножение и  индивидуальное развитие  организмов  400</vt:lpstr>
      <vt:lpstr>   Организм. Размножение и  индивидуальное развитие организмов                              500</vt:lpstr>
      <vt:lpstr>Основы генетики и селекции 100</vt:lpstr>
      <vt:lpstr>Основы генетики и селекции  200</vt:lpstr>
      <vt:lpstr>Основы генетики и селекции  300</vt:lpstr>
      <vt:lpstr>Основы генетики и селекции  400</vt:lpstr>
      <vt:lpstr>Основы генетики и селекции  500</vt:lpstr>
      <vt:lpstr>   Эволюционное учение 100</vt:lpstr>
      <vt:lpstr>     Эволюционное учение 200</vt:lpstr>
      <vt:lpstr>    Эволюционное учение 300</vt:lpstr>
      <vt:lpstr>   Эволюционное учение 400 </vt:lpstr>
      <vt:lpstr>   Эволюционное учение 500</vt:lpstr>
      <vt:lpstr>  История развития жизни на Земле 100</vt:lpstr>
      <vt:lpstr>Презентация PowerPoint</vt:lpstr>
      <vt:lpstr>Презентация PowerPoint</vt:lpstr>
      <vt:lpstr> История развития жизни  на Земле 400</vt:lpstr>
      <vt:lpstr>Презентация PowerPoint</vt:lpstr>
      <vt:lpstr>II раунд</vt:lpstr>
      <vt:lpstr>Биология в вопросах</vt:lpstr>
      <vt:lpstr>МИФЫ</vt:lpstr>
      <vt:lpstr>ПОСЛОВИЦА</vt:lpstr>
      <vt:lpstr>ДЕРЕВО-ГИГАНТ</vt:lpstr>
      <vt:lpstr>УЧЕНЫЙ</vt:lpstr>
      <vt:lpstr>МЛЕКОПИТАЮЩИЕ</vt:lpstr>
      <vt:lpstr>ВОТ ТАК ЗЛАКИ!</vt:lpstr>
      <vt:lpstr>ВЫ МОЛОДЦЫ!!!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red-pc</cp:lastModifiedBy>
  <cp:revision>79</cp:revision>
  <dcterms:created xsi:type="dcterms:W3CDTF">2013-08-23T08:38:35Z</dcterms:created>
  <dcterms:modified xsi:type="dcterms:W3CDTF">2021-05-26T03:55:39Z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888753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