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application/vnd.openxmlformats-officedocument.spreadsheetml.sheet" Extension="xlsx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chart+xml" PartName="/ppt/charts/chart1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sldIdLst>
    <p:sldId id="256" r:id="rId2"/>
    <p:sldId id="284" r:id="rId3"/>
    <p:sldId id="286" r:id="rId4"/>
    <p:sldId id="257" r:id="rId5"/>
    <p:sldId id="258" r:id="rId6"/>
    <p:sldId id="265" r:id="rId7"/>
    <p:sldId id="281" r:id="rId8"/>
    <p:sldId id="282" r:id="rId9"/>
    <p:sldId id="279" r:id="rId10"/>
    <p:sldId id="285" r:id="rId11"/>
    <p:sldId id="262" r:id="rId12"/>
    <p:sldId id="283" r:id="rId13"/>
    <p:sldId id="280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 ?><Relationships xmlns="http://schemas.openxmlformats.org/package/2006/relationships"><Relationship Id="rId1" Target="NULL" TargetMode="External" Type="http://schemas.openxmlformats.org/officeDocument/2006/relationships/oleObject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3331991290154868"/>
          <c:y val="0.11828432436664379"/>
          <c:w val="0.83504621217747965"/>
          <c:h val="0.6815100728461975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Лист1!$B$2:$B$5</c:f>
              <c:numCache>
                <c:formatCode>dd/mmm</c:formatCode>
                <c:ptCount val="4"/>
                <c:pt idx="0" formatCode="General">
                  <c:v>22</c:v>
                </c:pt>
                <c:pt idx="1">
                  <c:v>11</c:v>
                </c:pt>
                <c:pt idx="2" formatCode="General">
                  <c:v>25</c:v>
                </c:pt>
                <c:pt idx="3" formatCode="General">
                  <c:v>41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40597760"/>
        <c:axId val="43716608"/>
        <c:axId val="0"/>
      </c:bar3DChart>
      <c:catAx>
        <c:axId val="40597760"/>
        <c:scaling>
          <c:orientation val="minMax"/>
        </c:scaling>
        <c:axPos val="b"/>
        <c:numFmt formatCode="General" sourceLinked="1"/>
        <c:tickLblPos val="nextTo"/>
        <c:crossAx val="43716608"/>
        <c:crosses val="autoZero"/>
        <c:auto val="1"/>
        <c:lblAlgn val="ctr"/>
        <c:lblOffset val="100"/>
      </c:catAx>
      <c:valAx>
        <c:axId val="43716608"/>
        <c:scaling>
          <c:orientation val="minMax"/>
        </c:scaling>
        <c:axPos val="l"/>
        <c:majorGridlines/>
        <c:numFmt formatCode="General" sourceLinked="1"/>
        <c:tickLblPos val="nextTo"/>
        <c:crossAx val="4059776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4E6E1-7305-4007-B278-41DB219A1D1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644E6E1-7305-4007-B278-41DB219A1D1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E3FBA7D-AE8E-4A6F-A435-9382B0358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3.xml.rels><?xml version="1.0" encoding="UTF-8" standalone="yes" ?><Relationships xmlns="http://schemas.openxmlformats.org/package/2006/relationships"><Relationship Id="rId3" Target="../media/image33.jpeg" Type="http://schemas.openxmlformats.org/officeDocument/2006/relationships/image"/><Relationship Id="rId2" Target="../media/image32.pn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36.jpeg" Type="http://schemas.openxmlformats.org/officeDocument/2006/relationships/image"/><Relationship Id="rId5" Target="../media/image35.jpeg" Type="http://schemas.openxmlformats.org/officeDocument/2006/relationships/image"/><Relationship Id="rId4" Target="../media/image34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645024"/>
            <a:ext cx="8286808" cy="295232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Отчёт по самообразованию за    2020-2021 год</a:t>
            </a:r>
            <a:br>
              <a:rPr lang="ru-RU" sz="4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                  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воспитателя</a:t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                      </a:t>
            </a:r>
            <a:r>
              <a:rPr lang="ru-RU" sz="4000" dirty="0" err="1" smtClean="0">
                <a:solidFill>
                  <a:schemeClr val="accent1">
                    <a:lumMod val="50000"/>
                  </a:schemeClr>
                </a:solidFill>
              </a:rPr>
              <a:t>Телегузовой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И.П.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5" y="476672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b="1" spc="59" dirty="0" smtClean="0">
                <a:ln w="12700" cmpd="sng">
                  <a:solidFill>
                    <a:sysClr val="windowText" lastClr="000000"/>
                  </a:solidFill>
                  <a:prstDash val="solid"/>
                </a:ln>
                <a:solidFill>
                  <a:srgbClr val="075110"/>
                </a:solidFill>
                <a:effectLst>
                  <a:glow rad="139700">
                    <a:srgbClr val="FFFF66"/>
                  </a:glow>
                </a:effectLst>
              </a:rPr>
              <a:t>Муниципальное бюджетное дошкольное образовательное учреждение детский сад </a:t>
            </a:r>
            <a:r>
              <a:rPr lang="ru-RU" b="1" spc="59" dirty="0" err="1" smtClean="0">
                <a:ln w="12700" cmpd="sng">
                  <a:solidFill>
                    <a:sysClr val="windowText" lastClr="000000"/>
                  </a:solidFill>
                  <a:prstDash val="solid"/>
                </a:ln>
                <a:solidFill>
                  <a:srgbClr val="075110"/>
                </a:solidFill>
                <a:effectLst>
                  <a:glow rad="139700">
                    <a:srgbClr val="FFFF66"/>
                  </a:glow>
                </a:effectLst>
              </a:rPr>
              <a:t>общеразвивающего</a:t>
            </a:r>
            <a:r>
              <a:rPr lang="ru-RU" b="1" spc="59" dirty="0" smtClean="0">
                <a:ln w="12700" cmpd="sng">
                  <a:solidFill>
                    <a:sysClr val="windowText" lastClr="000000"/>
                  </a:solidFill>
                  <a:prstDash val="solid"/>
                </a:ln>
                <a:solidFill>
                  <a:srgbClr val="075110"/>
                </a:solidFill>
                <a:effectLst>
                  <a:glow rad="139700">
                    <a:srgbClr val="FFFF66"/>
                  </a:glow>
                </a:effectLst>
              </a:rPr>
              <a:t> вида (художественно-эстетического приоритетного направления развития воспитанников) второй категории № 6 «Сказка»</a:t>
            </a:r>
          </a:p>
          <a:p>
            <a:pPr algn="ctr">
              <a:defRPr/>
            </a:pPr>
            <a:r>
              <a:rPr lang="ru-RU" b="1" spc="59" dirty="0" smtClean="0">
                <a:ln w="12700" cmpd="sng">
                  <a:solidFill>
                    <a:sysClr val="windowText" lastClr="000000"/>
                  </a:solidFill>
                  <a:prstDash val="solid"/>
                </a:ln>
                <a:solidFill>
                  <a:srgbClr val="075110"/>
                </a:solidFill>
                <a:effectLst>
                  <a:glow rad="139700">
                    <a:srgbClr val="FFFF66"/>
                  </a:glow>
                </a:effectLst>
              </a:rPr>
              <a:t>Г. Белая Калитва Ростовская область</a:t>
            </a:r>
            <a:endParaRPr lang="ru-RU" b="1" spc="59" dirty="0">
              <a:ln w="12700" cmpd="sng">
                <a:solidFill>
                  <a:sysClr val="windowText" lastClr="000000"/>
                </a:solidFill>
                <a:prstDash val="solid"/>
              </a:ln>
              <a:solidFill>
                <a:srgbClr val="075110"/>
              </a:solidFill>
              <a:effectLst>
                <a:glow rad="139700">
                  <a:srgbClr val="FFFF66"/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90736" cy="136815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Публикации  в Международном сетевом издании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Содержимое 5" descr="IMG_69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3030684" cy="2141999"/>
          </a:xfrm>
        </p:spPr>
      </p:pic>
      <p:pic>
        <p:nvPicPr>
          <p:cNvPr id="4" name="Содержимое 5" descr="IMG_6940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555776" y="3645024"/>
            <a:ext cx="3030683" cy="2141999"/>
          </a:xfrm>
        </p:spPr>
      </p:pic>
      <p:pic>
        <p:nvPicPr>
          <p:cNvPr id="5" name="Содержимое 5" descr="IMG_6940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5724128" y="1556792"/>
            <a:ext cx="2827163" cy="39948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15370" cy="12858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Участие в конкурсах профессионального мастерства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IMG_69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84168" y="1988840"/>
            <a:ext cx="2357453" cy="3332359"/>
          </a:xfrm>
        </p:spPr>
      </p:pic>
      <p:pic>
        <p:nvPicPr>
          <p:cNvPr id="4" name="Рисунок 3" descr="0a7f4406dab385a710716134297984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1988840"/>
            <a:ext cx="2394252" cy="3384376"/>
          </a:xfrm>
          <a:prstGeom prst="rect">
            <a:avLst/>
          </a:prstGeom>
        </p:spPr>
      </p:pic>
      <p:pic>
        <p:nvPicPr>
          <p:cNvPr id="7" name="Рисунок 6" descr="ab0cf2a5b51edf132ddc3a8760684a9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988840"/>
            <a:ext cx="2358023" cy="3333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15370" cy="12858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Участие воспитанников в конкурсах 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IMG_69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84168" y="1988840"/>
            <a:ext cx="2357453" cy="3332358"/>
          </a:xfrm>
        </p:spPr>
      </p:pic>
      <p:pic>
        <p:nvPicPr>
          <p:cNvPr id="4" name="Рисунок 3" descr="0a7f4406dab385a710716134297984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729" y="1988840"/>
            <a:ext cx="2394252" cy="3384376"/>
          </a:xfrm>
          <a:prstGeom prst="rect">
            <a:avLst/>
          </a:prstGeom>
        </p:spPr>
      </p:pic>
      <p:pic>
        <p:nvPicPr>
          <p:cNvPr id="7" name="Рисунок 6" descr="ab0cf2a5b51edf132ddc3a8760684a9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20980" y="1988840"/>
            <a:ext cx="2358023" cy="3333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390736" cy="13407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Курсы повышения квалификации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Содержимое 5" descr="IMG_69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875478" y="2708920"/>
            <a:ext cx="2280496" cy="3274794"/>
          </a:xfrm>
        </p:spPr>
      </p:pic>
      <p:pic>
        <p:nvPicPr>
          <p:cNvPr id="6" name="Содержимое 5" descr="IMG_6940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980728"/>
            <a:ext cx="2622110" cy="1854199"/>
          </a:xfrm>
        </p:spPr>
      </p:pic>
      <p:pic>
        <p:nvPicPr>
          <p:cNvPr id="4" name="Содержимое 5" descr="IMG_6940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3275856" y="980728"/>
            <a:ext cx="2592288" cy="1833110"/>
          </a:xfrm>
        </p:spPr>
      </p:pic>
      <p:pic>
        <p:nvPicPr>
          <p:cNvPr id="5" name="Содержимое 5" descr="IMG_6940.JPG"/>
          <p:cNvPicPr>
            <a:picLocks noGrp="1" noChangeAspect="1"/>
          </p:cNvPicPr>
          <p:nvPr>
            <p:ph sz="half" idx="1"/>
          </p:nvPr>
        </p:nvPicPr>
        <p:blipFill>
          <a:blip r:embed="rId5" cstate="print"/>
          <a:stretch>
            <a:fillRect/>
          </a:stretch>
        </p:blipFill>
        <p:spPr>
          <a:xfrm>
            <a:off x="2123727" y="2780928"/>
            <a:ext cx="2263453" cy="3202786"/>
          </a:xfrm>
        </p:spPr>
      </p:pic>
      <p:pic>
        <p:nvPicPr>
          <p:cNvPr id="8" name="Содержимое 5" descr="IMG_6940.JPG"/>
          <p:cNvPicPr>
            <a:picLocks noGrp="1" noChangeAspect="1"/>
          </p:cNvPicPr>
          <p:nvPr>
            <p:ph sz="half" idx="1"/>
          </p:nvPr>
        </p:nvPicPr>
        <p:blipFill>
          <a:blip r:embed="rId6" cstate="print"/>
          <a:stretch>
            <a:fillRect/>
          </a:stretch>
        </p:blipFill>
        <p:spPr>
          <a:xfrm>
            <a:off x="6084168" y="971985"/>
            <a:ext cx="2592288" cy="18331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642918"/>
            <a:ext cx="7500990" cy="31432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СПАСИБО ЗА ВНИМАНИЕ!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8352928" cy="511256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dirty="0" smtClean="0"/>
              <a:t> Тема: "Современные подходы к</a:t>
            </a:r>
            <a:br>
              <a:rPr lang="ru-RU" sz="3600" dirty="0" smtClean="0"/>
            </a:br>
            <a:r>
              <a:rPr lang="ru-RU" sz="3600" dirty="0" smtClean="0"/>
              <a:t>реализации </a:t>
            </a:r>
            <a:br>
              <a:rPr lang="ru-RU" sz="3600" dirty="0" smtClean="0"/>
            </a:br>
            <a:r>
              <a:rPr lang="ru-RU" sz="3600" dirty="0" smtClean="0"/>
              <a:t>задач познавательного развития детей старшего дошкольного возраста"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996952"/>
            <a:ext cx="8208912" cy="36004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</a:t>
            </a:r>
            <a:r>
              <a:rPr lang="ru-RU" sz="3600" dirty="0" smtClean="0"/>
              <a:t>Группа «Звёздочки»</a:t>
            </a:r>
            <a:br>
              <a:rPr lang="ru-RU" sz="3600" dirty="0" smtClean="0"/>
            </a:br>
            <a:r>
              <a:rPr lang="ru-RU" sz="3600" dirty="0" smtClean="0"/>
              <a:t>Возраст воспитанников: </a:t>
            </a:r>
            <a:r>
              <a:rPr lang="ru-RU" sz="3600" dirty="0" smtClean="0">
                <a:solidFill>
                  <a:schemeClr val="bg1"/>
                </a:solidFill>
              </a:rPr>
              <a:t>5-6 лет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Количество детей: </a:t>
            </a:r>
            <a:r>
              <a:rPr lang="ru-RU" sz="3600" dirty="0" smtClean="0">
                <a:solidFill>
                  <a:schemeClr val="bg1"/>
                </a:solidFill>
              </a:rPr>
              <a:t>25</a:t>
            </a: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мальчиков- </a:t>
            </a:r>
            <a:r>
              <a:rPr lang="ru-RU" sz="3600" dirty="0" smtClean="0">
                <a:solidFill>
                  <a:schemeClr val="bg1"/>
                </a:solidFill>
              </a:rPr>
              <a:t>8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девочек- </a:t>
            </a:r>
            <a:r>
              <a:rPr lang="ru-RU" sz="3600" dirty="0" smtClean="0">
                <a:solidFill>
                  <a:schemeClr val="bg1"/>
                </a:solidFill>
              </a:rPr>
              <a:t>17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Индекс здоровья- </a:t>
            </a:r>
            <a:r>
              <a:rPr lang="ru-RU" sz="3600" dirty="0" smtClean="0">
                <a:solidFill>
                  <a:schemeClr val="bg1"/>
                </a:solidFill>
              </a:rPr>
              <a:t>40.9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40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339752" y="3645024"/>
          <a:ext cx="446449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7572428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Оформление уголка</a:t>
            </a:r>
            <a:br>
              <a:rPr lang="ru-RU" dirty="0" smtClean="0"/>
            </a:br>
            <a:r>
              <a:rPr lang="ru-RU" dirty="0" smtClean="0"/>
              <a:t>познавательного развития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IMG_20141030_1444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132856"/>
            <a:ext cx="4416492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1484784"/>
            <a:ext cx="529208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Учимся, играя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IMG_91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6336196" y="1808820"/>
            <a:ext cx="259228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88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4005064"/>
            <a:ext cx="2903307" cy="2177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IMG_91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4463988" y="1808820"/>
            <a:ext cx="259228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48680"/>
            <a:ext cx="8001056" cy="20162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Разработка авторского конспекта НОД и презентации</a:t>
            </a:r>
            <a:br>
              <a:rPr lang="ru-RU" dirty="0" smtClean="0"/>
            </a:br>
            <a:r>
              <a:rPr lang="ru-RU" dirty="0" smtClean="0"/>
              <a:t>Тема:</a:t>
            </a:r>
            <a:r>
              <a:rPr lang="ru-RU" sz="2700" dirty="0" smtClean="0">
                <a:solidFill>
                  <a:schemeClr val="accent4">
                    <a:lumMod val="75000"/>
                  </a:schemeClr>
                </a:solidFill>
              </a:rPr>
              <a:t>«Это знать совсем не сложно: с газом будьте осторожны!»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конспект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708920"/>
            <a:ext cx="3944501" cy="22176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Содержимое 4" descr="IMG_611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932040" y="2132856"/>
            <a:ext cx="3312368" cy="18622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конспект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4005064"/>
            <a:ext cx="4104456" cy="23076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15370" cy="1944216"/>
          </a:xfrm>
        </p:spPr>
        <p:txBody>
          <a:bodyPr>
            <a:no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Мини-проекты</a:t>
            </a:r>
            <a:br>
              <a:rPr lang="ru-RU" sz="4000" dirty="0" smtClean="0"/>
            </a:br>
            <a:r>
              <a:rPr lang="ru-RU" sz="2400" b="1" dirty="0" smtClean="0">
                <a:solidFill>
                  <a:srgbClr val="C00000"/>
                </a:solidFill>
              </a:rPr>
              <a:t>«Огород на подоконнике»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«Всё цветёт, всё пахнет!»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«Животные родного края»</a:t>
            </a:r>
            <a:r>
              <a:rPr lang="ru-RU" sz="2400" b="1" dirty="0" smtClean="0">
                <a:solidFill>
                  <a:srgbClr val="C00000"/>
                </a:solidFill>
              </a:rPr>
              <a:t> 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6" name="Содержимое 5" descr="IMG_108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168527" y="2480895"/>
            <a:ext cx="3936438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MG_83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1916832"/>
            <a:ext cx="3192354" cy="23942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_83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4077072"/>
            <a:ext cx="2856317" cy="21422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IMG_83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620688"/>
            <a:ext cx="2376264" cy="1782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IMG_831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59832" y="4437112"/>
            <a:ext cx="2880321" cy="21602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15370" cy="2160240"/>
          </a:xfrm>
        </p:spPr>
        <p:txBody>
          <a:bodyPr>
            <a:no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Досуги по интересам </a:t>
            </a:r>
            <a:r>
              <a:rPr lang="ru-RU" sz="2000" dirty="0" smtClean="0"/>
              <a:t>индивидуальная работа с детьми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400" b="1" dirty="0" smtClean="0">
                <a:solidFill>
                  <a:srgbClr val="C00000"/>
                </a:solidFill>
              </a:rPr>
              <a:t>«Юные исследователи»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«Будущие строители»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5" name="Рисунок 4" descr="IMG_83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5835140" y="3389996"/>
            <a:ext cx="3144349" cy="23582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IMG_83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3527884" y="2408268"/>
            <a:ext cx="3168352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IMG_1081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251520" y="3068960"/>
            <a:ext cx="3672408" cy="27543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15370" cy="1800200"/>
          </a:xfrm>
        </p:spPr>
        <p:txBody>
          <a:bodyPr>
            <a:no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Работа с родителями</a:t>
            </a:r>
            <a:br>
              <a:rPr lang="ru-RU" sz="4000" dirty="0" smtClean="0"/>
            </a:br>
            <a:r>
              <a:rPr lang="ru-RU" sz="2400" b="1" dirty="0" smtClean="0">
                <a:solidFill>
                  <a:srgbClr val="C00000"/>
                </a:solidFill>
              </a:rPr>
              <a:t>«Изготовление </a:t>
            </a:r>
            <a:r>
              <a:rPr lang="ru-RU" sz="2400" b="1" dirty="0" err="1" smtClean="0">
                <a:solidFill>
                  <a:srgbClr val="C00000"/>
                </a:solidFill>
              </a:rPr>
              <a:t>лэпбуков</a:t>
            </a:r>
            <a:r>
              <a:rPr lang="ru-RU" sz="2400" dirty="0" smtClean="0">
                <a:solidFill>
                  <a:srgbClr val="C00000"/>
                </a:solidFill>
              </a:rPr>
              <a:t>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5" name="Рисунок 4" descr="IMG_83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140968"/>
            <a:ext cx="3528392" cy="26462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IMG_108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2204864"/>
            <a:ext cx="3792421" cy="28443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85728"/>
            <a:ext cx="2726044" cy="695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dirty="0" err="1" smtClean="0"/>
              <a:t>Вебинары</a:t>
            </a:r>
            <a:endParaRPr lang="ru-RU" dirty="0"/>
          </a:p>
        </p:txBody>
      </p:sp>
      <p:pic>
        <p:nvPicPr>
          <p:cNvPr id="4" name="Рисунок 3" descr="вебин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620688"/>
            <a:ext cx="2664296" cy="1884030"/>
          </a:xfrm>
          <a:prstGeom prst="rect">
            <a:avLst/>
          </a:prstGeom>
        </p:spPr>
      </p:pic>
      <p:pic>
        <p:nvPicPr>
          <p:cNvPr id="5" name="Рисунок 4" descr="46b844188f953319842f7fbb40365a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692696"/>
            <a:ext cx="2046342" cy="2892590"/>
          </a:xfrm>
          <a:prstGeom prst="rect">
            <a:avLst/>
          </a:prstGeom>
        </p:spPr>
      </p:pic>
      <p:pic>
        <p:nvPicPr>
          <p:cNvPr id="6" name="Рисунок 5" descr="46b844188f953319842f7fbb40365a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1628800"/>
            <a:ext cx="2046341" cy="2892590"/>
          </a:xfrm>
          <a:prstGeom prst="rect">
            <a:avLst/>
          </a:prstGeom>
        </p:spPr>
      </p:pic>
      <p:pic>
        <p:nvPicPr>
          <p:cNvPr id="7" name="Рисунок 6" descr="46b844188f953319842f7fbb40365a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2636912"/>
            <a:ext cx="2046341" cy="2892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1953</TotalTime>
  <Words>65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    Отчёт по самообразованию за    2020-2021 год                      воспитателя                        Телегузовой И.П.</vt:lpstr>
      <vt:lpstr>  Тема: "Современные подходы к реализации  задач познавательного развития детей старшего дошкольного возраста"    </vt:lpstr>
      <vt:lpstr>     Группа «Звёздочки» Возраст воспитанников: 5-6 лет Количество детей: 25  мальчиков- 8 девочек- 17 Индекс здоровья- 40.9       </vt:lpstr>
      <vt:lpstr>            Оформление уголка познавательного развития </vt:lpstr>
      <vt:lpstr>Разработка авторского конспекта НОД и презентации Тема:«Это знать совсем не сложно: с газом будьте осторожны!»  </vt:lpstr>
      <vt:lpstr> Мини-проекты «Огород на подоконнике» «Всё цветёт, всё пахнет!» «Животные родного края»   </vt:lpstr>
      <vt:lpstr> Досуги по интересам индивидуальная работа с детьми «Юные исследователи» «Будущие строители» </vt:lpstr>
      <vt:lpstr> Работа с родителями «Изготовление лэпбуков» </vt:lpstr>
      <vt:lpstr>  Вебинары</vt:lpstr>
      <vt:lpstr>Публикации  в Международном сетевом издании    </vt:lpstr>
      <vt:lpstr>Участие в конкурсах профессионального мастерства </vt:lpstr>
      <vt:lpstr>Участие воспитанников в конкурсах  </vt:lpstr>
      <vt:lpstr>Курсы повышения квалификации  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Ира</dc:creator>
  <cp:lastModifiedBy>Ирина Телегузова</cp:lastModifiedBy>
  <dcterms:created xsi:type="dcterms:W3CDTF">2017-04-04T13:50:37Z</dcterms:created>
  <dcterms:modified xsi:type="dcterms:W3CDTF">2021-06-07T08:09:35Z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696178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