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-55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9A62D-244A-4FDE-9F62-D183F82C3186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7386CA2B-392E-45C7-8CF3-795DBC34A9B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754423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9A62D-244A-4FDE-9F62-D183F82C3186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6CA2B-392E-45C7-8CF3-795DBC34A9B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8817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9A62D-244A-4FDE-9F62-D183F82C3186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6CA2B-392E-45C7-8CF3-795DBC34A9B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535647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9A62D-244A-4FDE-9F62-D183F82C3186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6CA2B-392E-45C7-8CF3-795DBC34A9B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801291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9A62D-244A-4FDE-9F62-D183F82C3186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6CA2B-392E-45C7-8CF3-795DBC34A9B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9593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9A62D-244A-4FDE-9F62-D183F82C3186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6CA2B-392E-45C7-8CF3-795DBC34A9B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168768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9A62D-244A-4FDE-9F62-D183F82C3186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6CA2B-392E-45C7-8CF3-795DBC34A9B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861909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9A62D-244A-4FDE-9F62-D183F82C3186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6CA2B-392E-45C7-8CF3-795DBC34A9B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69949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9A62D-244A-4FDE-9F62-D183F82C3186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6CA2B-392E-45C7-8CF3-795DBC34A9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06246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9A62D-244A-4FDE-9F62-D183F82C3186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6CA2B-392E-45C7-8CF3-795DBC34A9B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662816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2A39A62D-244A-4FDE-9F62-D183F82C3186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6CA2B-392E-45C7-8CF3-795DBC34A9B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047853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9A62D-244A-4FDE-9F62-D183F82C3186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7386CA2B-392E-45C7-8CF3-795DBC34A9B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717099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5947" y="2788027"/>
            <a:ext cx="10413014" cy="2541431"/>
          </a:xfrm>
        </p:spPr>
        <p:txBody>
          <a:bodyPr>
            <a:noAutofit/>
          </a:bodyPr>
          <a:lstStyle/>
          <a:p>
            <a:pPr algn="ctr"/>
            <a:r>
              <a:rPr lang="ru-RU" sz="44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«Психологическая готовность первоклассников к обучению в школе в условиях ФГОС НОО. </a:t>
            </a:r>
            <a:r>
              <a:rPr lang="ru-RU" sz="4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Результаты адаптации первоклассников</a:t>
            </a:r>
            <a:r>
              <a:rPr lang="ru-RU" sz="44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82354" y="5694112"/>
            <a:ext cx="4390282" cy="977621"/>
          </a:xfrm>
        </p:spPr>
        <p:txBody>
          <a:bodyPr/>
          <a:lstStyle/>
          <a:p>
            <a:r>
              <a:rPr lang="ru-RU" cap="none" err="1" smtClean="0"/>
              <a:t>Составитель</a:t>
            </a:r>
            <a:r>
              <a:rPr lang="ru-RU" cap="none" smtClean="0"/>
              <a:t>: Егорова </a:t>
            </a:r>
            <a:r>
              <a:rPr lang="ru-RU" cap="none" dirty="0" smtClean="0"/>
              <a:t>Г.П.</a:t>
            </a:r>
            <a:endParaRPr lang="ru-RU" cap="none" dirty="0"/>
          </a:p>
        </p:txBody>
      </p:sp>
    </p:spTree>
    <p:extLst>
      <p:ext uri="{BB962C8B-B14F-4D97-AF65-F5344CB8AC3E}">
        <p14:creationId xmlns="" xmlns:p14="http://schemas.microsoft.com/office/powerpoint/2010/main" val="25811970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66940" y="2683947"/>
            <a:ext cx="9603275" cy="345061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внимание!</a:t>
            </a:r>
            <a:endParaRPr lang="ru-RU" sz="6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05651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055" y="250604"/>
            <a:ext cx="12024945" cy="1279258"/>
          </a:xfrm>
        </p:spPr>
        <p:txBody>
          <a:bodyPr>
            <a:noAutofit/>
          </a:bodyPr>
          <a:lstStyle/>
          <a:p>
            <a:pPr algn="ctr"/>
            <a:r>
              <a:rPr lang="ru-RU" sz="36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Школьная зрелость включает в себя несколько основных взаимодополняющих друг друга компонентов:</a:t>
            </a:r>
            <a:r>
              <a:rPr lang="ru-RU" sz="3600" cap="none" dirty="0" smtClean="0"/>
              <a:t/>
            </a:r>
            <a:br>
              <a:rPr lang="ru-RU" sz="3600" cap="none" dirty="0" smtClean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51579" y="2385009"/>
            <a:ext cx="9603275" cy="3450613"/>
          </a:xfrm>
        </p:spPr>
        <p:txBody>
          <a:bodyPr/>
          <a:lstStyle/>
          <a:p>
            <a:pPr lvl="0"/>
            <a:r>
              <a:rPr lang="ru-RU" sz="4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физиологическая </a:t>
            </a:r>
            <a:r>
              <a:rPr lang="ru-RU" sz="4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готовность,</a:t>
            </a:r>
          </a:p>
          <a:p>
            <a:pPr lvl="0"/>
            <a:r>
              <a:rPr lang="ru-RU" sz="4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интеллектуальная подготовка,</a:t>
            </a:r>
          </a:p>
          <a:p>
            <a:pPr lvl="0"/>
            <a:r>
              <a:rPr lang="ru-RU" sz="4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эмоционально-волевая зрелость,</a:t>
            </a:r>
          </a:p>
          <a:p>
            <a:pPr lvl="0"/>
            <a:r>
              <a:rPr lang="ru-RU" sz="4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социально-личностная готовность.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543080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6656" y="241812"/>
            <a:ext cx="9603275" cy="1049235"/>
          </a:xfrm>
        </p:spPr>
        <p:txBody>
          <a:bodyPr/>
          <a:lstStyle/>
          <a:p>
            <a:r>
              <a:rPr lang="ru-RU" b="1" dirty="0">
                <a:solidFill>
                  <a:srgbClr val="0000FF"/>
                </a:solidFill>
              </a:rPr>
              <a:t>Физиологическая готовность</a:t>
            </a:r>
            <a:r>
              <a:rPr lang="ru-RU" dirty="0">
                <a:solidFill>
                  <a:srgbClr val="0000FF"/>
                </a:solidFill>
              </a:rPr>
              <a:t> </a:t>
            </a:r>
          </a:p>
        </p:txBody>
      </p:sp>
      <p:pic>
        <p:nvPicPr>
          <p:cNvPr id="1026" name="Picture 2" descr="https://uslide.ru/images/19/25245/960/img13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210" t="18194" r="1437" b="2832"/>
          <a:stretch/>
        </p:blipFill>
        <p:spPr bwMode="auto">
          <a:xfrm>
            <a:off x="1415562" y="1151792"/>
            <a:ext cx="9812215" cy="54864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98988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6338" y="294565"/>
            <a:ext cx="8698516" cy="1049235"/>
          </a:xfrm>
        </p:spPr>
        <p:txBody>
          <a:bodyPr/>
          <a:lstStyle/>
          <a:p>
            <a:r>
              <a:rPr lang="ru-RU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интеллектуальная подготовка</a:t>
            </a:r>
            <a:endParaRPr lang="ru-RU" b="1" dirty="0"/>
          </a:p>
        </p:txBody>
      </p:sp>
      <p:pic>
        <p:nvPicPr>
          <p:cNvPr id="2050" name="Picture 2" descr="https://theslide.ru/img/thumbs/bedaf674d0131337d233f74eb47825cf-800x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2169"/>
          <a:stretch/>
        </p:blipFill>
        <p:spPr bwMode="auto">
          <a:xfrm>
            <a:off x="1960684" y="914401"/>
            <a:ext cx="7939453" cy="51888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970894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1578" y="268189"/>
            <a:ext cx="9603275" cy="1049235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эмоционально-волевая зрелость</a:t>
            </a:r>
            <a:endParaRPr lang="ru-RU" b="1" dirty="0"/>
          </a:p>
        </p:txBody>
      </p:sp>
      <p:pic>
        <p:nvPicPr>
          <p:cNvPr id="3076" name="Picture 4" descr="http://images.myshared.ru/5/388797/slide_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308" t="32462" r="7541" b="11076"/>
          <a:stretch/>
        </p:blipFill>
        <p:spPr bwMode="auto">
          <a:xfrm>
            <a:off x="1314991" y="1317424"/>
            <a:ext cx="9876447" cy="47989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289012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2256" y="268188"/>
            <a:ext cx="9603275" cy="1049235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социально-личностная готовность</a:t>
            </a:r>
            <a:endParaRPr lang="ru-RU" b="1" dirty="0"/>
          </a:p>
        </p:txBody>
      </p:sp>
      <p:pic>
        <p:nvPicPr>
          <p:cNvPr id="4098" name="Picture 2" descr="http://900igr.net/up/datas/236418/010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465" t="15979" r="5500" b="3225"/>
          <a:stretch/>
        </p:blipFill>
        <p:spPr bwMode="auto">
          <a:xfrm>
            <a:off x="2207717" y="1178169"/>
            <a:ext cx="7762760" cy="499403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521890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4378" y="426451"/>
            <a:ext cx="9603275" cy="1710080"/>
          </a:xfrm>
        </p:spPr>
        <p:txBody>
          <a:bodyPr>
            <a:normAutofit/>
          </a:bodyPr>
          <a:lstStyle/>
          <a:p>
            <a:pPr algn="ctr"/>
            <a:r>
              <a:rPr lang="ru-RU" sz="3600" b="1" cap="none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Причины </a:t>
            </a:r>
            <a:br>
              <a:rPr lang="ru-RU" sz="3600" b="1" cap="none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b="1" cap="none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школьной незрелости:</a:t>
            </a:r>
            <a:endParaRPr lang="ru-RU" sz="3600" b="1" cap="none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5895" y="2288293"/>
            <a:ext cx="11649807" cy="3450613"/>
          </a:xfrm>
        </p:spPr>
        <p:txBody>
          <a:bodyPr>
            <a:noAutofit/>
          </a:bodyPr>
          <a:lstStyle/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Недостатки в воспитательной 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среде;</a:t>
            </a:r>
          </a:p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Недостатки 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соматического развития 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ребенка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Невротическое развитие 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характера;</a:t>
            </a:r>
          </a:p>
          <a:p>
            <a:r>
              <a:rPr lang="ru-RU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Пренатальное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или раннее постнатальное повреждение центральной нервной 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системы.</a:t>
            </a:r>
          </a:p>
        </p:txBody>
      </p:sp>
    </p:spTree>
    <p:extLst>
      <p:ext uri="{BB962C8B-B14F-4D97-AF65-F5344CB8AC3E}">
        <p14:creationId xmlns="" xmlns:p14="http://schemas.microsoft.com/office/powerpoint/2010/main" val="16187930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1578" y="127510"/>
            <a:ext cx="9603275" cy="1049235"/>
          </a:xfrm>
        </p:spPr>
        <p:txBody>
          <a:bodyPr>
            <a:noAutofit/>
          </a:bodyPr>
          <a:lstStyle/>
          <a:p>
            <a:pPr algn="ctr"/>
            <a:r>
              <a:rPr lang="ru-RU" b="1" cap="none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Рекомендации, которым необходимо следовать на этапе подготовки, чтобы не отбить у ребенка желание учиться:</a:t>
            </a:r>
            <a:br>
              <a:rPr lang="ru-RU" b="1" cap="none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b="1" cap="none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9277" y="2015732"/>
            <a:ext cx="10685577" cy="4191637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Избегайте 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чрезмерных требований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Право 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на ошибку. </a:t>
            </a:r>
            <a:endParaRPr lang="ru-RU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Не 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думайте за ребёнка. </a:t>
            </a:r>
            <a:endParaRPr lang="ru-RU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Не 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пропустите первые трудности. </a:t>
            </a:r>
            <a:endParaRPr lang="ru-RU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Устраивайте 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праздники.</a:t>
            </a:r>
            <a:r>
              <a:rPr lang="ru-RU" sz="3600" i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363131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1578" y="364902"/>
            <a:ext cx="9603275" cy="1049235"/>
          </a:xfrm>
        </p:spPr>
        <p:txBody>
          <a:bodyPr>
            <a:normAutofit/>
          </a:bodyPr>
          <a:lstStyle/>
          <a:p>
            <a:pPr algn="ctr"/>
            <a:r>
              <a:rPr lang="ru-RU" sz="4400" b="1" cap="none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Уровни адаптации:</a:t>
            </a:r>
            <a:endParaRPr lang="ru-RU" sz="4400" cap="none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3915" y="2015732"/>
            <a:ext cx="10500939" cy="4156468"/>
          </a:xfrm>
        </p:spPr>
        <p:txBody>
          <a:bodyPr>
            <a:normAutofit/>
          </a:bodyPr>
          <a:lstStyle/>
          <a:p>
            <a:pPr lvl="0"/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Высокий уровень. </a:t>
            </a:r>
            <a:endParaRPr lang="ru-RU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Средний </a:t>
            </a: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уровень. </a:t>
            </a:r>
            <a:endParaRPr lang="ru-RU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Низкий </a:t>
            </a: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уровень адаптации</a:t>
            </a: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/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4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Дезадаптация</a:t>
            </a: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1590781487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Галерея</Template>
  <TotalTime>16</TotalTime>
  <Words>114</Words>
  <Application>Microsoft Office PowerPoint</Application>
  <PresentationFormat>Произвольный</PresentationFormat>
  <Paragraphs>28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Gallery</vt:lpstr>
      <vt:lpstr>«Психологическая готовность первоклассников к обучению в школе в условиях ФГОС НОО. Результаты адаптации первоклассников» </vt:lpstr>
      <vt:lpstr>Школьная зрелость включает в себя несколько основных взаимодополняющих друг друга компонентов: </vt:lpstr>
      <vt:lpstr>Физиологическая готовность </vt:lpstr>
      <vt:lpstr>интеллектуальная подготовка</vt:lpstr>
      <vt:lpstr>эмоционально-волевая зрелость</vt:lpstr>
      <vt:lpstr>социально-личностная готовность</vt:lpstr>
      <vt:lpstr>Причины  школьной незрелости:</vt:lpstr>
      <vt:lpstr>Рекомендации, которым необходимо следовать на этапе подготовки, чтобы не отбить у ребенка желание учиться: </vt:lpstr>
      <vt:lpstr>Уровни адаптации:</vt:lpstr>
      <vt:lpstr>Слайд 10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«Психологическая готовность первоклассников к обучению в школе в условиях ФГОС НОО. Результаты адаптации первоклассников» </dc:title>
  <dc:creator>Windows 7</dc:creator>
  <cp:lastModifiedBy>2222</cp:lastModifiedBy>
  <cp:revision>7</cp:revision>
  <dcterms:created xsi:type="dcterms:W3CDTF">2020-04-07T11:11:14Z</dcterms:created>
  <dcterms:modified xsi:type="dcterms:W3CDTF">2021-11-02T08:42:02Z</dcterms:modified>
</cp:coreProperties>
</file>