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2" r:id="rId3"/>
    <p:sldId id="257" r:id="rId4"/>
    <p:sldId id="258" r:id="rId5"/>
    <p:sldId id="273" r:id="rId6"/>
    <p:sldId id="274" r:id="rId7"/>
    <p:sldId id="262" r:id="rId8"/>
    <p:sldId id="264" r:id="rId9"/>
    <p:sldId id="275" r:id="rId10"/>
    <p:sldId id="265" r:id="rId11"/>
    <p:sldId id="259" r:id="rId12"/>
    <p:sldId id="266" r:id="rId13"/>
    <p:sldId id="267" r:id="rId14"/>
    <p:sldId id="268" r:id="rId15"/>
    <p:sldId id="276" r:id="rId16"/>
    <p:sldId id="277" r:id="rId17"/>
    <p:sldId id="278" r:id="rId18"/>
    <p:sldId id="279" r:id="rId19"/>
    <p:sldId id="280" r:id="rId20"/>
    <p:sldId id="281" r:id="rId21"/>
    <p:sldId id="27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5646D326-433C-418E-8FDC-C70FE9AC89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564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646D326-433C-418E-8FDC-C70FE9AC89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930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646D326-433C-418E-8FDC-C70FE9AC89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3511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646D326-433C-418E-8FDC-C70FE9AC89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133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646D326-433C-418E-8FDC-C70FE9AC89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2437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646D326-433C-418E-8FDC-C70FE9AC89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622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6D326-433C-418E-8FDC-C70FE9AC89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9204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6D326-433C-418E-8FDC-C70FE9AC89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826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6D326-433C-418E-8FDC-C70FE9AC89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44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646D326-433C-418E-8FDC-C70FE9AC89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393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5646D326-433C-418E-8FDC-C70FE9AC89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751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5646D326-433C-418E-8FDC-C70FE9AC89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514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6D326-433C-418E-8FDC-C70FE9AC89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495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6D326-433C-418E-8FDC-C70FE9AC89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629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6D326-433C-418E-8FDC-C70FE9AC89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802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646D326-433C-418E-8FDC-C70FE9AC89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030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4A60E-013E-47DF-A57C-5617E2E9307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646D326-433C-418E-8FDC-C70FE9AC89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958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2.bp.blogspot.com/-vilm92Vv3Cw/UW3w91Sh4dI/AAAAAAAACsI/SXqJF3pXLs0/s1600/%D1%81%D1%83%D0%B4%D0%BE%D0%BA%D1%83_2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32656"/>
            <a:ext cx="7442820" cy="3384376"/>
          </a:xfrm>
        </p:spPr>
        <p:txBody>
          <a:bodyPr>
            <a:normAutofit fontScale="90000"/>
          </a:bodyPr>
          <a:lstStyle/>
          <a:p>
            <a:pPr marL="63500" algn="ctr">
              <a:lnSpc>
                <a:spcPts val="2425"/>
              </a:lnSpc>
              <a:spcBef>
                <a:spcPts val="4200"/>
              </a:spcBef>
              <a:spcAft>
                <a:spcPts val="0"/>
              </a:spcAft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</a:t>
            </a:r>
            <a:r>
              <a:rPr lang="ru-RU" sz="49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Мастер класс: </a:t>
            </a:r>
            <a:br>
              <a:rPr lang="ru-RU" sz="4900" b="1" dirty="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sz="4900" b="1" dirty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sz="4900" b="1" dirty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sz="49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sz="4900" b="1" dirty="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Дидактическая </a:t>
            </a:r>
            <a:r>
              <a:rPr lang="ru-RU" sz="3100" b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игра для дошкольников</a:t>
            </a:r>
            <a:br>
              <a:rPr lang="ru-RU" sz="3100" b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</a:br>
            <a:r>
              <a:rPr lang="ru-RU" sz="3100" b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на развитие финансовой грамотности</a:t>
            </a:r>
            <a:br>
              <a:rPr lang="ru-RU" sz="3100" b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</a:br>
            <a:r>
              <a:rPr lang="ru-RU" sz="3100" b="1" dirty="0" err="1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Судоку</a:t>
            </a:r>
            <a:r>
              <a:rPr lang="ru-RU" sz="3100" b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 «Первые деньги»</a:t>
            </a:r>
            <a:r>
              <a:rPr lang="ru-RU" sz="3100" b="1" dirty="0">
                <a:latin typeface="Georgia" panose="02040502050405020303" pitchFamily="18" charset="0"/>
                <a:ea typeface="Times New Roman"/>
              </a:rPr>
              <a:t/>
            </a:r>
            <a:br>
              <a:rPr lang="ru-RU" sz="3100" b="1" dirty="0">
                <a:latin typeface="Georgia" panose="02040502050405020303" pitchFamily="18" charset="0"/>
                <a:ea typeface="Times New Roman"/>
              </a:rPr>
            </a:br>
            <a:r>
              <a:rPr lang="ru-RU" sz="31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1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endParaRPr lang="ru-RU" sz="3100" b="1" i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51512" y="5559624"/>
            <a:ext cx="4392488" cy="1298376"/>
          </a:xfrm>
        </p:spPr>
        <p:txBody>
          <a:bodyPr>
            <a:norm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Выполнила: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Воспитатель МКДОУ «Малышка»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Пирогова Галина Николаевна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endParaRPr lang="ru-RU" dirty="0" smtClean="0">
              <a:solidFill>
                <a:schemeClr val="tx1"/>
              </a:solidFill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4" descr="j028413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077072"/>
            <a:ext cx="2338859" cy="18721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942415" y="2133600"/>
            <a:ext cx="6058609" cy="358141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177111" cy="161927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  <a:latin typeface="Georgia" panose="02040502050405020303" pitchFamily="18" charset="0"/>
              </a:rPr>
              <a:t>Племена заключали союз и начинали меняться. Из одного племени давали соль, а из другого топоры, стрелы, горшки.</a:t>
            </a:r>
            <a:endParaRPr lang="ru-RU" sz="2400" b="1" dirty="0">
              <a:solidFill>
                <a:srgbClr val="00B0F0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Рисунок 7" descr="C:\Users\User\Desktop\dengi-obmen-final1-e154867608354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9958" y="2178835"/>
            <a:ext cx="403635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403c8cbdd476d564e866ef703feebd4f.jpg"/>
          <p:cNvPicPr/>
          <p:nvPr/>
        </p:nvPicPr>
        <p:blipFill>
          <a:blip r:embed="rId3"/>
          <a:srcRect l="4238" b="26481"/>
          <a:stretch>
            <a:fillRect/>
          </a:stretch>
        </p:blipFill>
        <p:spPr bwMode="auto">
          <a:xfrm>
            <a:off x="4786314" y="3786190"/>
            <a:ext cx="414340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288032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6" name="Рисунок 5" descr="C:\Users\User\Desktop\obmen-tovarami-vremen-paleolita-x-m-120x200-2011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928802"/>
            <a:ext cx="735811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28662" y="214290"/>
            <a:ext cx="7786741" cy="169071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B0F0"/>
                </a:solidFill>
                <a:latin typeface="Georgia" panose="02040502050405020303" pitchFamily="18" charset="0"/>
              </a:rPr>
              <a:t>Выработались и правила для обмена. Согласились, например, считать, что можно обменивать 1 топор или на 10 стрел или на 2 копья, или на 2 горшка, или на 1 овцу</a:t>
            </a:r>
            <a:r>
              <a:rPr lang="ru-RU" b="1" dirty="0" smtClean="0">
                <a:solidFill>
                  <a:srgbClr val="00B0F0"/>
                </a:solidFill>
                <a:latin typeface="Georgia" panose="02040502050405020303" pitchFamily="18" charset="0"/>
              </a:rPr>
              <a:t>.</a:t>
            </a:r>
            <a:endParaRPr lang="ru-RU" b="1" dirty="0">
              <a:solidFill>
                <a:srgbClr val="00B0F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-1602335" y="-315416"/>
            <a:ext cx="7345363" cy="5328592"/>
          </a:xfrm>
        </p:spPr>
        <p:txBody>
          <a:bodyPr>
            <a:normAutofit/>
          </a:bodyPr>
          <a:lstStyle/>
          <a:p>
            <a:pPr algn="ctr">
              <a:buFont typeface="Monotype Sorts" pitchFamily="2" charset="2"/>
              <a:buNone/>
            </a:pPr>
            <a:r>
              <a:rPr lang="ru-RU" dirty="0" smtClean="0"/>
              <a:t>	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64088" y="476672"/>
            <a:ext cx="360040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7000" algn="just">
              <a:lnSpc>
                <a:spcPts val="2090"/>
              </a:lnSpc>
              <a:spcAft>
                <a:spcPts val="2710"/>
              </a:spcAft>
            </a:pP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А больше всего любили первобытные люди меняться на украшения —раковины, кусочки янтаря и прочие красивые вещи.</a:t>
            </a:r>
            <a:endParaRPr lang="ru-RU" b="1" dirty="0">
              <a:solidFill>
                <a:srgbClr val="C00000"/>
              </a:solidFill>
              <a:effectLst/>
              <a:latin typeface="Georgia" panose="02040502050405020303" pitchFamily="18" charset="0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152001"/>
            <a:ext cx="7920880" cy="415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400" algn="ctr">
              <a:lnSpc>
                <a:spcPts val="1200"/>
              </a:lnSpc>
              <a:spcBef>
                <a:spcPts val="1500"/>
              </a:spcBef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? Вспомните, что это такое, за что можно купить все, что угодно? (Ответы детей)</a:t>
            </a:r>
            <a:endParaRPr lang="ru-RU" b="1" i="1" dirty="0">
              <a:solidFill>
                <a:srgbClr val="C00000"/>
              </a:solidFill>
              <a:effectLst/>
              <a:latin typeface="Georgia" panose="02040502050405020303" pitchFamily="18" charset="0"/>
              <a:ea typeface="Times New Roman"/>
            </a:endParaRPr>
          </a:p>
        </p:txBody>
      </p:sp>
      <p:pic>
        <p:nvPicPr>
          <p:cNvPr id="1026" name="Picture 2" descr="image9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9" b="12193"/>
          <a:stretch/>
        </p:blipFill>
        <p:spPr bwMode="auto">
          <a:xfrm>
            <a:off x="2555776" y="652899"/>
            <a:ext cx="2705007" cy="1552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s://fsd.multiurok.ru/html/2017/01/05/s_586e116c38a0f/img_s519829_3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43" t="64191" r="2177" b="8949"/>
          <a:stretch/>
        </p:blipFill>
        <p:spPr bwMode="auto">
          <a:xfrm>
            <a:off x="683568" y="1428928"/>
            <a:ext cx="1437463" cy="122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611560" y="3526178"/>
            <a:ext cx="4392488" cy="2593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065"/>
              </a:lnSpc>
              <a:spcBef>
                <a:spcPts val="300"/>
              </a:spcBef>
              <a:spcAft>
                <a:spcPts val="0"/>
              </a:spcAft>
            </a:pPr>
            <a:r>
              <a:rPr lang="ru-RU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У некоторых племен деньгами был скот: овцы, коровы, лошади. У других деньгами</a:t>
            </a:r>
          </a:p>
          <a:p>
            <a:pPr algn="just">
              <a:lnSpc>
                <a:spcPts val="2065"/>
              </a:lnSpc>
              <a:spcBef>
                <a:spcPts val="300"/>
              </a:spcBef>
              <a:spcAft>
                <a:spcPts val="0"/>
              </a:spcAft>
            </a:pPr>
            <a:r>
              <a:rPr lang="ru-RU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служили шкуры животных или куски холста: его отмеряли «локтями», то есть рукой</a:t>
            </a:r>
          </a:p>
          <a:p>
            <a:pPr algn="just">
              <a:lnSpc>
                <a:spcPts val="2065"/>
              </a:lnSpc>
              <a:spcBef>
                <a:spcPts val="300"/>
              </a:spcBef>
              <a:spcAft>
                <a:spcPts val="0"/>
              </a:spcAft>
            </a:pPr>
            <a:r>
              <a:rPr lang="ru-RU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от локтя до конца пальцев, и за несколько «локтей» получали нужные себе предметы.</a:t>
            </a:r>
            <a:endParaRPr lang="ru-RU" b="1" dirty="0">
              <a:solidFill>
                <a:srgbClr val="00B0F0"/>
              </a:solidFill>
              <a:effectLst/>
              <a:latin typeface="Georgia" panose="02040502050405020303" pitchFamily="18" charset="0"/>
              <a:ea typeface="Times New Roman"/>
            </a:endParaRPr>
          </a:p>
        </p:txBody>
      </p:sp>
      <p:pic>
        <p:nvPicPr>
          <p:cNvPr id="1029" name="Picture 5" descr="image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4" b="20665"/>
          <a:stretch/>
        </p:blipFill>
        <p:spPr bwMode="auto">
          <a:xfrm>
            <a:off x="5210834" y="3554952"/>
            <a:ext cx="3538848" cy="1463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image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662" y="5157192"/>
            <a:ext cx="2232248" cy="144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332656"/>
            <a:ext cx="7848871" cy="792088"/>
          </a:xfrm>
        </p:spPr>
        <p:txBody>
          <a:bodyPr>
            <a:normAutofit fontScale="90000"/>
          </a:bodyPr>
          <a:lstStyle/>
          <a:p>
            <a:pPr>
              <a:lnSpc>
                <a:spcPts val="2065"/>
              </a:lnSpc>
              <a:spcBef>
                <a:spcPts val="150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  <a:cs typeface="Times New Roman"/>
              </a:rPr>
              <a:t>? </a:t>
            </a:r>
            <a:r>
              <a:rPr lang="ru-RU" sz="2400" b="1" i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Как вы думаете, удобно было расплачиваться такими деньгами? (Ответы детей)</a:t>
            </a:r>
            <a:br>
              <a:rPr lang="ru-RU" sz="2400" b="1" i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</a:br>
            <a:endParaRPr lang="ru-RU" sz="2400" b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851920" y="1268760"/>
            <a:ext cx="4968850" cy="4032448"/>
          </a:xfrm>
        </p:spPr>
        <p:txBody>
          <a:bodyPr>
            <a:normAutofit/>
          </a:bodyPr>
          <a:lstStyle/>
          <a:p>
            <a:pPr marL="1371600" lvl="3" indent="0">
              <a:lnSpc>
                <a:spcPct val="80000"/>
              </a:lnSpc>
              <a:buNone/>
            </a:pPr>
            <a:endParaRPr lang="ru-RU" sz="96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700808"/>
            <a:ext cx="32403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B0F0"/>
                </a:solidFill>
                <a:latin typeface="Georgia" panose="02040502050405020303" pitchFamily="18" charset="0"/>
              </a:rPr>
              <a:t>На островах Океании и у ряда племен индейцев Южной Америки деньгами служили ракушки и жемчужины</a:t>
            </a:r>
          </a:p>
        </p:txBody>
      </p:sp>
      <p:pic>
        <p:nvPicPr>
          <p:cNvPr id="2050" name="Picture 2" descr="https://fb.ru/misc/i/gallery/37840/128253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15" t="54469" r="4486" b="2467"/>
          <a:stretch/>
        </p:blipFill>
        <p:spPr bwMode="auto">
          <a:xfrm>
            <a:off x="4499992" y="1484784"/>
            <a:ext cx="376054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cloud.prezentacii.org/19/08/159514/images/screen2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5" t="1" r="50000" b="45319"/>
          <a:stretch/>
        </p:blipFill>
        <p:spPr bwMode="auto">
          <a:xfrm>
            <a:off x="838005" y="3356992"/>
            <a:ext cx="3031186" cy="256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132856"/>
            <a:ext cx="3312368" cy="4536504"/>
          </a:xfrm>
        </p:spPr>
        <p:txBody>
          <a:bodyPr>
            <a:normAutofit/>
          </a:bodyPr>
          <a:lstStyle/>
          <a:p>
            <a:pPr marL="0" lvl="0" indent="0" defTabSz="914400">
              <a:lnSpc>
                <a:spcPts val="2065"/>
              </a:lnSpc>
              <a:spcBef>
                <a:spcPts val="300"/>
              </a:spcBef>
              <a:buClrTx/>
              <a:buNone/>
            </a:pPr>
            <a:r>
              <a:rPr lang="ru-RU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На Руси, помимо всего прочего, могли использоваться соляные бруски.</a:t>
            </a:r>
          </a:p>
          <a:p>
            <a:pPr algn="ctr">
              <a:buNone/>
            </a:pPr>
            <a:endParaRPr lang="ru-RU" sz="51200" b="1" i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332656"/>
            <a:ext cx="4392488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65"/>
              </a:lnSpc>
              <a:spcBef>
                <a:spcPts val="300"/>
              </a:spcBef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В Новой Зеландии в качестве денег использовались камни с отверстиями в середине. </a:t>
            </a:r>
            <a:endParaRPr lang="ru-RU" b="1" dirty="0">
              <a:solidFill>
                <a:srgbClr val="C00000"/>
              </a:solidFill>
              <a:effectLst/>
              <a:latin typeface="Georgia" panose="02040502050405020303" pitchFamily="18" charset="0"/>
              <a:ea typeface="Times New Roman"/>
            </a:endParaRPr>
          </a:p>
        </p:txBody>
      </p:sp>
      <p:pic>
        <p:nvPicPr>
          <p:cNvPr id="3074" name="Picture 2" descr="https://s00.yaplakal.com/pics/pics_original/5/2/4/742842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98" t="59350" r="4918"/>
          <a:stretch/>
        </p:blipFill>
        <p:spPr bwMode="auto">
          <a:xfrm>
            <a:off x="5580112" y="361326"/>
            <a:ext cx="3229037" cy="235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www.mosholding.ru/wa-data/public/shop/products/30/76/17630/images/72416/72416.7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212976"/>
            <a:ext cx="3571875" cy="268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060848"/>
            <a:ext cx="5256584" cy="26642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У кочевников роль денег выполняли верблюды. На них у соседей выменивали хлеб, оружие и другие необходимые товары.</a:t>
            </a:r>
            <a:endParaRPr lang="ru-RU" b="1" i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332656"/>
            <a:ext cx="3960440" cy="36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65"/>
              </a:lnSpc>
              <a:spcBef>
                <a:spcPts val="3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. </a:t>
            </a:r>
            <a:endParaRPr lang="ru-RU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88640"/>
            <a:ext cx="61926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А вот другие примеры необычных денег. На островах Санта-</a:t>
            </a:r>
            <a:r>
              <a:rPr lang="ru-RU" b="1" dirty="0" err="1">
                <a:solidFill>
                  <a:srgbClr val="C00000"/>
                </a:solidFill>
                <a:latin typeface="Georgia" panose="02040502050405020303" pitchFamily="18" charset="0"/>
              </a:rPr>
              <a:t>Крус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 деньгами служили длинные красные перья</a:t>
            </a:r>
          </a:p>
        </p:txBody>
      </p:sp>
      <p:pic>
        <p:nvPicPr>
          <p:cNvPr id="6146" name="Picture 2" descr="http://900igr.net/up/datai/92240/0009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356992"/>
            <a:ext cx="458588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s59.radikal.ru/i163/1208/c5/4e0fa160dc36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111970"/>
            <a:ext cx="1872208" cy="200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878271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39" y="116632"/>
            <a:ext cx="7272809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65"/>
              </a:lnSpc>
              <a:spcBef>
                <a:spcPts val="300"/>
              </a:spcBef>
            </a:pPr>
            <a:r>
              <a:rPr lang="ru-RU" sz="2400" b="1" i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Поиграем в логическую игру, используя наши знания о первых </a:t>
            </a:r>
            <a:r>
              <a:rPr lang="ru-RU" sz="2400" b="1" i="1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деньгах.</a:t>
            </a:r>
            <a:endParaRPr lang="ru-RU" sz="2400" b="1" i="1" dirty="0">
              <a:solidFill>
                <a:srgbClr val="C00000"/>
              </a:solidFill>
              <a:latin typeface="Georgia" panose="02040502050405020303" pitchFamily="18" charset="0"/>
              <a:ea typeface="Times New Roman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1560" y="747574"/>
            <a:ext cx="4320480" cy="5163648"/>
          </a:xfrm>
        </p:spPr>
        <p:txBody>
          <a:bodyPr/>
          <a:lstStyle/>
          <a:p>
            <a:pPr marL="0" lvl="0" indent="0" algn="just" defTabSz="914400">
              <a:lnSpc>
                <a:spcPts val="2065"/>
              </a:lnSpc>
              <a:spcBef>
                <a:spcPts val="0"/>
              </a:spcBef>
              <a:buClrTx/>
              <a:buNone/>
            </a:pPr>
            <a:r>
              <a:rPr lang="ru-RU" sz="16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1400" b="1" dirty="0" err="1">
                <a:solidFill>
                  <a:schemeClr val="tx1"/>
                </a:solidFill>
                <a:latin typeface="Georgia" panose="02040502050405020303" pitchFamily="18" charset="0"/>
                <a:ea typeface="Times New Roman"/>
              </a:rPr>
              <a:t>Судоку</a:t>
            </a:r>
            <a:r>
              <a:rPr lang="ru-RU" sz="1400" b="1" dirty="0">
                <a:solidFill>
                  <a:schemeClr val="tx1"/>
                </a:solidFill>
                <a:latin typeface="Georgia" panose="02040502050405020303" pitchFamily="18" charset="0"/>
                <a:ea typeface="Times New Roman"/>
              </a:rPr>
              <a:t> «Первые деньги</a:t>
            </a:r>
            <a:r>
              <a:rPr lang="ru-RU" sz="1400" b="1" dirty="0" smtClean="0">
                <a:solidFill>
                  <a:schemeClr val="tx1"/>
                </a:solidFill>
                <a:latin typeface="Georgia" panose="02040502050405020303" pitchFamily="18" charset="0"/>
                <a:ea typeface="Times New Roman"/>
              </a:rPr>
              <a:t>» (в набор входят 9 картинок и з поля по 9 клеток.)</a:t>
            </a:r>
            <a:endParaRPr lang="ru-RU" sz="1400" b="1" dirty="0">
              <a:solidFill>
                <a:schemeClr val="tx1"/>
              </a:solidFill>
              <a:latin typeface="Georgia" panose="02040502050405020303" pitchFamily="18" charset="0"/>
              <a:ea typeface="Times New Roman"/>
            </a:endParaRPr>
          </a:p>
          <a:p>
            <a:pPr marL="0" lvl="0" indent="0" defTabSz="914400">
              <a:lnSpc>
                <a:spcPts val="1370"/>
              </a:lnSpc>
              <a:spcBef>
                <a:spcPts val="300"/>
              </a:spcBef>
              <a:buClrTx/>
              <a:buNone/>
            </a:pPr>
            <a:r>
              <a:rPr lang="ru-RU" sz="1400" b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Правила игры</a:t>
            </a:r>
            <a:r>
              <a:rPr lang="ru-RU" sz="1400" b="1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: </a:t>
            </a:r>
            <a:r>
              <a:rPr lang="ru-RU" sz="1400" b="1" dirty="0" smtClean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для начинающих игроков </a:t>
            </a:r>
            <a:r>
              <a:rPr lang="ru-RU" sz="14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на игровом поле из 9 клеток разместить картинки так, чтобы в каждом столбике и строке каждая картинка встречалась только один раз.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3" name="Picture 3" descr="https://www.everilluminated.com/wp-content/uploads/2015/08/rule-of-thirds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96752"/>
            <a:ext cx="3653533" cy="274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" descr="image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63" t="5627" r="33685" b="69511"/>
          <a:stretch/>
        </p:blipFill>
        <p:spPr bwMode="auto">
          <a:xfrm>
            <a:off x="5410905" y="1268760"/>
            <a:ext cx="576064" cy="670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 descr="C:\Users\User\AppData\Local\Temp\FineReader12.00\media\image1.jpe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2343" r="17622" b="67186"/>
          <a:stretch/>
        </p:blipFill>
        <p:spPr bwMode="auto">
          <a:xfrm>
            <a:off x="7786540" y="1250714"/>
            <a:ext cx="646106" cy="6881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" descr="image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63" t="5627" r="33685" b="69511"/>
          <a:stretch/>
        </p:blipFill>
        <p:spPr bwMode="auto">
          <a:xfrm>
            <a:off x="6516216" y="2231772"/>
            <a:ext cx="576064" cy="670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4" descr="C:\Users\User\AppData\Local\Temp\FineReader12.00\media\image1.jpe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2343" r="17622" b="67186"/>
          <a:stretch/>
        </p:blipFill>
        <p:spPr bwMode="auto">
          <a:xfrm>
            <a:off x="6571480" y="3140968"/>
            <a:ext cx="646106" cy="6881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C:\Users\User\AppData\Local\Temp\FineReader12.00\media\image1.jpe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68641" r="17834" b="3233"/>
          <a:stretch/>
        </p:blipFill>
        <p:spPr bwMode="auto">
          <a:xfrm>
            <a:off x="5368710" y="3140968"/>
            <a:ext cx="618259" cy="6639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3" descr="https://www.everilluminated.com/wp-content/uploads/2015/08/rule-of-thirds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284984"/>
            <a:ext cx="3653533" cy="274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" descr="image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63" t="5627" r="33685" b="69511"/>
          <a:stretch/>
        </p:blipFill>
        <p:spPr bwMode="auto">
          <a:xfrm>
            <a:off x="1475656" y="3336020"/>
            <a:ext cx="576064" cy="670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Рисунок 18" descr="C:\Users\User\AppData\Local\Temp\FineReader12.00\media\image1.jpe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2343" r="17622" b="67186"/>
          <a:stretch/>
        </p:blipFill>
        <p:spPr bwMode="auto">
          <a:xfrm>
            <a:off x="3779912" y="3336020"/>
            <a:ext cx="646106" cy="6881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" descr="image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63" t="5627" r="33685" b="69511"/>
          <a:stretch/>
        </p:blipFill>
        <p:spPr bwMode="auto">
          <a:xfrm>
            <a:off x="2627784" y="4221088"/>
            <a:ext cx="576064" cy="670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Рисунок 20" descr="C:\Users\User\AppData\Local\Temp\FineReader12.00\media\image1.jpe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2343" r="17622" b="67186"/>
          <a:stretch/>
        </p:blipFill>
        <p:spPr bwMode="auto">
          <a:xfrm>
            <a:off x="2691337" y="5229200"/>
            <a:ext cx="646106" cy="6881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Рисунок 21" descr="C:\Users\User\AppData\Local\Temp\FineReader12.00\media\image1.jpe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68641" r="17834" b="3233"/>
          <a:stretch/>
        </p:blipFill>
        <p:spPr bwMode="auto">
          <a:xfrm>
            <a:off x="1475757" y="5241309"/>
            <a:ext cx="618259" cy="6639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Рисунок 22" descr="C:\Users\User\AppData\Local\Temp\FineReader12.00\media\image1.jpe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68641" r="17834" b="3233"/>
          <a:stretch/>
        </p:blipFill>
        <p:spPr bwMode="auto">
          <a:xfrm>
            <a:off x="2691337" y="3401360"/>
            <a:ext cx="618259" cy="6639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Рисунок 23" descr="C:\Users\User\AppData\Local\Temp\FineReader12.00\media\image1.jpe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2343" r="17622" b="67186"/>
          <a:stretch/>
        </p:blipFill>
        <p:spPr bwMode="auto">
          <a:xfrm>
            <a:off x="1440635" y="4221088"/>
            <a:ext cx="646106" cy="6881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Рисунок 24" descr="C:\Users\User\AppData\Local\Temp\FineReader12.00\media\image1.jpe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68641" r="17834" b="3233"/>
          <a:stretch/>
        </p:blipFill>
        <p:spPr bwMode="auto">
          <a:xfrm>
            <a:off x="3793835" y="4323090"/>
            <a:ext cx="618259" cy="6639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Picture 1" descr="image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63" t="5627" r="33685" b="69511"/>
          <a:stretch/>
        </p:blipFill>
        <p:spPr bwMode="auto">
          <a:xfrm>
            <a:off x="3849954" y="5259963"/>
            <a:ext cx="576064" cy="670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 descr="https://www.everilluminated.com/wp-content/uploads/2015/08/rule-of-thirds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766" y="3971500"/>
            <a:ext cx="3653533" cy="274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Рисунок 28" descr="C:\Users\User\AppData\Local\Temp\FineReader12.00\media\image1.jpe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9" r="50743" b="-2126"/>
          <a:stretch/>
        </p:blipFill>
        <p:spPr bwMode="auto">
          <a:xfrm>
            <a:off x="3419872" y="2114838"/>
            <a:ext cx="834718" cy="10261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56878271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331638" y="188640"/>
            <a:ext cx="7632849" cy="1512168"/>
          </a:xfrm>
        </p:spPr>
        <p:txBody>
          <a:bodyPr/>
          <a:lstStyle/>
          <a:p>
            <a:pPr marL="0" lvl="0" indent="0" algn="just" defTabSz="914400">
              <a:lnSpc>
                <a:spcPts val="2065"/>
              </a:lnSpc>
              <a:spcBef>
                <a:spcPts val="0"/>
              </a:spcBef>
              <a:buClrTx/>
              <a:buNone/>
            </a:pPr>
            <a:r>
              <a:rPr lang="ru-RU" sz="16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1600" b="1" dirty="0" err="1">
                <a:solidFill>
                  <a:schemeClr val="tx1"/>
                </a:solidFill>
                <a:latin typeface="Georgia" panose="02040502050405020303" pitchFamily="18" charset="0"/>
                <a:ea typeface="Times New Roman"/>
              </a:rPr>
              <a:t>Судоку</a:t>
            </a: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ea typeface="Times New Roman"/>
              </a:rPr>
              <a:t> «Первые деньги»</a:t>
            </a:r>
          </a:p>
          <a:p>
            <a:pPr marL="0" lvl="0" indent="0" defTabSz="914400">
              <a:lnSpc>
                <a:spcPts val="1370"/>
              </a:lnSpc>
              <a:spcBef>
                <a:spcPts val="300"/>
              </a:spcBef>
              <a:buClrTx/>
              <a:buNone/>
            </a:pPr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  <a:ea typeface="Times New Roman"/>
              </a:rPr>
              <a:t>Правила игры</a:t>
            </a:r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  <a:ea typeface="Times New Roman"/>
              </a:rPr>
              <a:t>: 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Усложняем условия </a:t>
            </a:r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для игроков. На 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игровом поле </a:t>
            </a:r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из 16 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клеток разместить картинки так, чтобы в каждом столбике и строке каждая картинка встречалась только один раз</a:t>
            </a:r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. Для начала игры надо правильно разместить картинки на игровом поле. </a:t>
            </a:r>
            <a:endParaRPr lang="ru-RU" b="1" dirty="0">
              <a:solidFill>
                <a:srgbClr val="C00000"/>
              </a:solidFill>
              <a:latin typeface="Georgia" panose="02040502050405020303" pitchFamily="18" charset="0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1" name="Рисунок 20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2343" r="17622" b="67186"/>
          <a:stretch/>
        </p:blipFill>
        <p:spPr bwMode="auto">
          <a:xfrm>
            <a:off x="1763688" y="3140968"/>
            <a:ext cx="646106" cy="6881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Рисунок 21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68641" r="17834" b="3233"/>
          <a:stretch/>
        </p:blipFill>
        <p:spPr bwMode="auto">
          <a:xfrm>
            <a:off x="1744656" y="5229200"/>
            <a:ext cx="618259" cy="6639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Picture 1" descr="image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63" t="5627" r="33685" b="69511"/>
          <a:stretch/>
        </p:blipFill>
        <p:spPr bwMode="auto">
          <a:xfrm>
            <a:off x="2526992" y="2193554"/>
            <a:ext cx="576064" cy="670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https://openclipart.org/image/800px/svg_to_png/290844/sudoku4x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12" y="1546951"/>
            <a:ext cx="4320480" cy="4891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Рисунок 27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2343" r="17622" b="67186"/>
          <a:stretch/>
        </p:blipFill>
        <p:spPr bwMode="auto">
          <a:xfrm>
            <a:off x="899592" y="2090586"/>
            <a:ext cx="646106" cy="6881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Рисунок 28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8" t="4687" r="68789" b="68191"/>
          <a:stretch/>
        </p:blipFill>
        <p:spPr bwMode="auto">
          <a:xfrm>
            <a:off x="1696165" y="1988840"/>
            <a:ext cx="666750" cy="7708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Рисунок 29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8" t="4687" r="68789" b="68191"/>
          <a:stretch/>
        </p:blipFill>
        <p:spPr bwMode="auto">
          <a:xfrm>
            <a:off x="3581977" y="5122248"/>
            <a:ext cx="666750" cy="7708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34489" r="17835" b="34371"/>
          <a:stretch/>
        </p:blipFill>
        <p:spPr bwMode="auto">
          <a:xfrm>
            <a:off x="3581977" y="2960543"/>
            <a:ext cx="647700" cy="885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Рисунок 32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9" t="68642" r="17835" b="2896"/>
          <a:stretch/>
        </p:blipFill>
        <p:spPr bwMode="auto">
          <a:xfrm>
            <a:off x="827584" y="4053116"/>
            <a:ext cx="600075" cy="8096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2" descr="https://openclipart.org/image/800px/svg_to_png/290844/sudoku4x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532214"/>
            <a:ext cx="4320480" cy="4891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Рисунок 34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8" t="4687" r="68789" b="68191"/>
          <a:stretch/>
        </p:blipFill>
        <p:spPr bwMode="auto">
          <a:xfrm>
            <a:off x="5796136" y="2083242"/>
            <a:ext cx="666750" cy="7708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6" name="Рисунок 35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34489" r="17835" b="34371"/>
          <a:stretch/>
        </p:blipFill>
        <p:spPr bwMode="auto">
          <a:xfrm>
            <a:off x="6732240" y="1953518"/>
            <a:ext cx="647700" cy="885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7" name="Рисунок 36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34489" r="17835" b="34371"/>
          <a:stretch/>
        </p:blipFill>
        <p:spPr bwMode="auto">
          <a:xfrm>
            <a:off x="7550722" y="3042133"/>
            <a:ext cx="647700" cy="885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8" name="Рисунок 37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9" t="68642" r="17835" b="2896"/>
          <a:stretch/>
        </p:blipFill>
        <p:spPr bwMode="auto">
          <a:xfrm>
            <a:off x="4860032" y="4084214"/>
            <a:ext cx="600075" cy="8096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9" name="Рисунок 38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9" t="68642" r="17835" b="2896"/>
          <a:stretch/>
        </p:blipFill>
        <p:spPr bwMode="auto">
          <a:xfrm>
            <a:off x="5796136" y="5093241"/>
            <a:ext cx="600075" cy="8096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1" name="Рисунок 40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2343" r="17622" b="67186"/>
          <a:stretch/>
        </p:blipFill>
        <p:spPr bwMode="auto">
          <a:xfrm>
            <a:off x="5718986" y="3140968"/>
            <a:ext cx="646106" cy="6881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3" name="Рисунок 42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8" t="4687" r="68789" b="68191"/>
          <a:stretch/>
        </p:blipFill>
        <p:spPr bwMode="auto">
          <a:xfrm>
            <a:off x="7550722" y="5122248"/>
            <a:ext cx="666750" cy="7708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4" name="Рисунок 43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2343" r="17622" b="67186"/>
          <a:stretch/>
        </p:blipFill>
        <p:spPr bwMode="auto">
          <a:xfrm>
            <a:off x="4892363" y="2058111"/>
            <a:ext cx="646106" cy="6881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5" name="Рисунок 44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9" t="68642" r="17835" b="2896"/>
          <a:stretch/>
        </p:blipFill>
        <p:spPr bwMode="auto">
          <a:xfrm>
            <a:off x="7643961" y="2044507"/>
            <a:ext cx="600075" cy="8096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6" name="Рисунок 45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9" t="68642" r="17835" b="2896"/>
          <a:stretch/>
        </p:blipFill>
        <p:spPr bwMode="auto">
          <a:xfrm>
            <a:off x="6756052" y="3036743"/>
            <a:ext cx="600075" cy="8096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7" name="Рисунок 46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34489" r="17835" b="34371"/>
          <a:stretch/>
        </p:blipFill>
        <p:spPr bwMode="auto">
          <a:xfrm>
            <a:off x="5815186" y="4037626"/>
            <a:ext cx="647700" cy="885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8" name="Рисунок 47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8" t="4687" r="68789" b="68191"/>
          <a:stretch/>
        </p:blipFill>
        <p:spPr bwMode="auto">
          <a:xfrm>
            <a:off x="6667147" y="4103581"/>
            <a:ext cx="666750" cy="7708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9" name="Рисунок 48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2343" r="17622" b="67186"/>
          <a:stretch/>
        </p:blipFill>
        <p:spPr bwMode="auto">
          <a:xfrm>
            <a:off x="7597930" y="4152306"/>
            <a:ext cx="646106" cy="6881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0" name="Рисунок 49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2343" r="17622" b="67186"/>
          <a:stretch/>
        </p:blipFill>
        <p:spPr bwMode="auto">
          <a:xfrm>
            <a:off x="6710021" y="5133080"/>
            <a:ext cx="646106" cy="6881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1" name="Рисунок 50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8" t="34489" r="17835" b="34371"/>
          <a:stretch/>
        </p:blipFill>
        <p:spPr bwMode="auto">
          <a:xfrm>
            <a:off x="4879977" y="5133080"/>
            <a:ext cx="647700" cy="885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2" name="Рисунок 51" descr="C:\Users\User\AppData\Local\Temp\FineReader12.00\media\image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8" t="4687" r="68789" b="68191"/>
          <a:stretch/>
        </p:blipFill>
        <p:spPr bwMode="auto">
          <a:xfrm>
            <a:off x="4826694" y="2963363"/>
            <a:ext cx="666750" cy="7708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77553985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16632"/>
            <a:ext cx="7704856" cy="792088"/>
          </a:xfrm>
        </p:spPr>
        <p:txBody>
          <a:bodyPr>
            <a:normAutofit fontScale="25000" lnSpcReduction="20000"/>
          </a:bodyPr>
          <a:lstStyle/>
          <a:p>
            <a:pPr indent="0">
              <a:buNone/>
            </a:pPr>
            <a:r>
              <a:rPr lang="ru-RU" sz="9600" b="1" i="1" dirty="0" smtClean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Методика </a:t>
            </a:r>
            <a:r>
              <a:rPr lang="ru-RU" sz="9600" b="1" i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использования </a:t>
            </a:r>
            <a:r>
              <a:rPr lang="ru-RU" sz="9600" b="1" i="1" dirty="0">
                <a:solidFill>
                  <a:srgbClr val="C00000"/>
                </a:solidFill>
                <a:latin typeface="Georgia" panose="02040502050405020303" pitchFamily="18" charset="0"/>
                <a:ea typeface="Calibri"/>
              </a:rPr>
              <a:t>развивающей игры </a:t>
            </a:r>
            <a:r>
              <a:rPr lang="ru-RU" sz="9600" b="1" i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«</a:t>
            </a:r>
            <a:r>
              <a:rPr lang="ru-RU" sz="9600" b="1" i="1" dirty="0" err="1">
                <a:solidFill>
                  <a:srgbClr val="C00000"/>
                </a:solidFill>
                <a:latin typeface="Georgia" panose="02040502050405020303" pitchFamily="18" charset="0"/>
                <a:ea typeface="Calibri"/>
              </a:rPr>
              <a:t>Судоку</a:t>
            </a:r>
            <a:r>
              <a:rPr lang="ru-RU" sz="9600" b="1" i="1" dirty="0">
                <a:solidFill>
                  <a:srgbClr val="C00000"/>
                </a:solidFill>
                <a:latin typeface="Georgia" panose="02040502050405020303" pitchFamily="18" charset="0"/>
                <a:ea typeface="Calibri"/>
              </a:rPr>
              <a:t> для детей</a:t>
            </a:r>
            <a:r>
              <a:rPr lang="ru-RU" sz="9600" b="1" i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»</a:t>
            </a:r>
          </a:p>
          <a:p>
            <a:pPr indent="228600"/>
            <a:endParaRPr lang="ru-RU" sz="9600" b="1" u="sng" dirty="0" smtClean="0">
              <a:solidFill>
                <a:srgbClr val="00B0F0"/>
              </a:solidFill>
              <a:latin typeface="Georgia" panose="02040502050405020303" pitchFamily="18" charset="0"/>
              <a:ea typeface="Times New Roman"/>
            </a:endParaRPr>
          </a:p>
          <a:p>
            <a:pPr indent="228600"/>
            <a:endParaRPr lang="ru-RU" sz="9600" b="1" u="sng" dirty="0">
              <a:solidFill>
                <a:srgbClr val="00B0F0"/>
              </a:solidFill>
              <a:latin typeface="Georgia" panose="02040502050405020303" pitchFamily="18" charset="0"/>
              <a:ea typeface="Times New Roman"/>
            </a:endParaRPr>
          </a:p>
          <a:p>
            <a:pPr indent="228600"/>
            <a:r>
              <a:rPr lang="ru-RU" sz="9600" b="1" u="sng" dirty="0" smtClean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Участники</a:t>
            </a:r>
            <a:r>
              <a:rPr lang="ru-RU" sz="9600" b="1" dirty="0" smtClean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: дети, дети и педагог, дети и родители </a:t>
            </a:r>
            <a:r>
              <a:rPr lang="ru-RU" sz="9600" b="1" i="1" dirty="0" smtClean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(на совместных мероприятиях, в домашних условиях)</a:t>
            </a:r>
            <a:r>
              <a:rPr lang="ru-RU" sz="9600" b="1" dirty="0" smtClean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.</a:t>
            </a:r>
          </a:p>
          <a:p>
            <a:pPr indent="228600"/>
            <a:r>
              <a:rPr lang="ru-RU" sz="9600" b="1" u="sng" dirty="0" smtClean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Форма </a:t>
            </a:r>
            <a:r>
              <a:rPr lang="ru-RU" sz="9600" b="1" u="sng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работы</a:t>
            </a:r>
            <a:r>
              <a:rPr lang="ru-RU" sz="96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: индивидуальная, фронтальная (до 6 человек, работа в паре.</a:t>
            </a:r>
          </a:p>
          <a:p>
            <a:pPr indent="228600"/>
            <a:r>
              <a:rPr lang="ru-RU" sz="9600" b="1" u="sng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Способы проверки</a:t>
            </a:r>
            <a:r>
              <a:rPr lang="ru-RU" sz="96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: самопроверка, взаимопроверка.</a:t>
            </a:r>
          </a:p>
          <a:p>
            <a:pPr indent="228600"/>
            <a:r>
              <a:rPr lang="ru-RU" sz="9600" b="1" u="sng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Время</a:t>
            </a:r>
            <a:r>
              <a:rPr lang="ru-RU" sz="96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: 10-15 мин.</a:t>
            </a:r>
          </a:p>
          <a:p>
            <a:pPr indent="228600"/>
            <a:r>
              <a:rPr lang="ru-RU" sz="9600" b="1" u="sng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Ведущий</a:t>
            </a:r>
            <a:r>
              <a:rPr lang="ru-RU" sz="96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: на первоначальных этапах - взрослый, далее -ребенок.</a:t>
            </a:r>
          </a:p>
          <a:p>
            <a:pPr algn="ctr">
              <a:buNone/>
            </a:pPr>
            <a:endParaRPr lang="ru-RU" sz="51200" b="1" i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332656"/>
            <a:ext cx="3960440" cy="36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65"/>
              </a:lnSpc>
              <a:spcBef>
                <a:spcPts val="3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. </a:t>
            </a:r>
            <a:endParaRPr lang="ru-RU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3246965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942415" y="2133600"/>
            <a:ext cx="6058609" cy="358141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2" y="1268760"/>
            <a:ext cx="7634809" cy="4032448"/>
          </a:xfrm>
        </p:spPr>
        <p:txBody>
          <a:bodyPr>
            <a:noAutofit/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0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1. Вводное занятие - знакомство с </a:t>
            </a:r>
            <a:r>
              <a:rPr lang="ru-RU" sz="2000" b="1" i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«</a:t>
            </a:r>
            <a:r>
              <a:rPr lang="ru-RU" sz="2000" b="1" i="1" dirty="0" err="1">
                <a:solidFill>
                  <a:srgbClr val="00B0F0"/>
                </a:solidFill>
                <a:latin typeface="Georgia" panose="02040502050405020303" pitchFamily="18" charset="0"/>
                <a:ea typeface="Calibri"/>
              </a:rPr>
              <a:t>судоку</a:t>
            </a:r>
            <a:r>
              <a:rPr lang="ru-RU" sz="2000" b="1" i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»</a:t>
            </a:r>
            <a:r>
              <a:rPr lang="ru-RU" sz="20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 </a:t>
            </a:r>
            <a:r>
              <a:rPr lang="ru-RU" sz="2000" b="1" dirty="0" smtClean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( </a:t>
            </a:r>
            <a:r>
              <a:rPr lang="ru-RU" sz="20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в ходе которого дети узнают историю появления игры, знакомятся с правилами игры и готовым полем  с двумя или тремя пустыми клетками.</a:t>
            </a:r>
            <a:br>
              <a:rPr lang="ru-RU" sz="20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</a:br>
            <a:r>
              <a:rPr lang="ru-RU" sz="20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2. Освоение правил детьми (при необходимости - при помощи взрослого, самостоятельная деятельность с карточками-подсказками.</a:t>
            </a:r>
            <a:br>
              <a:rPr lang="ru-RU" sz="20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</a:br>
            <a:r>
              <a:rPr lang="ru-RU" sz="20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3.</a:t>
            </a:r>
            <a:r>
              <a:rPr lang="ru-RU" sz="2000" b="1" u="sng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Вводятся усложнения игры</a:t>
            </a:r>
            <a:r>
              <a:rPr lang="ru-RU" sz="20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: пустое поле (3 х 3 клетки, затем поле </a:t>
            </a:r>
            <a:r>
              <a:rPr lang="ru-RU" sz="2000" b="1" i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(4 х 4 клетки)</a:t>
            </a:r>
            <a:r>
              <a:rPr lang="ru-RU" sz="20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.</a:t>
            </a:r>
            <a:br>
              <a:rPr lang="ru-RU" sz="20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</a:br>
            <a:r>
              <a:rPr lang="ru-RU" sz="20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Инструкция для ребенка </a:t>
            </a:r>
            <a:r>
              <a:rPr lang="ru-RU" sz="2000" b="1" i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(с показом)</a:t>
            </a:r>
            <a:r>
              <a:rPr lang="ru-RU" sz="20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: чтобы решить </a:t>
            </a:r>
            <a:r>
              <a:rPr lang="ru-RU" sz="2000" b="1" dirty="0" err="1">
                <a:solidFill>
                  <a:srgbClr val="00B0F0"/>
                </a:solidFill>
                <a:latin typeface="Georgia" panose="02040502050405020303" pitchFamily="18" charset="0"/>
                <a:ea typeface="Calibri"/>
              </a:rPr>
              <a:t>судоку</a:t>
            </a:r>
            <a:r>
              <a:rPr lang="ru-RU" sz="20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, ты должен заполнить пустые клеточки картинками так, чтобы ни одна </a:t>
            </a:r>
            <a:r>
              <a:rPr lang="ru-RU" sz="2000" b="1" dirty="0" smtClean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картинка </a:t>
            </a:r>
            <a:r>
              <a:rPr lang="ru-RU" sz="20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не повторялась в строчках и столбцах большого квадрата</a:t>
            </a:r>
            <a:r>
              <a:rPr lang="ru-RU" sz="2000" b="1" dirty="0" smtClean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.</a:t>
            </a:r>
            <a:br>
              <a:rPr lang="ru-RU" sz="2000" b="1" dirty="0" smtClean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</a:br>
            <a:r>
              <a:rPr lang="ru-RU" sz="20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/>
            </a:r>
            <a:br>
              <a:rPr lang="ru-RU" sz="20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</a:br>
            <a:endParaRPr lang="ru-RU" sz="2000" b="1" dirty="0">
              <a:solidFill>
                <a:srgbClr val="00B0F0"/>
              </a:solidFill>
              <a:effectLst/>
              <a:latin typeface="Georgia" panose="02040502050405020303" pitchFamily="18" charset="0"/>
              <a:ea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31640" y="476673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Этапы работы с 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  <a:ea typeface="Calibri"/>
              </a:rPr>
              <a:t>развивающей игрой 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«</a:t>
            </a:r>
            <a:r>
              <a:rPr lang="ru-RU" b="1" i="1" dirty="0" err="1">
                <a:solidFill>
                  <a:srgbClr val="C00000"/>
                </a:solidFill>
                <a:latin typeface="Georgia" panose="02040502050405020303" pitchFamily="18" charset="0"/>
                <a:ea typeface="Calibri"/>
              </a:rPr>
              <a:t>Судоку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  <a:ea typeface="Calibri"/>
              </a:rPr>
              <a:t> для детей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»:</a:t>
            </a:r>
            <a:endParaRPr lang="ru-RU" sz="1600" b="1" i="1" dirty="0">
              <a:solidFill>
                <a:srgbClr val="C00000"/>
              </a:solidFill>
              <a:effectLst/>
              <a:latin typeface="Georgia" panose="02040502050405020303" pitchFamily="18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627217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3" y="836712"/>
            <a:ext cx="7811467" cy="4464496"/>
          </a:xfrm>
        </p:spPr>
        <p:txBody>
          <a:bodyPr>
            <a:normAutofit/>
          </a:bodyPr>
          <a:lstStyle/>
          <a:p>
            <a:pPr indent="228600">
              <a:buNone/>
            </a:pPr>
            <a:endParaRPr lang="ru-RU" sz="2400" b="1" dirty="0">
              <a:solidFill>
                <a:srgbClr val="0070C0"/>
              </a:solidFill>
              <a:latin typeface="Georgia" panose="02040502050405020303" pitchFamily="18" charset="0"/>
              <a:ea typeface="Times New Roman"/>
            </a:endParaRPr>
          </a:p>
          <a:p>
            <a:r>
              <a:rPr lang="ru-RU" sz="2400" b="1" dirty="0">
                <a:solidFill>
                  <a:srgbClr val="0070C0"/>
                </a:solidFill>
                <a:latin typeface="Georgia" panose="02040502050405020303" pitchFamily="18" charset="0"/>
                <a:ea typeface="Arial Unicode MS"/>
              </a:rPr>
              <a:t>Одной из развивающих игр является довольно древняя, но в тоже время до сих пор пользующаяся популярностью головоломка - </a:t>
            </a:r>
            <a:r>
              <a:rPr lang="ru-RU" sz="2400" b="1" dirty="0" err="1">
                <a:solidFill>
                  <a:srgbClr val="0070C0"/>
                </a:solidFill>
                <a:latin typeface="Georgia" panose="02040502050405020303" pitchFamily="18" charset="0"/>
                <a:ea typeface="Arial Unicode MS"/>
              </a:rPr>
              <a:t>судоку</a:t>
            </a:r>
            <a:r>
              <a:rPr lang="ru-RU" sz="2400" b="1" dirty="0">
                <a:solidFill>
                  <a:srgbClr val="0070C0"/>
                </a:solidFill>
                <a:latin typeface="Georgia" panose="02040502050405020303" pitchFamily="18" charset="0"/>
                <a:ea typeface="Arial Unicode MS"/>
              </a:rPr>
              <a:t>. </a:t>
            </a:r>
            <a:endParaRPr lang="ru-RU" sz="2400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3429000"/>
            <a:ext cx="72866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0070C0"/>
                </a:solidFill>
                <a:latin typeface="Georgia" panose="02040502050405020303" pitchFamily="18" charset="0"/>
                <a:ea typeface="Times New Roman"/>
              </a:rPr>
              <a:t>Судоку</a:t>
            </a:r>
            <a:r>
              <a:rPr lang="ru-RU" sz="2400" b="1" dirty="0" smtClean="0">
                <a:solidFill>
                  <a:srgbClr val="0070C0"/>
                </a:solidFill>
                <a:latin typeface="Georgia" panose="02040502050405020303" pitchFamily="18" charset="0"/>
                <a:ea typeface="Times New Roman"/>
              </a:rPr>
              <a:t> - </a:t>
            </a:r>
            <a:r>
              <a:rPr lang="ru-RU" sz="2400" b="1" i="1" dirty="0" smtClean="0">
                <a:solidFill>
                  <a:srgbClr val="0070C0"/>
                </a:solidFill>
                <a:latin typeface="Georgia" panose="02040502050405020303" pitchFamily="18" charset="0"/>
                <a:ea typeface="Times New Roman"/>
              </a:rPr>
              <a:t>(яп. Су. доку, произношение)</a:t>
            </a:r>
            <a:r>
              <a:rPr lang="ru-RU" sz="2400" b="1" dirty="0" smtClean="0">
                <a:solidFill>
                  <a:srgbClr val="0070C0"/>
                </a:solidFill>
                <a:latin typeface="Georgia" panose="02040502050405020303" pitchFamily="18" charset="0"/>
                <a:ea typeface="Times New Roman"/>
              </a:rPr>
              <a:t> - это </a:t>
            </a:r>
            <a:r>
              <a:rPr lang="ru-RU" sz="2400" b="1" dirty="0" err="1" smtClean="0">
                <a:solidFill>
                  <a:srgbClr val="0070C0"/>
                </a:solidFill>
                <a:latin typeface="Georgia" panose="02040502050405020303" pitchFamily="18" charset="0"/>
                <a:ea typeface="Times New Roman"/>
              </a:rPr>
              <a:t>головоломка-пазл</a:t>
            </a:r>
            <a:r>
              <a:rPr lang="ru-RU" sz="2400" b="1" dirty="0" smtClean="0">
                <a:solidFill>
                  <a:srgbClr val="0070C0"/>
                </a:solidFill>
                <a:latin typeface="Georgia" panose="02040502050405020303" pitchFamily="18" charset="0"/>
                <a:ea typeface="Times New Roman"/>
              </a:rPr>
              <a:t> с числами, ставшая в последнее время очень популярной. В переводе с японского </a:t>
            </a:r>
            <a:r>
              <a:rPr lang="ru-RU" sz="2400" b="1" i="1" dirty="0" smtClean="0">
                <a:solidFill>
                  <a:srgbClr val="0070C0"/>
                </a:solidFill>
                <a:latin typeface="Georgia" panose="02040502050405020303" pitchFamily="18" charset="0"/>
                <a:ea typeface="Times New Roman"/>
              </a:rPr>
              <a:t>«су»</a:t>
            </a:r>
            <a:r>
              <a:rPr lang="ru-RU" sz="2400" b="1" dirty="0" smtClean="0">
                <a:solidFill>
                  <a:srgbClr val="0070C0"/>
                </a:solidFill>
                <a:latin typeface="Georgia" panose="02040502050405020303" pitchFamily="18" charset="0"/>
                <a:ea typeface="Times New Roman"/>
              </a:rPr>
              <a:t> - цифра, </a:t>
            </a:r>
            <a:r>
              <a:rPr lang="ru-RU" sz="2400" b="1" i="1" dirty="0" smtClean="0">
                <a:solidFill>
                  <a:srgbClr val="0070C0"/>
                </a:solidFill>
                <a:latin typeface="Georgia" panose="02040502050405020303" pitchFamily="18" charset="0"/>
                <a:ea typeface="Times New Roman"/>
              </a:rPr>
              <a:t>«доку»</a:t>
            </a:r>
            <a:r>
              <a:rPr lang="ru-RU" sz="2400" b="1" dirty="0" smtClean="0">
                <a:solidFill>
                  <a:srgbClr val="0070C0"/>
                </a:solidFill>
                <a:latin typeface="Georgia" panose="02040502050405020303" pitchFamily="18" charset="0"/>
                <a:ea typeface="Times New Roman"/>
              </a:rPr>
              <a:t> - стоящая отдельно.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36254030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332656"/>
            <a:ext cx="7128792" cy="180818"/>
          </a:xfrm>
        </p:spPr>
        <p:txBody>
          <a:bodyPr>
            <a:normAutofit fontScale="25000" lnSpcReduction="20000"/>
          </a:bodyPr>
          <a:lstStyle/>
          <a:p>
            <a:pPr indent="228600"/>
            <a:endParaRPr lang="ru-RU" sz="7200" u="sng" dirty="0" smtClean="0">
              <a:solidFill>
                <a:srgbClr val="111111"/>
              </a:solidFill>
              <a:latin typeface="Arial"/>
              <a:ea typeface="Times New Roman"/>
            </a:endParaRPr>
          </a:p>
          <a:p>
            <a:pPr indent="228600"/>
            <a:endParaRPr lang="ru-RU" sz="7200" u="sng" dirty="0">
              <a:solidFill>
                <a:srgbClr val="111111"/>
              </a:solidFill>
              <a:latin typeface="Arial"/>
              <a:ea typeface="Times New Roman"/>
            </a:endParaRPr>
          </a:p>
          <a:p>
            <a:pPr indent="228600"/>
            <a:endParaRPr lang="ru-RU" sz="7200" u="sng" dirty="0" smtClean="0">
              <a:solidFill>
                <a:srgbClr val="111111"/>
              </a:solidFill>
              <a:latin typeface="Arial"/>
              <a:ea typeface="Times New Roman"/>
            </a:endParaRPr>
          </a:p>
          <a:p>
            <a:pPr indent="0">
              <a:buNone/>
            </a:pPr>
            <a:endParaRPr lang="ru-RU" sz="7200" u="sng" dirty="0">
              <a:solidFill>
                <a:srgbClr val="111111"/>
              </a:solidFill>
              <a:latin typeface="Arial"/>
              <a:ea typeface="Times New Roman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72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1 Вариант. Используя первоначальные картинки – подсказки на поле, необходимо заполнить оставшиеся свободные клетки так, чтобы в каждой строке и в каждом столбце каждая картинка встречалась только один раз. Для начала нужно рассмотреть карточку с заданием, затем найти ряды, в которых уже по условию известны фигуры. Найти необходимые карточки и положить на пустую клетку игрового поля. Проверить и потом двигаться дальше. И так до тех пор, пока не заполнятся все пустые клетки на карточке.</a:t>
            </a:r>
          </a:p>
          <a:p>
            <a:pPr indent="228600"/>
            <a:r>
              <a:rPr lang="ru-RU" sz="72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2 Вариант. У </a:t>
            </a:r>
            <a:r>
              <a:rPr lang="ru-RU" sz="7200" b="1" dirty="0">
                <a:solidFill>
                  <a:srgbClr val="00B0F0"/>
                </a:solidFill>
                <a:latin typeface="Georgia" panose="02040502050405020303" pitchFamily="18" charset="0"/>
                <a:ea typeface="Calibri"/>
              </a:rPr>
              <a:t>детей</a:t>
            </a:r>
            <a:r>
              <a:rPr lang="ru-RU" sz="72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 только пустое игровое поле. Нужно разложить квадратики по своим местам, опираясь на ранее полученные знания.</a:t>
            </a:r>
          </a:p>
          <a:p>
            <a:pPr indent="228600"/>
            <a:r>
              <a:rPr lang="ru-RU" sz="72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3 Вариант. </a:t>
            </a:r>
            <a:r>
              <a:rPr lang="ru-RU" sz="7200" b="1" dirty="0">
                <a:solidFill>
                  <a:srgbClr val="00B0F0"/>
                </a:solidFill>
                <a:latin typeface="Georgia" panose="02040502050405020303" pitchFamily="18" charset="0"/>
                <a:ea typeface="Calibri"/>
              </a:rPr>
              <a:t>Игра-соревнование между детьми</a:t>
            </a:r>
            <a:r>
              <a:rPr lang="ru-RU" sz="72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.</a:t>
            </a:r>
          </a:p>
          <a:p>
            <a:pPr algn="ctr">
              <a:buNone/>
            </a:pPr>
            <a:endParaRPr lang="ru-RU" sz="51200" b="1" i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332656"/>
            <a:ext cx="3960440" cy="36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65"/>
              </a:lnSpc>
              <a:spcBef>
                <a:spcPts val="3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. </a:t>
            </a:r>
            <a:endParaRPr lang="ru-RU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513474"/>
            <a:ext cx="4896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2400" b="1" i="1" u="sng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Варианты игры</a:t>
            </a:r>
            <a:r>
              <a:rPr lang="ru-RU" sz="2400" b="1" i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:</a:t>
            </a:r>
            <a:endParaRPr lang="ru-RU" sz="2400" b="1" i="1" dirty="0">
              <a:solidFill>
                <a:srgbClr val="C00000"/>
              </a:solidFill>
              <a:effectLst/>
              <a:latin typeface="Georgia" panose="02040502050405020303" pitchFamily="18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95580371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тебе, любимая_21"/>
          <p:cNvPicPr>
            <a:picLocks noChangeAspect="1" noChangeArrowheads="1"/>
          </p:cNvPicPr>
          <p:nvPr/>
        </p:nvPicPr>
        <p:blipFill>
          <a:blip r:embed="rId2" cstate="print"/>
          <a:srcRect l="2641" t="20279" r="2641" b="9613"/>
          <a:stretch>
            <a:fillRect/>
          </a:stretch>
        </p:blipFill>
        <p:spPr bwMode="auto">
          <a:xfrm>
            <a:off x="0" y="0"/>
            <a:ext cx="9144000" cy="6843713"/>
          </a:xfrm>
          <a:prstGeom prst="rect">
            <a:avLst/>
          </a:prstGeom>
          <a:noFill/>
        </p:spPr>
      </p:pic>
      <p:sp>
        <p:nvSpPr>
          <p:cNvPr id="16389" name="WordArt 5"/>
          <p:cNvSpPr>
            <a:spLocks noChangeArrowheads="1" noChangeShapeType="1" noTextEdit="1"/>
          </p:cNvSpPr>
          <p:nvPr/>
        </p:nvSpPr>
        <p:spPr bwMode="auto">
          <a:xfrm>
            <a:off x="1042988" y="549275"/>
            <a:ext cx="7200900" cy="475138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5542"/>
                <a:gd name="adj2" fmla="val -199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66FF"/>
                    </a:gs>
                    <a:gs pos="50000">
                      <a:srgbClr val="FF0000"/>
                    </a:gs>
                    <a:gs pos="100000">
                      <a:srgbClr val="FF66FF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0000FF">
                      <a:alpha val="80000"/>
                    </a:srgbClr>
                  </a:outerShdw>
                </a:effectLst>
                <a:latin typeface="Bookman Old Style"/>
              </a:rPr>
              <a:t>Спасибо </a:t>
            </a:r>
          </a:p>
          <a:p>
            <a:pPr algn="ctr"/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66FF"/>
                    </a:gs>
                    <a:gs pos="50000">
                      <a:srgbClr val="FF0000"/>
                    </a:gs>
                    <a:gs pos="100000">
                      <a:srgbClr val="FF66FF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0000FF">
                      <a:alpha val="80000"/>
                    </a:srgbClr>
                  </a:outerShdw>
                </a:effectLst>
                <a:latin typeface="Bookman Old Style"/>
              </a:rPr>
              <a:t>за сотрудничество!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661248"/>
            <a:ext cx="9217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kern="10" dirty="0" smtClean="0">
                <a:ln w="12700">
                  <a:solidFill>
                    <a:srgbClr val="800080"/>
                  </a:solidFill>
                  <a:round/>
                  <a:headEnd type="none" w="sm" len="sm"/>
                  <a:tailEnd type="none" w="sm" len="sm"/>
                </a:ln>
                <a:solidFill>
                  <a:schemeClr val="accent1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Успехов Вам и Вашим детям!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496943" cy="4464496"/>
          </a:xfrm>
        </p:spPr>
        <p:txBody>
          <a:bodyPr>
            <a:noAutofit/>
          </a:bodyPr>
          <a:lstStyle/>
          <a:p>
            <a:r>
              <a:rPr lang="ru-RU" sz="2000" b="1" dirty="0" err="1" smtClean="0">
                <a:solidFill>
                  <a:srgbClr val="0070C0"/>
                </a:solidFill>
                <a:latin typeface="Georgia" pitchFamily="18" charset="0"/>
              </a:rPr>
              <a:t>Судоку</a:t>
            </a: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 (</a:t>
            </a:r>
            <a:r>
              <a:rPr lang="en-US" sz="2000" b="1" dirty="0" err="1" smtClean="0">
                <a:solidFill>
                  <a:srgbClr val="0070C0"/>
                </a:solidFill>
                <a:latin typeface="Georgia" pitchFamily="18" charset="0"/>
              </a:rPr>
              <a:t>sudoku</a:t>
            </a: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)–</a:t>
            </a:r>
            <a:r>
              <a:rPr lang="en-US" sz="2000" b="1" dirty="0" smtClean="0">
                <a:solidFill>
                  <a:srgbClr val="0070C0"/>
                </a:solidFill>
                <a:latin typeface="Georgia" pitchFamily="18" charset="0"/>
              </a:rPr>
              <a:t> </a:t>
            </a: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популярнейшая головоломка 21 века.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Правила </a:t>
            </a:r>
            <a:r>
              <a:rPr lang="ru-RU" sz="2000" b="1" dirty="0" err="1" smtClean="0">
                <a:solidFill>
                  <a:srgbClr val="0070C0"/>
                </a:solidFill>
                <a:latin typeface="Georgia" pitchFamily="18" charset="0"/>
              </a:rPr>
              <a:t>судоку</a:t>
            </a: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 достаточно просты: Игровое поле состоит из квадрата, размером 9</a:t>
            </a:r>
            <a:r>
              <a:rPr lang="en-US" sz="2000" b="1" dirty="0" smtClean="0">
                <a:solidFill>
                  <a:srgbClr val="0070C0"/>
                </a:solidFill>
                <a:latin typeface="Georgia" pitchFamily="18" charset="0"/>
              </a:rPr>
              <a:t>x</a:t>
            </a: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9. Этот квадрат</a:t>
            </a:r>
            <a:r>
              <a:rPr lang="en-US" sz="2000" b="1" dirty="0" smtClean="0">
                <a:solidFill>
                  <a:srgbClr val="0070C0"/>
                </a:solidFill>
                <a:latin typeface="Georgia" pitchFamily="18" charset="0"/>
              </a:rPr>
              <a:t> </a:t>
            </a: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разделен на меньшие квадраты со стороной 3 клетки. 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Таким образом, всего игровое поле состоит из 81 клетки.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В некоторых клетках в начале игры уже стоят числа (от 1 до 9). Цель игры - заполнить свободные клетки цифрами от 1 до 9 так, чтобы в каждой строке, в каждом столбце и в каждом малом квадрате 3</a:t>
            </a:r>
            <a:r>
              <a:rPr lang="en-US" sz="2000" b="1" dirty="0" smtClean="0">
                <a:solidFill>
                  <a:srgbClr val="0070C0"/>
                </a:solidFill>
                <a:latin typeface="Georgia" pitchFamily="18" charset="0"/>
              </a:rPr>
              <a:t>x</a:t>
            </a: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3</a:t>
            </a:r>
            <a:r>
              <a:rPr lang="en-US" sz="2000" b="1" dirty="0" smtClean="0">
                <a:solidFill>
                  <a:srgbClr val="0070C0"/>
                </a:solidFill>
                <a:latin typeface="Georgia" pitchFamily="18" charset="0"/>
              </a:rPr>
              <a:t> </a:t>
            </a: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каждая цифра встречалась бы только один раз</a:t>
            </a:r>
            <a:r>
              <a:rPr lang="ru-RU" sz="2400" dirty="0" smtClean="0">
                <a:solidFill>
                  <a:srgbClr val="0070C0"/>
                </a:solidFill>
                <a:latin typeface="Georgia" pitchFamily="18" charset="0"/>
              </a:rPr>
              <a:t>.</a:t>
            </a:r>
            <a:endParaRPr lang="ru-RU" sz="2400" dirty="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7" name="Рисунок 6" descr="C:\Users\Админ\Desktop\free-medium-printable-sudoku-puzzles_1021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4643446"/>
            <a:ext cx="1885950" cy="188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395536" y="764705"/>
            <a:ext cx="6624736" cy="2160240"/>
          </a:xfrm>
        </p:spPr>
        <p:txBody>
          <a:bodyPr>
            <a:normAutofit/>
          </a:bodyPr>
          <a:lstStyle/>
          <a:p>
            <a:pPr algn="ctr">
              <a:buFont typeface="Monotype Sorts" pitchFamily="2" charset="2"/>
              <a:buNone/>
            </a:pPr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88640"/>
            <a:ext cx="820891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Georgia" panose="02040502050405020303" pitchFamily="18" charset="0"/>
                <a:ea typeface="Times New Roman"/>
              </a:rPr>
              <a:t>На </a:t>
            </a:r>
            <a:r>
              <a:rPr lang="ru-RU" sz="2000" b="1" dirty="0">
                <a:solidFill>
                  <a:srgbClr val="0070C0"/>
                </a:solidFill>
                <a:latin typeface="Georgia" panose="02040502050405020303" pitchFamily="18" charset="0"/>
                <a:ea typeface="Times New Roman"/>
              </a:rPr>
              <a:t>самом деле, разгадывание этой головоломки не требует специальных знаний или возможностей. Необходимо лишь умения визуально отличать символы в клетках и логически мыслить. Поэтому эта головоломка доступна для людей разного возраста и уровня образования. Интересно то, что разгадывание </a:t>
            </a:r>
            <a:r>
              <a:rPr lang="ru-RU" sz="2000" b="1" dirty="0" err="1">
                <a:solidFill>
                  <a:srgbClr val="0070C0"/>
                </a:solidFill>
                <a:latin typeface="Georgia" panose="02040502050405020303" pitchFamily="18" charset="0"/>
                <a:ea typeface="Times New Roman"/>
              </a:rPr>
              <a:t>судоку</a:t>
            </a:r>
            <a:r>
              <a:rPr lang="ru-RU" sz="2000" b="1" dirty="0">
                <a:solidFill>
                  <a:srgbClr val="0070C0"/>
                </a:solidFill>
                <a:latin typeface="Georgia" panose="02040502050405020303" pitchFamily="18" charset="0"/>
                <a:ea typeface="Times New Roman"/>
              </a:rPr>
              <a:t> предупреждает развитие слабоумия. Эта игра полезна в любом возрасте для развития умственных способностей и поддержания их в отличном состоянии. Так же эта игра помогает снизить эмоциональную нагрузку</a:t>
            </a:r>
            <a:r>
              <a:rPr lang="ru-RU" sz="2000" b="1" dirty="0" smtClean="0">
                <a:solidFill>
                  <a:srgbClr val="0070C0"/>
                </a:solidFill>
                <a:latin typeface="Georgia" panose="02040502050405020303" pitchFamily="18" charset="0"/>
                <a:ea typeface="Times New Roman"/>
              </a:rPr>
              <a:t>.</a:t>
            </a:r>
          </a:p>
        </p:txBody>
      </p:sp>
      <p:pic>
        <p:nvPicPr>
          <p:cNvPr id="9" name="Рисунок 8" descr="https://www.wikihow.com/images/0/02/Create-a-Sudoku-Final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57562"/>
            <a:ext cx="2739724" cy="2867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0" name="Picture 4" descr="https://www.maam.ru/upload/blogs/small/detsad-802367-158820168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56" r="24660"/>
          <a:stretch/>
        </p:blipFill>
        <p:spPr bwMode="auto">
          <a:xfrm>
            <a:off x="5436096" y="3501008"/>
            <a:ext cx="2777683" cy="282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476250"/>
            <a:ext cx="7561262" cy="5473700"/>
          </a:xfrm>
        </p:spPr>
        <p:txBody>
          <a:bodyPr>
            <a:normAutofit/>
          </a:bodyPr>
          <a:lstStyle/>
          <a:p>
            <a:pPr algn="ctr">
              <a:defRPr/>
            </a:pPr>
            <a:endParaRPr lang="ru-RU" sz="54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14348" y="428604"/>
            <a:ext cx="8429652" cy="548261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Georgia" pitchFamily="18" charset="0"/>
              </a:rPr>
              <a:t>Для детей младшего возраста можно предложить сыграть в </a:t>
            </a:r>
            <a:r>
              <a:rPr lang="ru-RU" sz="2400" b="1" dirty="0" err="1" smtClean="0">
                <a:solidFill>
                  <a:srgbClr val="0070C0"/>
                </a:solidFill>
                <a:latin typeface="Georgia" pitchFamily="18" charset="0"/>
              </a:rPr>
              <a:t>судоку</a:t>
            </a:r>
            <a:r>
              <a:rPr lang="ru-RU" sz="2400" b="1" dirty="0" smtClean="0">
                <a:solidFill>
                  <a:srgbClr val="0070C0"/>
                </a:solidFill>
                <a:latin typeface="Georgia" pitchFamily="18" charset="0"/>
              </a:rPr>
              <a:t> с картинками. Эта увлекательная головоломка позволит развить логику детей с самых первых шагов. Затем после изучения числового ряда, детям можно дать эту игру в уже стандартном виде, усложняя каждый раз.</a:t>
            </a:r>
            <a:endParaRPr lang="ru-RU" sz="24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5" name="Picture 4" descr="https://lh5.googleusercontent.com/HAN2PZoNgpEHRPbFn9lDDrAaHOu6nxF0FAWG5YUWorJZ4g2kbWHQcEXsEHDAF2JB4sS_T3PziMnF9teiIo_7ldGcclBFzVbz6KL2fCQYWxyIatMMBR141ILfE9URsCGUQQueFrwxtYVi_7Ohu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60" y="3643314"/>
            <a:ext cx="273630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260648"/>
            <a:ext cx="8496944" cy="3528392"/>
          </a:xfrm>
        </p:spPr>
        <p:txBody>
          <a:bodyPr>
            <a:normAutofit/>
          </a:bodyPr>
          <a:lstStyle/>
          <a:p>
            <a:pPr indent="228600"/>
            <a:r>
              <a:rPr lang="ru-RU" sz="2400" b="1" dirty="0" smtClean="0">
                <a:solidFill>
                  <a:srgbClr val="0070C0"/>
                </a:solidFill>
                <a:latin typeface="Georgia" pitchFamily="18" charset="0"/>
              </a:rPr>
              <a:t>Так же есть вариант заполнения клеток картинками и  цифрами от 1 – 16. Это длительная головоломка подойдет для более старших деток – старшей и подготовительной группы.</a:t>
            </a:r>
          </a:p>
          <a:p>
            <a:pPr indent="228600"/>
            <a:endParaRPr lang="ru-RU" sz="2400" b="1" dirty="0">
              <a:solidFill>
                <a:srgbClr val="0070C0"/>
              </a:solidFill>
              <a:latin typeface="Georgia" panose="02040502050405020303" pitchFamily="18" charset="0"/>
              <a:ea typeface="Times New Roman"/>
            </a:endParaRPr>
          </a:p>
        </p:txBody>
      </p:sp>
      <p:pic>
        <p:nvPicPr>
          <p:cNvPr id="1026" name="Picture 2" descr="http://5.lipetskddo.ru/files/images/albums/foto_386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3071810"/>
            <a:ext cx="3296118" cy="334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s://2.bp.blogspot.com/-vilm92Vv3Cw/UW3w91Sh4dI/AAAAAAAACsI/SXqJF3pXLs0/s200/%D1%81%D1%83%D0%B4%D0%BE%D0%BA%D1%83_2.jp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2786058"/>
            <a:ext cx="2857520" cy="32635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357290" y="0"/>
            <a:ext cx="70723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В чем польза</a:t>
            </a:r>
            <a:r>
              <a:rPr lang="en-US" sz="3200" b="1" dirty="0" smtClean="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28596" y="642918"/>
            <a:ext cx="871540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Во первых – улучшает память ребенка. Память и логика взаимодействуют постоянно, когда ребенок разгадывает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судоку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. Младший школьник использует свою память, чтобы запоминать числа, когда использует логику, думая над последующей пустой ячейкой.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Во - вторых - игра позволяет ребенку практиковать свое логическое мышление, когда разгадывает головоломку, и в конечном итоге улучшает ряд навыков работы с цифрами.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Следующий плюс -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судоку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 – игра не только очень интересная. Она помогает развить чувство времени. Дошкольники учатся принимать решения и предпринимать какие-то определенные действия гораздо быстрее и с меньшими колебаниями.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Так же эта головоломка улучшает силу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концентрации.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Судоку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 требует от ребенка стратегического мышления и творческого решения задач. Как только дошкольник перестает играть в середине игры, ему приходится снова начинать весь мыслительный процесс, что помогает развить силу концентрации.</a:t>
            </a: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Немаловажный факт, что данная головоломка заставляет детей чувствовать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«маленькую победу»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itchFamily="18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332656"/>
            <a:ext cx="6913563" cy="10795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Предлагаю поиграть в дидактическую  игру </a:t>
            </a:r>
            <a:r>
              <a:rPr lang="ru-RU" sz="2400" b="1" dirty="0" err="1" smtClean="0">
                <a:solidFill>
                  <a:srgbClr val="FF0000"/>
                </a:solidFill>
                <a:latin typeface="Georgia" pitchFamily="18" charset="0"/>
              </a:rPr>
              <a:t>судоку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 «Первые деньги»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268760"/>
            <a:ext cx="8064500" cy="5400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r>
              <a:rPr lang="ru-RU" sz="2800" dirty="0" smtClean="0"/>
              <a:t> </a:t>
            </a:r>
          </a:p>
        </p:txBody>
      </p:sp>
      <p:pic>
        <p:nvPicPr>
          <p:cNvPr id="1026" name="Picture 2" descr="image3"/>
          <p:cNvPicPr>
            <a:picLocks noChangeAspect="1" noChangeArrowheads="1"/>
          </p:cNvPicPr>
          <p:nvPr/>
        </p:nvPicPr>
        <p:blipFill>
          <a:blip r:embed="rId2"/>
          <a:srcRect l="7018" r="-1755" b="18351"/>
          <a:stretch>
            <a:fillRect/>
          </a:stretch>
        </p:blipFill>
        <p:spPr bwMode="auto">
          <a:xfrm>
            <a:off x="2428860" y="3140968"/>
            <a:ext cx="2714644" cy="313132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1357298"/>
            <a:ext cx="75009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Цели: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Georgia" pitchFamily="18" charset="0"/>
              </a:rPr>
              <a:t>формирование первичных финансово-экономических представлений;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Georgia" pitchFamily="18" charset="0"/>
              </a:rPr>
              <a:t>развитие экономического мышления;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Georgia" pitchFamily="18" charset="0"/>
              </a:rPr>
              <a:t>развитие внимание и любознательности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4104455" cy="3312368"/>
          </a:xfrm>
        </p:spPr>
        <p:txBody>
          <a:bodyPr>
            <a:normAutofit/>
          </a:bodyPr>
          <a:lstStyle/>
          <a:p>
            <a:pPr marR="330200" algn="just">
              <a:lnSpc>
                <a:spcPts val="1895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  <a:t>Но прошло много лет, и эти первобытные люди стали жить иначе. Они уже научились делать себе из камня топоры, ножи, глиняные горшки, копья, стрелы. Пищу добывали охотой и рыбной ловлей.</a:t>
            </a:r>
            <a:br>
              <a:rPr lang="ru-RU" sz="1800" b="1" dirty="0">
                <a:solidFill>
                  <a:srgbClr val="00B0F0"/>
                </a:solidFill>
                <a:latin typeface="Georgia" panose="02040502050405020303" pitchFamily="18" charset="0"/>
                <a:ea typeface="Times New Roman"/>
              </a:rPr>
            </a:br>
            <a:endParaRPr lang="ru-RU" sz="1800" b="1" dirty="0" smtClean="0">
              <a:solidFill>
                <a:srgbClr val="00B0F0"/>
              </a:solidFill>
              <a:latin typeface="Georgia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268760"/>
            <a:ext cx="8064500" cy="5400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sz="2000" dirty="0" smtClean="0"/>
          </a:p>
          <a:p>
            <a:pPr marL="0" indent="0">
              <a:lnSpc>
                <a:spcPct val="80000"/>
              </a:lnSpc>
              <a:buNone/>
            </a:pPr>
            <a:endParaRPr lang="ru-RU" sz="2800" dirty="0" smtClean="0"/>
          </a:p>
        </p:txBody>
      </p:sp>
      <p:pic>
        <p:nvPicPr>
          <p:cNvPr id="1027" name="Picture 3" descr="image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016" y="260648"/>
            <a:ext cx="4215101" cy="431357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1357298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1538" y="4907610"/>
            <a:ext cx="7500990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30200">
              <a:lnSpc>
                <a:spcPts val="1895"/>
              </a:lnSpc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  <a:ea typeface="Times New Roman"/>
              </a:rPr>
              <a:t>? Как вы думаете, что делали древние люди, если им нужна была какая-то вещь, которую они еще не умели делать, но она была у соседнего племени? (Ответы детей)</a:t>
            </a:r>
            <a:endParaRPr lang="ru-RU" b="1" i="1" dirty="0">
              <a:solidFill>
                <a:srgbClr val="C00000"/>
              </a:solidFill>
              <a:effectLst/>
              <a:latin typeface="Georgia" panose="02040502050405020303" pitchFamily="18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9690806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6" grpId="0"/>
      <p:bldP spid="2" grpId="0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596</TotalTime>
  <Words>649</Words>
  <Application>Microsoft Office PowerPoint</Application>
  <PresentationFormat>Экран (4:3)</PresentationFormat>
  <Paragraphs>81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Легкий дым</vt:lpstr>
      <vt:lpstr>       Мастер класс:    Дидактическая игра для дошкольников на развитие финансовой грамотности Судоку «Первые деньги»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Предлагаю поиграть в дидактическую  игру судоку «Первые деньги»</vt:lpstr>
      <vt:lpstr>Но прошло много лет, и эти первобытные люди стали жить иначе. Они уже научились делать себе из камня топоры, ножи, глиняные горшки, копья, стрелы. Пищу добывали охотой и рыбной ловлей. </vt:lpstr>
      <vt:lpstr>Племена заключали союз и начинали меняться. Из одного племени давали соль, а из другого топоры, стрелы, горшки.</vt:lpstr>
      <vt:lpstr>Выработались и правила для обмена. Согласились, например, считать, что можно обменивать 1 топор или на 10 стрел или на 2 копья, или на 2 горшка, или на 1 овцу.</vt:lpstr>
      <vt:lpstr>Презентация PowerPoint</vt:lpstr>
      <vt:lpstr>? Как вы думаете, удобно было расплачиваться такими деньгами? (Ответы детей)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 Вводное занятие - знакомство с «судоку» ( в ходе которого дети узнают историю появления игры, знакомятся с правилами игры и готовым полем  с двумя или тремя пустыми клетками. 2. Освоение правил детьми (при необходимости - при помощи взрослого, самостоятельная деятельность с карточками-подсказками. 3.Вводятся усложнения игры: пустое поле (3 х 3 клетки, затем поле (4 х 4 клетки). Инструкция для ребенка (с показом): чтобы решить судоку, ты должен заполнить пустые клеточки картинками так, чтобы ни одна картинка не повторялась в строчках и столбцах большого квадрата. 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собрание: Дети и деньги</dc:title>
  <dc:creator>Аня</dc:creator>
  <cp:lastModifiedBy>Админ</cp:lastModifiedBy>
  <cp:revision>56</cp:revision>
  <dcterms:created xsi:type="dcterms:W3CDTF">2012-05-15T16:48:18Z</dcterms:created>
  <dcterms:modified xsi:type="dcterms:W3CDTF">2020-12-16T14:13:53Z</dcterms:modified>
</cp:coreProperties>
</file>