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5" d="100"/>
          <a:sy n="55" d="100"/>
        </p:scale>
        <p:origin x="204"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4070535-914C-4B45-86E8-A8846081F9EB}" type="datetimeFigureOut">
              <a:rPr lang="ru-RU" smtClean="0"/>
              <a:t>02.11.2021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15C7E73-47D5-4E27-9976-66EAEA6AEE31}" type="slidenum">
              <a:rPr lang="ru-RU" smtClean="0"/>
              <a:t>‹#›</a:t>
            </a:fld>
            <a:endParaRPr lang="ru-RU"/>
          </a:p>
        </p:txBody>
      </p:sp>
    </p:spTree>
    <p:extLst>
      <p:ext uri="{BB962C8B-B14F-4D97-AF65-F5344CB8AC3E}">
        <p14:creationId xmlns:p14="http://schemas.microsoft.com/office/powerpoint/2010/main" val="1276303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4070535-914C-4B45-86E8-A8846081F9EB}" type="datetimeFigureOut">
              <a:rPr lang="ru-RU" smtClean="0"/>
              <a:t>02.11.2021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15C7E73-47D5-4E27-9976-66EAEA6AEE31}" type="slidenum">
              <a:rPr lang="ru-RU" smtClean="0"/>
              <a:t>‹#›</a:t>
            </a:fld>
            <a:endParaRPr lang="ru-RU"/>
          </a:p>
        </p:txBody>
      </p:sp>
    </p:spTree>
    <p:extLst>
      <p:ext uri="{BB962C8B-B14F-4D97-AF65-F5344CB8AC3E}">
        <p14:creationId xmlns:p14="http://schemas.microsoft.com/office/powerpoint/2010/main" val="2718217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4070535-914C-4B45-86E8-A8846081F9EB}" type="datetimeFigureOut">
              <a:rPr lang="ru-RU" smtClean="0"/>
              <a:t>02.11.2021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15C7E73-47D5-4E27-9976-66EAEA6AEE31}" type="slidenum">
              <a:rPr lang="ru-RU" smtClean="0"/>
              <a:t>‹#›</a:t>
            </a:fld>
            <a:endParaRPr lang="ru-RU"/>
          </a:p>
        </p:txBody>
      </p:sp>
    </p:spTree>
    <p:extLst>
      <p:ext uri="{BB962C8B-B14F-4D97-AF65-F5344CB8AC3E}">
        <p14:creationId xmlns:p14="http://schemas.microsoft.com/office/powerpoint/2010/main" val="647173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4070535-914C-4B45-86E8-A8846081F9EB}" type="datetimeFigureOut">
              <a:rPr lang="ru-RU" smtClean="0"/>
              <a:t>02.11.2021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15C7E73-47D5-4E27-9976-66EAEA6AEE31}" type="slidenum">
              <a:rPr lang="ru-RU" smtClean="0"/>
              <a:t>‹#›</a:t>
            </a:fld>
            <a:endParaRPr lang="ru-RU"/>
          </a:p>
        </p:txBody>
      </p:sp>
    </p:spTree>
    <p:extLst>
      <p:ext uri="{BB962C8B-B14F-4D97-AF65-F5344CB8AC3E}">
        <p14:creationId xmlns:p14="http://schemas.microsoft.com/office/powerpoint/2010/main" val="719332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4070535-914C-4B45-86E8-A8846081F9EB}" type="datetimeFigureOut">
              <a:rPr lang="ru-RU" smtClean="0"/>
              <a:t>02.11.2021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15C7E73-47D5-4E27-9976-66EAEA6AEE31}" type="slidenum">
              <a:rPr lang="ru-RU" smtClean="0"/>
              <a:t>‹#›</a:t>
            </a:fld>
            <a:endParaRPr lang="ru-RU"/>
          </a:p>
        </p:txBody>
      </p:sp>
    </p:spTree>
    <p:extLst>
      <p:ext uri="{BB962C8B-B14F-4D97-AF65-F5344CB8AC3E}">
        <p14:creationId xmlns:p14="http://schemas.microsoft.com/office/powerpoint/2010/main" val="1031478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4070535-914C-4B45-86E8-A8846081F9EB}" type="datetimeFigureOut">
              <a:rPr lang="ru-RU" smtClean="0"/>
              <a:t>02.11.2021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15C7E73-47D5-4E27-9976-66EAEA6AEE31}" type="slidenum">
              <a:rPr lang="ru-RU" smtClean="0"/>
              <a:t>‹#›</a:t>
            </a:fld>
            <a:endParaRPr lang="ru-RU"/>
          </a:p>
        </p:txBody>
      </p:sp>
    </p:spTree>
    <p:extLst>
      <p:ext uri="{BB962C8B-B14F-4D97-AF65-F5344CB8AC3E}">
        <p14:creationId xmlns:p14="http://schemas.microsoft.com/office/powerpoint/2010/main" val="171652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4070535-914C-4B45-86E8-A8846081F9EB}" type="datetimeFigureOut">
              <a:rPr lang="ru-RU" smtClean="0"/>
              <a:t>02.11.2021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15C7E73-47D5-4E27-9976-66EAEA6AEE31}" type="slidenum">
              <a:rPr lang="ru-RU" smtClean="0"/>
              <a:t>‹#›</a:t>
            </a:fld>
            <a:endParaRPr lang="ru-RU"/>
          </a:p>
        </p:txBody>
      </p:sp>
    </p:spTree>
    <p:extLst>
      <p:ext uri="{BB962C8B-B14F-4D97-AF65-F5344CB8AC3E}">
        <p14:creationId xmlns:p14="http://schemas.microsoft.com/office/powerpoint/2010/main" val="1417505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4070535-914C-4B45-86E8-A8846081F9EB}" type="datetimeFigureOut">
              <a:rPr lang="ru-RU" smtClean="0"/>
              <a:t>02.11.2021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15C7E73-47D5-4E27-9976-66EAEA6AEE31}" type="slidenum">
              <a:rPr lang="ru-RU" smtClean="0"/>
              <a:t>‹#›</a:t>
            </a:fld>
            <a:endParaRPr lang="ru-RU"/>
          </a:p>
        </p:txBody>
      </p:sp>
    </p:spTree>
    <p:extLst>
      <p:ext uri="{BB962C8B-B14F-4D97-AF65-F5344CB8AC3E}">
        <p14:creationId xmlns:p14="http://schemas.microsoft.com/office/powerpoint/2010/main" val="64944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070535-914C-4B45-86E8-A8846081F9EB}" type="datetimeFigureOut">
              <a:rPr lang="ru-RU" smtClean="0"/>
              <a:t>02.11.2021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15C7E73-47D5-4E27-9976-66EAEA6AEE31}" type="slidenum">
              <a:rPr lang="ru-RU" smtClean="0"/>
              <a:t>‹#›</a:t>
            </a:fld>
            <a:endParaRPr lang="ru-RU"/>
          </a:p>
        </p:txBody>
      </p:sp>
    </p:spTree>
    <p:extLst>
      <p:ext uri="{BB962C8B-B14F-4D97-AF65-F5344CB8AC3E}">
        <p14:creationId xmlns:p14="http://schemas.microsoft.com/office/powerpoint/2010/main" val="3120237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4070535-914C-4B45-86E8-A8846081F9EB}" type="datetimeFigureOut">
              <a:rPr lang="ru-RU" smtClean="0"/>
              <a:t>02.11.2021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15C7E73-47D5-4E27-9976-66EAEA6AEE31}" type="slidenum">
              <a:rPr lang="ru-RU" smtClean="0"/>
              <a:t>‹#›</a:t>
            </a:fld>
            <a:endParaRPr lang="ru-RU"/>
          </a:p>
        </p:txBody>
      </p:sp>
    </p:spTree>
    <p:extLst>
      <p:ext uri="{BB962C8B-B14F-4D97-AF65-F5344CB8AC3E}">
        <p14:creationId xmlns:p14="http://schemas.microsoft.com/office/powerpoint/2010/main" val="186713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4070535-914C-4B45-86E8-A8846081F9EB}" type="datetimeFigureOut">
              <a:rPr lang="ru-RU" smtClean="0"/>
              <a:t>02.11.2021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15C7E73-47D5-4E27-9976-66EAEA6AEE31}" type="slidenum">
              <a:rPr lang="ru-RU" smtClean="0"/>
              <a:t>‹#›</a:t>
            </a:fld>
            <a:endParaRPr lang="ru-RU"/>
          </a:p>
        </p:txBody>
      </p:sp>
    </p:spTree>
    <p:extLst>
      <p:ext uri="{BB962C8B-B14F-4D97-AF65-F5344CB8AC3E}">
        <p14:creationId xmlns:p14="http://schemas.microsoft.com/office/powerpoint/2010/main" val="2838617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070535-914C-4B45-86E8-A8846081F9EB}" type="datetimeFigureOut">
              <a:rPr lang="ru-RU" smtClean="0"/>
              <a:t>02.11.2021</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5C7E73-47D5-4E27-9976-66EAEA6AEE31}" type="slidenum">
              <a:rPr lang="ru-RU" smtClean="0"/>
              <a:t>‹#›</a:t>
            </a:fld>
            <a:endParaRPr lang="ru-RU"/>
          </a:p>
        </p:txBody>
      </p:sp>
    </p:spTree>
    <p:extLst>
      <p:ext uri="{BB962C8B-B14F-4D97-AF65-F5344CB8AC3E}">
        <p14:creationId xmlns:p14="http://schemas.microsoft.com/office/powerpoint/2010/main" val="1144170062"/>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405053"/>
            <a:ext cx="8010293" cy="2104909"/>
          </a:xfrm>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1999" cy="6858000"/>
          </a:xfrm>
          <a:prstGeom prst="rect">
            <a:avLst/>
          </a:prstGeom>
        </p:spPr>
      </p:pic>
      <p:sp>
        <p:nvSpPr>
          <p:cNvPr id="5" name="Прямоугольник 4"/>
          <p:cNvSpPr/>
          <p:nvPr/>
        </p:nvSpPr>
        <p:spPr>
          <a:xfrm>
            <a:off x="2397257" y="389647"/>
            <a:ext cx="7085273" cy="1754326"/>
          </a:xfrm>
          <a:prstGeom prst="rect">
            <a:avLst/>
          </a:prstGeom>
          <a:solidFill>
            <a:schemeClr val="accent6">
              <a:lumMod val="60000"/>
              <a:lumOff val="40000"/>
            </a:schemeClr>
          </a:solidFill>
          <a:ln>
            <a:solidFill>
              <a:schemeClr val="accent5">
                <a:lumMod val="50000"/>
              </a:schemeClr>
            </a:solidFill>
          </a:ln>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ru-RU" sz="5400" b="1" cap="none" spc="0" dirty="0" smtClean="0">
                <a:ln/>
                <a:solidFill>
                  <a:schemeClr val="accent4"/>
                </a:solidFill>
                <a:effectLst/>
              </a:rPr>
              <a:t>ДИКИЕ ЖИВОТНЫЕ И</a:t>
            </a:r>
          </a:p>
          <a:p>
            <a:pPr algn="ctr"/>
            <a:r>
              <a:rPr lang="ru-RU" sz="5400" b="1" cap="none" spc="0" dirty="0" smtClean="0">
                <a:ln/>
                <a:solidFill>
                  <a:schemeClr val="accent4"/>
                </a:solidFill>
                <a:effectLst/>
              </a:rPr>
              <a:t> ИХ ДЕТЕНЫШИ В ЛЕСУ</a:t>
            </a:r>
            <a:endParaRPr lang="ru-RU" sz="5400" b="1" cap="none" spc="0" dirty="0">
              <a:ln/>
              <a:solidFill>
                <a:schemeClr val="accent4"/>
              </a:solidFill>
              <a:effectLst/>
            </a:endParaRPr>
          </a:p>
        </p:txBody>
      </p:sp>
      <p:sp>
        <p:nvSpPr>
          <p:cNvPr id="6" name="Прямоугольник 5"/>
          <p:cNvSpPr/>
          <p:nvPr/>
        </p:nvSpPr>
        <p:spPr>
          <a:xfrm>
            <a:off x="6991814" y="3937491"/>
            <a:ext cx="5296829" cy="3456000"/>
          </a:xfrm>
          <a:prstGeom prst="rect">
            <a:avLst/>
          </a:prstGeom>
          <a:noFill/>
          <a:effectLst>
            <a:glow rad="228600">
              <a:schemeClr val="accent4">
                <a:satMod val="175000"/>
                <a:alpha val="40000"/>
              </a:schemeClr>
            </a:glow>
          </a:effectLst>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ru-RU" sz="5400" b="1" dirty="0" smtClean="0">
                <a:ln/>
                <a:solidFill>
                  <a:schemeClr val="accent4"/>
                </a:solidFill>
              </a:rPr>
              <a:t>Воспитатели</a:t>
            </a:r>
            <a:r>
              <a:rPr lang="en-US" sz="5400" b="1" dirty="0" smtClean="0">
                <a:ln/>
                <a:solidFill>
                  <a:schemeClr val="accent4"/>
                </a:solidFill>
              </a:rPr>
              <a:t>:</a:t>
            </a:r>
          </a:p>
          <a:p>
            <a:pPr algn="ctr"/>
            <a:r>
              <a:rPr lang="ru-RU" sz="5400" b="1" dirty="0" smtClean="0">
                <a:ln/>
                <a:solidFill>
                  <a:schemeClr val="accent4"/>
                </a:solidFill>
              </a:rPr>
              <a:t>Закарова А.И.</a:t>
            </a:r>
          </a:p>
          <a:p>
            <a:pPr algn="ctr"/>
            <a:r>
              <a:rPr lang="ru-RU" sz="5400" b="1" dirty="0" smtClean="0">
                <a:ln/>
                <a:solidFill>
                  <a:schemeClr val="accent4"/>
                </a:solidFill>
              </a:rPr>
              <a:t>Смирнякова</a:t>
            </a:r>
            <a:r>
              <a:rPr lang="ru-RU" sz="5400" b="1" dirty="0">
                <a:ln/>
                <a:solidFill>
                  <a:schemeClr val="accent4"/>
                </a:solidFill>
              </a:rPr>
              <a:t> </a:t>
            </a:r>
            <a:r>
              <a:rPr lang="ru-RU" sz="5400" b="1" dirty="0" smtClean="0">
                <a:ln/>
                <a:solidFill>
                  <a:schemeClr val="accent4"/>
                </a:solidFill>
              </a:rPr>
              <a:t>Е.А.</a:t>
            </a:r>
          </a:p>
          <a:p>
            <a:pPr algn="ctr"/>
            <a:endParaRPr lang="ru-RU" sz="5400" b="1" cap="none" spc="0" dirty="0">
              <a:ln/>
              <a:solidFill>
                <a:schemeClr val="accent4"/>
              </a:solidFill>
              <a:effectLst/>
            </a:endParaRPr>
          </a:p>
        </p:txBody>
      </p:sp>
    </p:spTree>
    <p:extLst>
      <p:ext uri="{BB962C8B-B14F-4D97-AF65-F5344CB8AC3E}">
        <p14:creationId xmlns:p14="http://schemas.microsoft.com/office/powerpoint/2010/main" val="3316603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4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0599" y="677022"/>
            <a:ext cx="10515600" cy="1325563"/>
          </a:xfrm>
        </p:spPr>
        <p:txBody>
          <a:bodyPr>
            <a:noAutofit/>
          </a:bodyPr>
          <a:lstStyle/>
          <a:p>
            <a:r>
              <a:rPr lang="ru-RU" sz="2800" b="1" dirty="0"/>
              <a:t>Мощные </a:t>
            </a:r>
            <a:r>
              <a:rPr lang="ru-RU" sz="2800" b="1" dirty="0" smtClean="0"/>
              <a:t>и клыкастые </a:t>
            </a:r>
            <a:r>
              <a:rPr lang="ru-RU" sz="2800" b="1" dirty="0"/>
              <a:t>кабаны, </a:t>
            </a:r>
            <a:r>
              <a:rPr lang="ru-RU" sz="2800" b="1" dirty="0" smtClean="0"/>
              <a:t>родственники </a:t>
            </a:r>
            <a:r>
              <a:rPr lang="ru-RU" sz="2800" b="1" dirty="0"/>
              <a:t>свиней, выглядят грозно, поэтому считаются очень опасными. На самом деле здоровый </a:t>
            </a:r>
            <a:r>
              <a:rPr lang="ru-RU" sz="2800" b="1" dirty="0" smtClean="0"/>
              <a:t>кабан, </a:t>
            </a:r>
            <a:r>
              <a:rPr lang="ru-RU" sz="2800" b="1" dirty="0"/>
              <a:t>может напасть на человека, только если возникнет необходимость защищаться или защищать детенышей</a:t>
            </a:r>
            <a:r>
              <a:rPr lang="ru-RU" sz="2800" b="1" dirty="0" smtClean="0"/>
              <a:t>. </a:t>
            </a:r>
            <a:r>
              <a:rPr lang="ru-RU" sz="2800" b="1" dirty="0"/>
              <a:t>Едят лесные орехи, семена, желуди, клубни растений, с удовольствием лакомятся грибами, ягодами, яблоками и грушами</a:t>
            </a:r>
            <a:r>
              <a:rPr lang="ru-RU" sz="2800" b="1" dirty="0" smtClean="0"/>
              <a:t>. Детеныш кабана – КАБАНЕНОК.</a:t>
            </a:r>
            <a:endParaRPr lang="ru-RU" sz="2800" b="1" dirty="0"/>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52186" y="2687444"/>
            <a:ext cx="7795378" cy="4170556"/>
          </a:xfrm>
          <a:prstGeom prst="rect">
            <a:avLst/>
          </a:prstGeom>
        </p:spPr>
      </p:pic>
    </p:spTree>
    <p:extLst>
      <p:ext uri="{BB962C8B-B14F-4D97-AF65-F5344CB8AC3E}">
        <p14:creationId xmlns:p14="http://schemas.microsoft.com/office/powerpoint/2010/main" val="4025757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69500">
              <a:srgbClr val="BCE2AE"/>
            </a:gs>
            <a:gs pos="39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5183" y="124690"/>
            <a:ext cx="10744200" cy="2161309"/>
          </a:xfrm>
        </p:spPr>
        <p:txBody>
          <a:bodyPr>
            <a:normAutofit fontScale="90000"/>
          </a:bodyPr>
          <a:lstStyle/>
          <a:p>
            <a:r>
              <a:rPr lang="ru-RU" sz="2400" dirty="0"/>
              <a:t>Все эти </a:t>
            </a:r>
            <a:r>
              <a:rPr lang="ru-RU" sz="2400" b="1" dirty="0"/>
              <a:t>животные</a:t>
            </a:r>
            <a:r>
              <a:rPr lang="ru-RU" sz="2400" dirty="0"/>
              <a:t> живут в городе рядом с нами? Скажите, пожалуйста, а где можно в городе увидеть этих </a:t>
            </a:r>
            <a:r>
              <a:rPr lang="ru-RU" sz="2400" b="1" dirty="0"/>
              <a:t>животных</a:t>
            </a:r>
            <a:r>
              <a:rPr lang="ru-RU" sz="2400" dirty="0"/>
              <a:t>? В зоопарке, в цирке. Где живут медведь, заяц, волк и лиса? Эти </a:t>
            </a:r>
            <a:r>
              <a:rPr lang="ru-RU" sz="2400" b="1" dirty="0"/>
              <a:t>животные живут в лесу</a:t>
            </a:r>
            <a:r>
              <a:rPr lang="ru-RU" sz="2400" dirty="0"/>
              <a:t>, поэтому их так и называют – </a:t>
            </a:r>
            <a:r>
              <a:rPr lang="ru-RU" sz="2400" b="1" dirty="0"/>
              <a:t>лесные животные</a:t>
            </a:r>
            <a:r>
              <a:rPr lang="ru-RU" sz="2400" dirty="0"/>
              <a:t>.</a:t>
            </a:r>
            <a:br>
              <a:rPr lang="ru-RU" sz="2400" dirty="0"/>
            </a:br>
            <a:r>
              <a:rPr lang="ru-RU" sz="2400" dirty="0"/>
              <a:t>Все </a:t>
            </a:r>
            <a:r>
              <a:rPr lang="ru-RU" sz="2400" b="1" dirty="0"/>
              <a:t>лесные</a:t>
            </a:r>
            <a:r>
              <a:rPr lang="ru-RU" sz="2400" dirty="0"/>
              <a:t> обитатели живут как бы одной большой </a:t>
            </a:r>
            <a:r>
              <a:rPr lang="ru-RU" sz="2400" b="1" dirty="0"/>
              <a:t>лесной семьей</a:t>
            </a:r>
            <a:r>
              <a:rPr lang="ru-RU" sz="2400" dirty="0"/>
              <a:t>, в которой существуют свои правила. И все им подчиняются. Потому что зависят друг от друга, жить друг без друга не могут. Сегодня мы с вами посмотрим на диких лесных зверей их детенышей.</a:t>
            </a:r>
            <a:r>
              <a:rPr lang="ru-RU" dirty="0"/>
              <a:t/>
            </a:r>
            <a:br>
              <a:rPr lang="ru-RU" dirty="0"/>
            </a:br>
            <a:endParaRPr lang="ru-RU" sz="1400" dirty="0"/>
          </a:p>
        </p:txBody>
      </p:sp>
      <p:pic>
        <p:nvPicPr>
          <p:cNvPr id="4" name="Объект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1620982" y="2161309"/>
            <a:ext cx="8811491" cy="4696691"/>
          </a:xfrm>
        </p:spPr>
      </p:pic>
    </p:spTree>
    <p:extLst>
      <p:ext uri="{BB962C8B-B14F-4D97-AF65-F5344CB8AC3E}">
        <p14:creationId xmlns:p14="http://schemas.microsoft.com/office/powerpoint/2010/main" val="2439238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69500">
              <a:srgbClr val="BCE2AE"/>
            </a:gs>
            <a:gs pos="39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03671"/>
            <a:ext cx="10515600" cy="1325563"/>
          </a:xfrm>
        </p:spPr>
        <p:txBody>
          <a:bodyPr>
            <a:normAutofit fontScale="90000"/>
          </a:bodyPr>
          <a:lstStyle/>
          <a:p>
            <a:pPr algn="ctr"/>
            <a:r>
              <a:rPr lang="ru-RU" sz="3200" b="1" dirty="0"/>
              <a:t>Большой сильный зверь с темно-коричневой или бурой шерстью и когтистыми лапами — кажется, все знают, как выглядит медведь</a:t>
            </a:r>
            <a:r>
              <a:rPr lang="ru-RU" sz="3200" b="1" dirty="0" smtClean="0"/>
              <a:t>.</a:t>
            </a:r>
            <a:r>
              <a:rPr lang="ru-RU" sz="3200" b="1" dirty="0"/>
              <a:t/>
            </a:r>
            <a:br>
              <a:rPr lang="ru-RU" sz="3200" b="1" dirty="0"/>
            </a:br>
            <a:r>
              <a:rPr lang="ru-RU" sz="3200" b="1" dirty="0"/>
              <a:t>На самом же деле </a:t>
            </a:r>
            <a:r>
              <a:rPr lang="ru-RU" sz="3200" b="1" dirty="0" smtClean="0"/>
              <a:t>медведи, </a:t>
            </a:r>
            <a:r>
              <a:rPr lang="ru-RU" sz="3200" b="1" dirty="0"/>
              <a:t>очень ловкие, умеют передвигаться почти бесшумно — даже </a:t>
            </a:r>
            <a:r>
              <a:rPr lang="ru-RU" sz="3200" b="1" dirty="0" smtClean="0"/>
              <a:t>бегать и </a:t>
            </a:r>
            <a:r>
              <a:rPr lang="ru-RU" sz="3200" b="1" dirty="0"/>
              <a:t>лазить по деревьям. Питаются медведи ягодами, орехами, </a:t>
            </a:r>
            <a:r>
              <a:rPr lang="ru-RU" sz="3200" b="1" dirty="0" smtClean="0"/>
              <a:t>фруктами. </a:t>
            </a:r>
            <a:r>
              <a:rPr lang="ru-RU" sz="3200" b="1" dirty="0"/>
              <a:t>Любят ловить рыбу прямо лапами</a:t>
            </a:r>
            <a:r>
              <a:rPr lang="ru-RU" sz="3200" b="1" dirty="0" smtClean="0"/>
              <a:t>. Детеныш медведя – МЕДВЕЖОНОК.</a:t>
            </a:r>
            <a:endParaRPr lang="ru-RU" sz="3200" b="1"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1205345" y="2313708"/>
            <a:ext cx="10148455" cy="4544291"/>
          </a:xfrm>
        </p:spPr>
      </p:pic>
    </p:spTree>
    <p:extLst>
      <p:ext uri="{BB962C8B-B14F-4D97-AF65-F5344CB8AC3E}">
        <p14:creationId xmlns:p14="http://schemas.microsoft.com/office/powerpoint/2010/main" val="826042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69500">
              <a:srgbClr val="BCE2AE"/>
            </a:gs>
            <a:gs pos="39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6745" y="503670"/>
            <a:ext cx="10515600" cy="1325563"/>
          </a:xfrm>
        </p:spPr>
        <p:txBody>
          <a:bodyPr>
            <a:noAutofit/>
          </a:bodyPr>
          <a:lstStyle/>
          <a:p>
            <a:r>
              <a:rPr lang="ru-RU" sz="2800" b="1" dirty="0"/>
              <a:t>Волк, обитающий в лесу, внешне похож на </a:t>
            </a:r>
            <a:r>
              <a:rPr lang="ru-RU" sz="2800" b="1" dirty="0" smtClean="0"/>
              <a:t>собаку, но отличить </a:t>
            </a:r>
            <a:r>
              <a:rPr lang="ru-RU" sz="2800" b="1" dirty="0"/>
              <a:t>волка все же </a:t>
            </a:r>
            <a:r>
              <a:rPr lang="ru-RU" sz="2800" b="1" dirty="0" smtClean="0"/>
              <a:t>можно</a:t>
            </a:r>
            <a:r>
              <a:rPr lang="ru-RU" sz="2800" b="1" dirty="0"/>
              <a:t> </a:t>
            </a:r>
            <a:r>
              <a:rPr lang="ru-RU" sz="2800" b="1" dirty="0" smtClean="0"/>
              <a:t>- он </a:t>
            </a:r>
            <a:r>
              <a:rPr lang="ru-RU" sz="2800" b="1" dirty="0"/>
              <a:t>не лает, а воет либо рычит. Мех у него серый или рыжеватый, густой и теплый. Увидев волка в лесу, лучше тихо отступить, при этом не глядя ему в глаза, или вовсе уйти. При этом «плохим» зверем его считать не стоит — это ловкое, быстрое, умное и сильное </a:t>
            </a:r>
            <a:r>
              <a:rPr lang="ru-RU" sz="2800" b="1" dirty="0" smtClean="0"/>
              <a:t>животное. Детеныш волка – ВОЛЧОНОК.</a:t>
            </a:r>
            <a:endParaRPr lang="ru-RU" sz="2800" b="1" dirty="0"/>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92035" y="2355273"/>
            <a:ext cx="7827819" cy="4502727"/>
          </a:xfrm>
          <a:prstGeom prst="rect">
            <a:avLst/>
          </a:prstGeom>
        </p:spPr>
      </p:pic>
    </p:spTree>
    <p:extLst>
      <p:ext uri="{BB962C8B-B14F-4D97-AF65-F5344CB8AC3E}">
        <p14:creationId xmlns:p14="http://schemas.microsoft.com/office/powerpoint/2010/main" val="3404609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69500">
              <a:srgbClr val="BCE2AE"/>
            </a:gs>
            <a:gs pos="39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a:t>Ловкая, хитрая и умная — такой предстает перед нами лиса в сказках и баснях</a:t>
            </a:r>
            <a:r>
              <a:rPr lang="ru-RU" sz="2800" b="1" dirty="0" smtClean="0"/>
              <a:t>.</a:t>
            </a:r>
            <a:r>
              <a:rPr lang="ru-RU" sz="2800" b="1" dirty="0"/>
              <a:t> Также лисы охотятся на зайцев, разоряют гнезда птиц, едят насекомых, змей и лягушек, ловко таскают кур у фермеров. Да и </a:t>
            </a:r>
            <a:r>
              <a:rPr lang="ru-RU" sz="2800" b="1" dirty="0" smtClean="0"/>
              <a:t>ягоды </a:t>
            </a:r>
            <a:r>
              <a:rPr lang="ru-RU" sz="2800" b="1" dirty="0"/>
              <a:t>и </a:t>
            </a:r>
            <a:r>
              <a:rPr lang="ru-RU" sz="2800" b="1" dirty="0" smtClean="0"/>
              <a:t>фрукты с удовольствием едят. Детеныш лисы – ЛИСЕНОК.</a:t>
            </a:r>
            <a:endParaRPr lang="ru-RU" sz="2800" b="1" dirty="0"/>
          </a:p>
        </p:txBody>
      </p:sp>
      <p:pic>
        <p:nvPicPr>
          <p:cNvPr id="3" name="Рисунок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66800" y="1801091"/>
            <a:ext cx="10058400" cy="5056909"/>
          </a:xfrm>
          <a:prstGeom prst="rect">
            <a:avLst/>
          </a:prstGeom>
        </p:spPr>
      </p:pic>
    </p:spTree>
    <p:extLst>
      <p:ext uri="{BB962C8B-B14F-4D97-AF65-F5344CB8AC3E}">
        <p14:creationId xmlns:p14="http://schemas.microsoft.com/office/powerpoint/2010/main" val="4213373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69500">
              <a:srgbClr val="BCE2AE"/>
            </a:gs>
            <a:gs pos="39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67692" y="503670"/>
            <a:ext cx="10515600" cy="1325563"/>
          </a:xfrm>
        </p:spPr>
        <p:txBody>
          <a:bodyPr>
            <a:noAutofit/>
          </a:bodyPr>
          <a:lstStyle/>
          <a:p>
            <a:r>
              <a:rPr lang="ru-RU" sz="2800" b="1" dirty="0"/>
              <a:t>Белки — это маленькие черноглазые зверьки, которые «переодеваются» в зависимости от сезона. </a:t>
            </a:r>
            <a:r>
              <a:rPr lang="ru-RU" sz="2800" b="1" dirty="0" smtClean="0"/>
              <a:t>Роскошный </a:t>
            </a:r>
            <a:r>
              <a:rPr lang="ru-RU" sz="2800" b="1" dirty="0"/>
              <a:t>пушистый хвост служит белке для поддержания равновесия во время длинных прыжков</a:t>
            </a:r>
            <a:r>
              <a:rPr lang="ru-RU" sz="2800" b="1" dirty="0" smtClean="0"/>
              <a:t>.</a:t>
            </a:r>
            <a:r>
              <a:rPr lang="ru-RU" sz="2800" b="1" dirty="0"/>
              <a:t> Если белку не обижать, она не испугается — и даже с удовольствием поест у вас с руки орешки или грибы</a:t>
            </a:r>
            <a:r>
              <a:rPr lang="ru-RU" sz="2800" b="1" dirty="0" smtClean="0"/>
              <a:t>. Детеныш белки – БЕЛЬЧОНОК.</a:t>
            </a:r>
            <a:endParaRPr lang="ru-RU" sz="2800" b="1" dirty="0"/>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10692" y="2258290"/>
            <a:ext cx="7624596" cy="4599709"/>
          </a:xfrm>
          <a:prstGeom prst="rect">
            <a:avLst/>
          </a:prstGeom>
        </p:spPr>
      </p:pic>
    </p:spTree>
    <p:extLst>
      <p:ext uri="{BB962C8B-B14F-4D97-AF65-F5344CB8AC3E}">
        <p14:creationId xmlns:p14="http://schemas.microsoft.com/office/powerpoint/2010/main" val="2311730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69500">
              <a:srgbClr val="BCE2AE"/>
            </a:gs>
            <a:gs pos="39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0600" y="766907"/>
            <a:ext cx="10515600" cy="1325563"/>
          </a:xfrm>
        </p:spPr>
        <p:txBody>
          <a:bodyPr>
            <a:normAutofit fontScale="90000"/>
          </a:bodyPr>
          <a:lstStyle/>
          <a:p>
            <a:r>
              <a:rPr lang="ru-RU" sz="3100" b="1" dirty="0"/>
              <a:t>Узкая мордочка, черный носик, глазки-бусинки, а главное — «шубка» с колючими иголками. Так выглядит этот обитатель леса. Иголки нужны, чтобы животное могло защищаться от врагов — ежик сворачивается в колючий клубок в случае опасности. А еще ежи едят насекомых, земноводных, гусениц, червей, а также фрукты и ягоды</a:t>
            </a:r>
            <a:r>
              <a:rPr lang="ru-RU" sz="3100" b="1" dirty="0" smtClean="0"/>
              <a:t>.</a:t>
            </a:r>
            <a:br>
              <a:rPr lang="ru-RU" sz="3100" b="1" dirty="0" smtClean="0"/>
            </a:br>
            <a:r>
              <a:rPr lang="ru-RU" sz="3100" b="1" dirty="0" smtClean="0"/>
              <a:t>Детеныш ежа – ЕЖОНОК.</a:t>
            </a:r>
            <a:r>
              <a:rPr lang="ru-RU" dirty="0"/>
              <a:t/>
            </a:r>
            <a:br>
              <a:rPr lang="ru-RU" dirty="0"/>
            </a:br>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66416" y="2320885"/>
            <a:ext cx="7763968" cy="4537115"/>
          </a:xfrm>
          <a:prstGeom prst="rect">
            <a:avLst/>
          </a:prstGeom>
        </p:spPr>
      </p:pic>
    </p:spTree>
    <p:extLst>
      <p:ext uri="{BB962C8B-B14F-4D97-AF65-F5344CB8AC3E}">
        <p14:creationId xmlns:p14="http://schemas.microsoft.com/office/powerpoint/2010/main" val="291128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69500">
              <a:srgbClr val="BCE2AE"/>
            </a:gs>
            <a:gs pos="39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a:t>В сказках мы привыкли видеть зайца трусливым и глуповатым. На самом деле это умное и юркое животное, который может сбить со следа как лису, так и человека</a:t>
            </a:r>
            <a:r>
              <a:rPr lang="ru-RU" sz="2800" b="1" dirty="0" smtClean="0"/>
              <a:t>. Детеныш заяца – ЗАЙЧОНОК.</a:t>
            </a:r>
            <a:endParaRPr lang="ru-RU" sz="2800" b="1" dirty="0"/>
          </a:p>
        </p:txBody>
      </p:sp>
      <p:pic>
        <p:nvPicPr>
          <p:cNvPr id="3" name="Рисунок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905509" y="1690688"/>
            <a:ext cx="6404746" cy="5167312"/>
          </a:xfrm>
          <a:prstGeom prst="rect">
            <a:avLst/>
          </a:prstGeom>
        </p:spPr>
      </p:pic>
    </p:spTree>
    <p:extLst>
      <p:ext uri="{BB962C8B-B14F-4D97-AF65-F5344CB8AC3E}">
        <p14:creationId xmlns:p14="http://schemas.microsoft.com/office/powerpoint/2010/main" val="2287967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69500">
              <a:srgbClr val="BCE2AE"/>
            </a:gs>
            <a:gs pos="39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a:t>У оленя стройные ноги и большие круглые глаза, благодаря которым у зверя отличное зрение. Обоняние и слух тоже очень острые.</a:t>
            </a:r>
            <a:br>
              <a:rPr lang="ru-RU" sz="2800" b="1" dirty="0"/>
            </a:br>
            <a:r>
              <a:rPr lang="ru-RU" sz="2800" b="1" dirty="0" smtClean="0"/>
              <a:t>Олени </a:t>
            </a:r>
            <a:r>
              <a:rPr lang="ru-RU" sz="2800" b="1" dirty="0"/>
              <a:t>довольно миролюбивы — питаются в основном ягодами, грибами, травой, орехами, каштанами, корой и ветками</a:t>
            </a:r>
            <a:r>
              <a:rPr lang="ru-RU" sz="2800" b="1" dirty="0" smtClean="0"/>
              <a:t>. Детеныш оленя – ОЛЕНЕНОК.</a:t>
            </a:r>
            <a:endParaRPr lang="ru-RU" sz="2800" b="1" dirty="0"/>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94560" y="1981200"/>
            <a:ext cx="7802880" cy="4876800"/>
          </a:xfrm>
          <a:prstGeom prst="rect">
            <a:avLst/>
          </a:prstGeom>
        </p:spPr>
      </p:pic>
    </p:spTree>
    <p:extLst>
      <p:ext uri="{BB962C8B-B14F-4D97-AF65-F5344CB8AC3E}">
        <p14:creationId xmlns:p14="http://schemas.microsoft.com/office/powerpoint/2010/main" val="210815889"/>
      </p:ext>
    </p:extLst>
  </p:cSld>
  <p:clrMapOvr>
    <a:masterClrMapping/>
  </p:clrMapOvr>
</p:sld>
</file>

<file path=ppt/theme/theme1.xml><?xml version="1.0" encoding="utf-8"?>
<a:theme xmlns:a="http://schemas.openxmlformats.org/drawingml/2006/main" name="Office Theme">
  <a:themeElements>
    <a:clrScheme name="Зеленый и желтый">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98</TotalTime>
  <Words>398</Words>
  <Application>Microsoft Office PowerPoint</Application>
  <PresentationFormat>Широкоэкранный</PresentationFormat>
  <Paragraphs>14</Paragraphs>
  <Slides>10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Calibri</vt:lpstr>
      <vt:lpstr>Calibri Light</vt:lpstr>
      <vt:lpstr>Office Theme</vt:lpstr>
      <vt:lpstr>Презентация PowerPoint</vt:lpstr>
      <vt:lpstr>Все эти животные живут в городе рядом с нами? Скажите, пожалуйста, а где можно в городе увидеть этих животных? В зоопарке, в цирке. Где живут медведь, заяц, волк и лиса? Эти животные живут в лесу, поэтому их так и называют – лесные животные. Все лесные обитатели живут как бы одной большой лесной семьей, в которой существуют свои правила. И все им подчиняются. Потому что зависят друг от друга, жить друг без друга не могут. Сегодня мы с вами посмотрим на диких лесных зверей их детенышей. </vt:lpstr>
      <vt:lpstr>Большой сильный зверь с темно-коричневой или бурой шерстью и когтистыми лапами — кажется, все знают, как выглядит медведь. На самом же деле медведи, очень ловкие, умеют передвигаться почти бесшумно — даже бегать и лазить по деревьям. Питаются медведи ягодами, орехами, фруктами. Любят ловить рыбу прямо лапами. Детеныш медведя – МЕДВЕЖОНОК.</vt:lpstr>
      <vt:lpstr>Волк, обитающий в лесу, внешне похож на собаку, но отличить волка все же можно - он не лает, а воет либо рычит. Мех у него серый или рыжеватый, густой и теплый. Увидев волка в лесу, лучше тихо отступить, при этом не глядя ему в глаза, или вовсе уйти. При этом «плохим» зверем его считать не стоит — это ловкое, быстрое, умное и сильное животное. Детеныш волка – ВОЛЧОНОК.</vt:lpstr>
      <vt:lpstr>Ловкая, хитрая и умная — такой предстает перед нами лиса в сказках и баснях. Также лисы охотятся на зайцев, разоряют гнезда птиц, едят насекомых, змей и лягушек, ловко таскают кур у фермеров. Да и ягоды и фрукты с удовольствием едят. Детеныш лисы – ЛИСЕНОК.</vt:lpstr>
      <vt:lpstr>Белки — это маленькие черноглазые зверьки, которые «переодеваются» в зависимости от сезона. Роскошный пушистый хвост служит белке для поддержания равновесия во время длинных прыжков. Если белку не обижать, она не испугается — и даже с удовольствием поест у вас с руки орешки или грибы. Детеныш белки – БЕЛЬЧОНОК.</vt:lpstr>
      <vt:lpstr>Узкая мордочка, черный носик, глазки-бусинки, а главное — «шубка» с колючими иголками. Так выглядит этот обитатель леса. Иголки нужны, чтобы животное могло защищаться от врагов — ежик сворачивается в колючий клубок в случае опасности. А еще ежи едят насекомых, земноводных, гусениц, червей, а также фрукты и ягоды. Детеныш ежа – ЕЖОНОК. </vt:lpstr>
      <vt:lpstr>В сказках мы привыкли видеть зайца трусливым и глуповатым. На самом деле это умное и юркое животное, который может сбить со следа как лису, так и человека. Детеныш заяца – ЗАЙЧОНОК.</vt:lpstr>
      <vt:lpstr>У оленя стройные ноги и большие круглые глаза, благодаря которым у зверя отличное зрение. Обоняние и слух тоже очень острые. Олени довольно миролюбивы — питаются в основном ягодами, грибами, травой, орехами, каштанами, корой и ветками. Детеныш оленя – ОЛЕНЕНОК.</vt:lpstr>
      <vt:lpstr>Мощные и клыкастые кабаны, родственники свиней, выглядят грозно, поэтому считаются очень опасными. На самом деле здоровый кабан, может напасть на человека, только если возникнет необходимость защищаться или защищать детенышей. Едят лесные орехи, семена, желуди, клубни растений, с удовольствием лакомятся грибами, ягодами, яблоками и грушами. Детеныш кабана – КАБАНЕНОК.</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Пользователь</cp:lastModifiedBy>
  <cp:revision>11</cp:revision>
  <dcterms:created xsi:type="dcterms:W3CDTF">2021-10-18T16:02:47Z</dcterms:created>
  <dcterms:modified xsi:type="dcterms:W3CDTF">2021-11-02T16:22:42Z</dcterms:modified>
</cp:coreProperties>
</file>