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6" r:id="rId5"/>
    <p:sldId id="265" r:id="rId6"/>
    <p:sldId id="258" r:id="rId7"/>
    <p:sldId id="264" r:id="rId8"/>
    <p:sldId id="263" r:id="rId9"/>
    <p:sldId id="262" r:id="rId10"/>
    <p:sldId id="261" r:id="rId11"/>
    <p:sldId id="260" r:id="rId12"/>
    <p:sldId id="259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847E3-CA5D-47BD-862E-1F36493D4459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E7BBA-97B9-46A3-8DC9-009B580250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ds02.infourok.ru/uploads/ex/0f54/000293db-338b484e/img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static.tildacdn.com/tild3464-3832-4035-b263-313036353838/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ds04.infourok.ru/uploads/ex/0651/0000f0b0-474d2b65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539" y="188640"/>
            <a:ext cx="8448937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336704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Страна была не богата природными ресурсами — в избытке были только глина и тростник, которые активно применялись в строительстве храмов и дворцов, а также для создания ремесленных изделий. Даже для записей древние жители Междуречья использовали таблички из глины. </a:t>
            </a:r>
            <a:endParaRPr lang="ru-RU" sz="2800" b="1" i="1" dirty="0"/>
          </a:p>
        </p:txBody>
      </p:sp>
      <p:pic>
        <p:nvPicPr>
          <p:cNvPr id="5" name="Содержимое 3" descr="Древний город Месопотамии – Урук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7020272" cy="341876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19256" cy="244827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Хотя глина и была главным строительным материалом, из-за недостатка дерева для разведения огня кирпичи из неё почти не обжигали.</a:t>
            </a:r>
            <a:endParaRPr lang="ru-RU" dirty="0"/>
          </a:p>
        </p:txBody>
      </p:sp>
      <p:sp>
        <p:nvSpPr>
          <p:cNvPr id="15362" name="AutoShape 2" descr="https://u.foxford.ngcdn.ru/uploads/tinymce_file/file/22464/8f635df81cd87f9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u.foxford.ngcdn.ru/uploads/tinymce_file/file/22457/6fd7fe3ad078047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80928"/>
            <a:ext cx="7086600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992888" cy="3240361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Обожжённый кирпич использовали только для нижних слоёв стен общественных зданий и самых богатых домов. Верхние части сооружений строили из необожжённого кирпича. </a:t>
            </a:r>
          </a:p>
          <a:p>
            <a:r>
              <a:rPr lang="ru-RU" sz="2400" b="1" i="1" dirty="0" smtClean="0"/>
              <a:t>Металлы, строительный камень и дерево приходилось доставлять в Междуречье из соседних стран.</a:t>
            </a:r>
            <a:endParaRPr lang="ru-RU" sz="2400" b="1" i="1" dirty="0"/>
          </a:p>
        </p:txBody>
      </p:sp>
      <p:sp>
        <p:nvSpPr>
          <p:cNvPr id="16386" name="AutoShape 2" descr="https://pbs.twimg.com/media/Cj4RqKZWEAEFle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C:\Users\Игорь\Desktop\месопотамия фото\img1.jpg"/>
          <p:cNvPicPr>
            <a:picLocks noChangeAspect="1" noChangeArrowheads="1"/>
          </p:cNvPicPr>
          <p:nvPr/>
        </p:nvPicPr>
        <p:blipFill>
          <a:blip r:embed="rId2" cstate="print"/>
          <a:srcRect l="8567" t="16731" r="5015"/>
          <a:stretch>
            <a:fillRect/>
          </a:stretch>
        </p:blipFill>
        <p:spPr bwMode="auto">
          <a:xfrm>
            <a:off x="2195736" y="2780928"/>
            <a:ext cx="5616624" cy="379305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Заполните таблицу</a:t>
            </a:r>
            <a:endParaRPr lang="ru-RU" b="1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484784"/>
          <a:ext cx="8712969" cy="47525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04323"/>
                <a:gridCol w="2904323"/>
                <a:gridCol w="2904323"/>
              </a:tblGrid>
              <a:tr h="1856191">
                <a:tc>
                  <a:txBody>
                    <a:bodyPr/>
                    <a:lstStyle/>
                    <a:p>
                      <a:r>
                        <a:rPr lang="ru-RU" sz="2800" b="1" i="1" dirty="0" err="1" smtClean="0">
                          <a:solidFill>
                            <a:schemeClr val="tx1"/>
                          </a:solidFill>
                        </a:rPr>
                        <a:t>Географичнеское</a:t>
                      </a:r>
                      <a:r>
                        <a:rPr lang="ru-RU" sz="2800" b="1" i="1" baseline="0" dirty="0" smtClean="0">
                          <a:solidFill>
                            <a:schemeClr val="tx1"/>
                          </a:solidFill>
                        </a:rPr>
                        <a:t> положение</a:t>
                      </a:r>
                      <a:endParaRPr lang="ru-RU" sz="28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</a:rPr>
                        <a:t>Природные условия</a:t>
                      </a:r>
                      <a:endParaRPr lang="ru-RU" sz="28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</a:rPr>
                        <a:t>Занятия</a:t>
                      </a:r>
                      <a:endParaRPr lang="ru-RU" sz="28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89633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b="1" i="1" dirty="0" smtClean="0"/>
              <a:t>Назовите </a:t>
            </a:r>
            <a:endParaRPr lang="ru-RU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/>
              <a:t>Сходства </a:t>
            </a:r>
            <a:r>
              <a:rPr lang="ru-RU" dirty="0" err="1" smtClean="0"/>
              <a:t>Двуречья</a:t>
            </a:r>
            <a:r>
              <a:rPr lang="ru-RU" dirty="0" smtClean="0"/>
              <a:t> с Египтом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Различия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b="1" i="1" dirty="0" smtClean="0"/>
              <a:t>Месопотамия(</a:t>
            </a:r>
            <a:r>
              <a:rPr lang="ru-RU" b="1" i="1" dirty="0" err="1" smtClean="0"/>
              <a:t>Двуречье</a:t>
            </a:r>
            <a:r>
              <a:rPr lang="ru-RU" b="1" i="1" dirty="0" smtClean="0"/>
              <a:t>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853136"/>
          </a:xfrm>
        </p:spPr>
        <p:txBody>
          <a:bodyPr>
            <a:normAutofit fontScale="77500" lnSpcReduction="20000"/>
          </a:bodyPr>
          <a:lstStyle/>
          <a:p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ru-RU" sz="3400" b="1" i="1" dirty="0" err="1">
                <a:solidFill>
                  <a:srgbClr val="000000"/>
                </a:solidFill>
              </a:rPr>
              <a:t>Э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то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историко-географическая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территория</a:t>
            </a:r>
            <a:r>
              <a:rPr lang="de-DE" sz="3400" b="1" i="1" dirty="0" smtClean="0">
                <a:solidFill>
                  <a:srgbClr val="000000"/>
                </a:solidFill>
              </a:rPr>
              <a:t>,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расположенная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между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реками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Тигр</a:t>
            </a:r>
            <a:r>
              <a:rPr lang="de-DE" sz="3400" b="1" i="1" dirty="0" smtClean="0">
                <a:solidFill>
                  <a:srgbClr val="000000"/>
                </a:solidFill>
              </a:rPr>
              <a:t> и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Евфрат</a:t>
            </a:r>
            <a:r>
              <a:rPr lang="de-DE" sz="3400" b="1" i="1" dirty="0" smtClean="0">
                <a:solidFill>
                  <a:srgbClr val="000000"/>
                </a:solidFill>
              </a:rPr>
              <a:t>.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Сейчас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на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этой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земле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находятся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три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государства</a:t>
            </a:r>
            <a:r>
              <a:rPr lang="de-DE" sz="3400" b="1" i="1" dirty="0" smtClean="0">
                <a:solidFill>
                  <a:srgbClr val="000000"/>
                </a:solidFill>
              </a:rPr>
              <a:t>: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Ирак</a:t>
            </a:r>
            <a:r>
              <a:rPr lang="de-DE" sz="3400" b="1" i="1" dirty="0" smtClean="0">
                <a:solidFill>
                  <a:srgbClr val="000000"/>
                </a:solidFill>
              </a:rPr>
              <a:t>,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Сирия</a:t>
            </a:r>
            <a:r>
              <a:rPr lang="de-DE" sz="3400" b="1" i="1" dirty="0" smtClean="0">
                <a:solidFill>
                  <a:srgbClr val="000000"/>
                </a:solidFill>
              </a:rPr>
              <a:t> и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Турция</a:t>
            </a:r>
            <a:r>
              <a:rPr lang="de-DE" sz="3400" b="1" i="1" dirty="0" smtClean="0">
                <a:solidFill>
                  <a:srgbClr val="000000"/>
                </a:solidFill>
              </a:rPr>
              <a:t>.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История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цивилизации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древней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Месопотамии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развивалась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именно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на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этой</a:t>
            </a:r>
            <a:r>
              <a:rPr lang="de-DE" sz="3400" b="1" i="1" dirty="0" smtClean="0">
                <a:solidFill>
                  <a:srgbClr val="000000"/>
                </a:solidFill>
              </a:rPr>
              <a:t> </a:t>
            </a:r>
            <a:r>
              <a:rPr lang="de-DE" sz="3400" b="1" i="1" dirty="0" err="1" smtClean="0">
                <a:solidFill>
                  <a:srgbClr val="000000"/>
                </a:solidFill>
              </a:rPr>
              <a:t>территории</a:t>
            </a:r>
            <a:r>
              <a:rPr lang="de-DE" sz="3400" b="1" i="1" dirty="0" smtClean="0">
                <a:solidFill>
                  <a:srgbClr val="0000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480" y="1988840"/>
            <a:ext cx="4212976" cy="4680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4186808" cy="6336704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Цивилизация в долине Тигра и Евфрата появилась, как и в Египте, благодаря ежегодным разливам рек, после которых в долине оставались плодородные почвы, удобренные илом. Произошло это примерно в то же время, что и в долине Нила, — более 5000 лет назад.</a:t>
            </a:r>
            <a:endParaRPr lang="ru-RU" sz="2800" b="1" i="1" dirty="0"/>
          </a:p>
        </p:txBody>
      </p:sp>
      <p:sp>
        <p:nvSpPr>
          <p:cNvPr id="18434" name="AutoShape 2" descr="https://ds05.infourok.ru/uploads/ex/06d5/00039ccc-a8bc8f21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ds05.infourok.ru/uploads/ex/10e9/000233c8-5c66da0e/hello_html_m37612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ds05.infourok.ru/uploads/ex/10e9/000233c8-5c66da0e/hello_html_m376125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C:\Users\Игорь\Desktop\месопотамия фото\img0.jpg"/>
          <p:cNvPicPr>
            <a:picLocks noChangeAspect="1" noChangeArrowheads="1"/>
          </p:cNvPicPr>
          <p:nvPr/>
        </p:nvPicPr>
        <p:blipFill>
          <a:blip r:embed="rId2" cstate="print"/>
          <a:srcRect t="19888" r="44081"/>
          <a:stretch>
            <a:fillRect/>
          </a:stretch>
        </p:blipFill>
        <p:spPr bwMode="auto">
          <a:xfrm>
            <a:off x="4211960" y="1196752"/>
            <a:ext cx="4624114" cy="496855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1.bp.blogspot.com/-jphCr2Hc-sE/UCZcA2tIUMI/AAAAAAAAA4c/9A17UCMs_mI/s1600/Dia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21395"/>
            <a:ext cx="7176797" cy="53825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Тигр и Евфрат были основными источниками воды, столь необходимой для ведения сельского хозяйства в этой стране с жарким климатом. Между этими реками располагалась широкая равнина</a:t>
            </a:r>
            <a:r>
              <a:rPr lang="ru-RU" sz="2400" b="1" i="1" dirty="0" smtClean="0"/>
              <a:t>.</a:t>
            </a:r>
            <a:endParaRPr lang="ru-RU" sz="2400" dirty="0"/>
          </a:p>
        </p:txBody>
      </p:sp>
      <p:sp>
        <p:nvSpPr>
          <p:cNvPr id="23554" name="AutoShape 2" descr="https://sun9-69.userapi.com/impg/7CPVHqgh8-oomUTA8CdPvliu9UEEE_lBQdgtMw/Z0bRQ6hXZgM.jpg?size=604x303&amp;quality=96&amp;sign=097b10136d229b1d308438f2f8949c3a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2657"/>
            <a:ext cx="8064896" cy="468052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Из-за </a:t>
            </a:r>
            <a:r>
              <a:rPr lang="ru-RU" b="1" i="1" dirty="0"/>
              <a:t>частых ливневых дождей разливы этих рек проходили бурно и непредсказуемо. В ходе таких затоплений потоки воды разрушали жилища и загоны для скота в селениях на равнине, а также уничтожали пастбища.</a:t>
            </a:r>
          </a:p>
        </p:txBody>
      </p:sp>
      <p:sp>
        <p:nvSpPr>
          <p:cNvPr id="10242" name="AutoShape 2" descr="https://ic.pics.livejournal.com/meldoreska/84703821/32419/32419_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travelask.ru/system/images/files/001/287/814/wysiwyg/00.jpg?155253788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1.bp.blogspot.com/-JORxZw2DfRY/WkoSpypJ8GI/AAAAAAAAt48/zEl_YF-HQR4Cj5hHiIFJenZesOOZoNy2wCLcBGAs/s1600/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upload.wikimedia.org/wikipedia/commons/6/62/TigrisRi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https://thumb.tildacdn.com/tild6537-3265-4661-b766-323261303963/-/resize/760x/-/format/webp/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Реки Тигр и Ефрат, образующие Междуречь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1" y="3429000"/>
            <a:ext cx="5008799" cy="32129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291264" cy="316835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Чтобы защититься от стремительных наводнений, жители </a:t>
            </a:r>
            <a:r>
              <a:rPr lang="ru-RU" sz="2800" b="1" i="1" dirty="0" err="1" smtClean="0"/>
              <a:t>Двуречья</a:t>
            </a:r>
            <a:r>
              <a:rPr lang="ru-RU" sz="2800" b="1" i="1" dirty="0" smtClean="0"/>
              <a:t> строили береговые насыпи и дамбы, а для орошения полей и садов создавали систему каналов и водохранилищ.</a:t>
            </a:r>
            <a:endParaRPr lang="ru-RU" sz="2800" b="1" i="1" dirty="0"/>
          </a:p>
        </p:txBody>
      </p:sp>
      <p:sp>
        <p:nvSpPr>
          <p:cNvPr id="17410" name="AutoShape 2" descr="https://image.jimcdn.com/app/cms/image/transf/none/path/sacf893239b7dfc1c/image/i50a60ef569fd9523/version/1471408919/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qiza.ru/wp-content/uploads/2020/08/peasants-farm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://history-doc.ru/wp-content/uploads/2019/09/1-8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0" name="Picture 12" descr="http://vavilon-plen.ru/izrael/semir_1/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5760640" cy="3932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643192" cy="2376264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Урожайность в долине двух рек была очень высокой: в удачные годы можно было собрать два урожая вместо одного, поэтому основная часть населения Междуречья занималась земледелием. </a:t>
            </a:r>
            <a:endParaRPr lang="ru-RU" sz="2800" b="1" i="1" dirty="0"/>
          </a:p>
        </p:txBody>
      </p:sp>
      <p:pic>
        <p:nvPicPr>
          <p:cNvPr id="4" name="Picture 2" descr="C:\Users\Игорь\Desktop\204538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763" y="2708920"/>
            <a:ext cx="7271613" cy="366622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91264" cy="3456384"/>
          </a:xfrm>
        </p:spPr>
        <p:txBody>
          <a:bodyPr>
            <a:normAutofit/>
          </a:bodyPr>
          <a:lstStyle/>
          <a:p>
            <a:r>
              <a:rPr lang="ru-RU" sz="2600" b="1" i="1" dirty="0" smtClean="0"/>
              <a:t>Также земледельцы ухаживали за садами, состоящими из винограда, гранатовых деревьев и финиковых пальм. Финиковое дерево имело особенное значение для хозяйства жителей древнего </a:t>
            </a:r>
            <a:r>
              <a:rPr lang="ru-RU" sz="2600" b="1" i="1" dirty="0" err="1" smtClean="0"/>
              <a:t>Двуречья</a:t>
            </a:r>
            <a:r>
              <a:rPr lang="ru-RU" sz="2600" b="1" i="1" dirty="0" smtClean="0"/>
              <a:t>. Финики они ели сами и отдавали скоту, из их сока изготавливали напитки, из листьев и коры плели различные предметы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4" name="Picture 2" descr="C:\Users\Игорь\Desktop\месопотамия фото\img7.jpg"/>
          <p:cNvPicPr>
            <a:picLocks noChangeAspect="1" noChangeArrowheads="1"/>
          </p:cNvPicPr>
          <p:nvPr/>
        </p:nvPicPr>
        <p:blipFill>
          <a:blip r:embed="rId2" cstate="print"/>
          <a:srcRect l="38886" t="14171" r="3543" b="39772"/>
          <a:stretch>
            <a:fillRect/>
          </a:stretch>
        </p:blipFill>
        <p:spPr bwMode="auto">
          <a:xfrm>
            <a:off x="2483768" y="3284984"/>
            <a:ext cx="6264696" cy="338437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075240" cy="266429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Широкое развитие в </a:t>
            </a:r>
            <a:r>
              <a:rPr lang="ru-RU" sz="2800" b="1" i="1" dirty="0" err="1" smtClean="0"/>
              <a:t>Двуречье</a:t>
            </a:r>
            <a:r>
              <a:rPr lang="ru-RU" sz="2800" b="1" i="1" dirty="0" smtClean="0"/>
              <a:t> получило скотоводство: быков и волов использовали для распашки земель, а ослов — для перевозки тяжестей. Также разводили коз, овец и свиней, домашнюю птицу.</a:t>
            </a:r>
            <a:endParaRPr lang="ru-RU" sz="2800" b="1" i="1" dirty="0"/>
          </a:p>
        </p:txBody>
      </p:sp>
      <p:sp>
        <p:nvSpPr>
          <p:cNvPr id="13314" name="AutoShape 2" descr="https://image.jimcdn.com/app/cms/image/transf/none/path/sacf893239b7dfc1c/image/i50a60ef569fd9523/version/1471408919/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image.jimcdn.com/app/cms/image/transf/none/path/sacf893239b7dfc1c/image/i50a60ef569fd9523/version/1471408919/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1.bp.blogspot.com/-JORxZw2DfRY/WkoSpypJ8GI/AAAAAAAAt48/zEl_YF-HQR4Cj5hHiIFJenZesOOZoNy2wCLcBGAs/s1600/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0" name="Picture 8" descr="https://avatars.mds.yandex.net/get-zen_doc/1576786/pub_5e68db52abab67370e42f2c8_5e690c93adc342068001a9ab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5076056" cy="3919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399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Месопотамия(Двуречье)</vt:lpstr>
      <vt:lpstr>Слайд 3</vt:lpstr>
      <vt:lpstr>Тигр и Евфрат были основными источниками воды, столь необходимой для ведения сельского хозяйства в этой стране с жарким климатом. Между этими реками располагалась широкая равнина.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Заполните таблицу</vt:lpstr>
      <vt:lpstr>Назовите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Древнее Двуречье</dc:title>
  <dc:creator>777</dc:creator>
  <cp:lastModifiedBy>777</cp:lastModifiedBy>
  <cp:revision>11</cp:revision>
  <dcterms:created xsi:type="dcterms:W3CDTF">2021-11-02T12:45:05Z</dcterms:created>
  <dcterms:modified xsi:type="dcterms:W3CDTF">2021-11-02T14:36:56Z</dcterms:modified>
</cp:coreProperties>
</file>