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82" r:id="rId3"/>
    <p:sldId id="259" r:id="rId4"/>
    <p:sldId id="281" r:id="rId5"/>
    <p:sldId id="277" r:id="rId6"/>
    <p:sldId id="289" r:id="rId7"/>
    <p:sldId id="290" r:id="rId8"/>
    <p:sldId id="292" r:id="rId9"/>
    <p:sldId id="261" r:id="rId10"/>
    <p:sldId id="294" r:id="rId11"/>
    <p:sldId id="295" r:id="rId12"/>
    <p:sldId id="27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>
        <c:manualLayout>
          <c:xMode val="edge"/>
          <c:yMode val="edge"/>
          <c:x val="0.2044617599883348"/>
          <c:y val="4.36507936507936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7777777777777776E-2"/>
          <c:y val="0.16150793650793652"/>
          <c:w val="0.94907407407407407"/>
          <c:h val="0.6912007874015747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Нравится ли тебе изучать английский язык?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94A-43F1-B6B8-FDB4EEAEB0D5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94A-43F1-B6B8-FDB4EEAEB0D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Нравится изучать</c:v>
                </c:pt>
                <c:pt idx="1">
                  <c:v>Не нравится изучать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4A-43F1-B6B8-FDB4EEAEB0D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>
        <c:manualLayout>
          <c:xMode val="edge"/>
          <c:yMode val="edge"/>
          <c:x val="0.22206018518518519"/>
          <c:y val="2.07390674223815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5462962962962962E-2"/>
          <c:y val="0.14351206099237593"/>
          <c:w val="0.94907407407407407"/>
          <c:h val="0.674251968503936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Труден ли английский язык для изучения?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3C9-4D9D-8081-B158C0BE53BC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3C9-4D9D-8081-B158C0BE53B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Изучаю с удовольствием</c:v>
                </c:pt>
                <c:pt idx="1">
                  <c:v>Даётся тяжело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C9-4D9D-8081-B158C0BE53B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4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личности</a:t>
            </a:r>
          </a:p>
        </c:rich>
      </c:tx>
      <c:layout>
        <c:manualLayout>
          <c:xMode val="edge"/>
          <c:yMode val="edge"/>
          <c:x val="0.29754813058242807"/>
          <c:y val="3.70047502152859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4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35719929482306151"/>
          <c:y val="0.31479864811377523"/>
          <c:w val="0.28560141035387698"/>
          <c:h val="0.6604770128542729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Тип личности</c:v>
                </c:pt>
              </c:strCache>
            </c:strRef>
          </c:tx>
          <c:explosion val="17"/>
          <c:dPt>
            <c:idx val="0"/>
            <c:bubble3D val="0"/>
            <c:spPr>
              <a:solidFill>
                <a:schemeClr val="accent2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75B-4A7C-B9EE-0B2DA63E00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75B-4A7C-B9EE-0B2DA63E0095}"/>
              </c:ext>
            </c:extLst>
          </c:dPt>
          <c:dPt>
            <c:idx val="2"/>
            <c:bubble3D val="0"/>
            <c:spPr>
              <a:solidFill>
                <a:schemeClr val="accent2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75B-4A7C-B9EE-0B2DA63E0095}"/>
              </c:ext>
            </c:extLst>
          </c:dPt>
          <c:dLbls>
            <c:dLbl>
              <c:idx val="0"/>
              <c:layout>
                <c:manualLayout>
                  <c:x val="0"/>
                  <c:y val="-5.8130992469976718E-3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675B-4A7C-B9EE-0B2DA63E0095}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10F371A3-EBEA-4C7D-A744-892439D86DBE}" type="CATEGORYNAME">
                      <a:rPr lang="ru-RU" sz="3200"/>
                      <a:pPr>
                        <a:defRPr sz="32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sz="3200" baseline="0" dirty="0"/>
                      <a:t>
</a:t>
                    </a:r>
                    <a:fld id="{29D070BE-1A9B-4A41-9AEA-0FB737829B56}" type="PERCENTAGE">
                      <a:rPr lang="ru-RU" sz="3200" baseline="0"/>
                      <a:pPr>
                        <a:defRPr sz="32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[ПРОЦЕНТ]</a:t>
                    </a:fld>
                    <a:endParaRPr lang="ru-RU" sz="3200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75B-4A7C-B9EE-0B2DA63E0095}"/>
                </c:ext>
              </c:extLst>
            </c:dLbl>
            <c:dLbl>
              <c:idx val="2"/>
              <c:layout>
                <c:manualLayout>
                  <c:x val="-2.5136822495833589E-3"/>
                  <c:y val="0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C43E0D2A-6F22-412A-8F8D-A5AC102BCE07}" type="CATEGORYNAME">
                      <a:rPr lang="ru-RU" sz="2800"/>
                      <a:pPr>
                        <a:defRPr sz="28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sz="2800" baseline="0" dirty="0"/>
                      <a:t>
</a:t>
                    </a:r>
                    <a:fld id="{E5CEDA0C-799E-42F2-A0C4-6A7D84436BEE}" type="PERCENTAGE">
                      <a:rPr lang="ru-RU" sz="2800" baseline="0"/>
                      <a:pPr>
                        <a:defRPr sz="28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[ПРОЦЕНТ]</a:t>
                    </a:fld>
                    <a:endParaRPr lang="ru-RU" sz="2800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75B-4A7C-B9EE-0B2DA63E009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Лист1!$A$2:$A$4</c:f>
              <c:strCache>
                <c:ptCount val="3"/>
                <c:pt idx="0">
                  <c:v>Визуал</c:v>
                </c:pt>
                <c:pt idx="1">
                  <c:v>Аудиал</c:v>
                </c:pt>
                <c:pt idx="2">
                  <c:v>Кинестетик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75B-4A7C-B9EE-0B2DA63E0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3200" b="1" i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эксперимента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Первый диктант</c:v>
                </c:pt>
                <c:pt idx="1">
                  <c:v>Второй диктант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11-4275-9A83-BA0D32601F4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Первый диктант</c:v>
                </c:pt>
                <c:pt idx="1">
                  <c:v>Второй диктант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11-4275-9A83-BA0D32601F4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Первый диктант</c:v>
                </c:pt>
                <c:pt idx="1">
                  <c:v>Второй диктант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11-4275-9A83-BA0D32601F4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Первый диктант</c:v>
                </c:pt>
                <c:pt idx="1">
                  <c:v>Второй диктант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11-4275-9A83-BA0D32601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507520"/>
        <c:axId val="69181440"/>
      </c:barChart>
      <c:catAx>
        <c:axId val="2650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9181440"/>
        <c:crosses val="autoZero"/>
        <c:auto val="1"/>
        <c:lblAlgn val="ctr"/>
        <c:lblOffset val="100"/>
        <c:noMultiLvlLbl val="0"/>
      </c:catAx>
      <c:valAx>
        <c:axId val="69181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6507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Труден ли английский язык для изучения?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8A-42BA-BFF3-82561C9C5531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8A-42BA-BFF3-82561C9C553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Изучаю с удовольствием</c:v>
                </c:pt>
                <c:pt idx="1">
                  <c:v>Даётся тяжело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8A-42BA-BFF3-82561C9C55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1928566256006507E-3"/>
          <c:y val="0.14552070182021623"/>
          <c:w val="0.81971881258485624"/>
          <c:h val="0.703267570052861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Труден ли английский язык для изучения?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F00-4496-B276-2676A7457D6D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F00-4496-B276-2676A7457D6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Изучаю с удовольствием</c:v>
                </c:pt>
                <c:pt idx="1">
                  <c:v>Даётся тяжело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00-4496-B276-2676A7457D6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91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4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23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6608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628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7524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92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243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03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51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93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3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30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36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81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26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07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02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53550" y="4775126"/>
            <a:ext cx="2628900" cy="1997150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  <a:b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Евсеенко Климентий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4 «Б» класса</a:t>
            </a:r>
            <a:b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«СШ№ 11»</a:t>
            </a:r>
          </a:p>
          <a:p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Мельникова </a:t>
            </a:r>
          </a:p>
          <a:p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Ольга Геннадьевна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644" y="0"/>
            <a:ext cx="11502737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по английскому языку: 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способы запоминания английской лексики.</a:t>
            </a:r>
            <a:endParaRPr lang="ru-RU" sz="4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220" y="2191822"/>
            <a:ext cx="5908430" cy="333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5AEA3A92-F453-4B09-912A-5A261E857B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937635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8832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34182144"/>
              </p:ext>
            </p:extLst>
          </p:nvPr>
        </p:nvGraphicFramePr>
        <p:xfrm>
          <a:off x="6084916" y="2709949"/>
          <a:ext cx="5054138" cy="3898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76900513"/>
              </p:ext>
            </p:extLst>
          </p:nvPr>
        </p:nvGraphicFramePr>
        <p:xfrm>
          <a:off x="349135" y="540326"/>
          <a:ext cx="5054138" cy="3807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8196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262" y="327311"/>
            <a:ext cx="8298873" cy="622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8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1008" y="312834"/>
            <a:ext cx="4526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исследования: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выявить эффективные способы и приёмы заучивания, запоминания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английских слов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1" t="4696" r="21595" b="12577"/>
          <a:stretch/>
        </p:blipFill>
        <p:spPr>
          <a:xfrm>
            <a:off x="218059" y="138814"/>
            <a:ext cx="1984663" cy="30872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906431" y="827963"/>
            <a:ext cx="49627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литературу по теме;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выявить каковы основные трудности в изучении английской лексики;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исследование по изучению типов личности;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сравнительный анализ  двух лексических диктантов.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3" t="4248" r="14773" b="7875"/>
          <a:stretch/>
        </p:blipFill>
        <p:spPr>
          <a:xfrm>
            <a:off x="3932807" y="3226067"/>
            <a:ext cx="2973624" cy="335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9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4" t="6515" r="7692" b="8636"/>
          <a:stretch/>
        </p:blipFill>
        <p:spPr>
          <a:xfrm>
            <a:off x="7637319" y="227142"/>
            <a:ext cx="2542578" cy="323600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19909" y="1049578"/>
            <a:ext cx="57677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09625"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809625" algn="ctr"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запоминание английских слов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1" y="3936713"/>
            <a:ext cx="4131053" cy="25907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42339" y="3893265"/>
            <a:ext cx="579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09625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809625" algn="ctr"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способы запоминания английских слов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9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233" y="1173932"/>
            <a:ext cx="4462098" cy="446209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87037" y="187036"/>
            <a:ext cx="6972300" cy="5967432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исследования: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испытывают трудности в запоминании слов, изучая английский язык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полагаю, что способов заучивания английских слов существует множество и все их можно использовать. Способствуют ли эффективные способы и приёмы запоминания иноязычной лексики успешному овладению английским языком?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433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910" y="1278723"/>
            <a:ext cx="696519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 приёмы:</a:t>
            </a:r>
          </a:p>
          <a:p>
            <a:pPr marL="742950" indent="-742950">
              <a:spcAft>
                <a:spcPts val="0"/>
              </a:spcAft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библиографический метод </a:t>
            </a:r>
          </a:p>
          <a:p>
            <a:pPr marL="742950" indent="-742950">
              <a:spcAft>
                <a:spcPts val="0"/>
              </a:spcAft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психологической диагностики</a:t>
            </a:r>
          </a:p>
          <a:p>
            <a:pPr marL="742950" indent="-742950">
              <a:spcAft>
                <a:spcPts val="0"/>
              </a:spcAft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психологический вербально-коммуникативный метод</a:t>
            </a:r>
          </a:p>
          <a:p>
            <a:pPr marL="742950" indent="-742950">
              <a:spcAft>
                <a:spcPts val="0"/>
              </a:spcAft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анализа</a:t>
            </a:r>
          </a:p>
          <a:p>
            <a:pPr marL="742950" indent="-742950">
              <a:spcAft>
                <a:spcPts val="0"/>
              </a:spcAft>
              <a:buAutoNum type="arabicPeriod"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приёмы запоминания английских слов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30" y="1278723"/>
            <a:ext cx="4021524" cy="335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8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30079801"/>
              </p:ext>
            </p:extLst>
          </p:nvPr>
        </p:nvGraphicFramePr>
        <p:xfrm>
          <a:off x="111889" y="393539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39526929"/>
              </p:ext>
            </p:extLst>
          </p:nvPr>
        </p:nvGraphicFramePr>
        <p:xfrm>
          <a:off x="6258046" y="2643447"/>
          <a:ext cx="5486400" cy="3674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37014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48332769"/>
              </p:ext>
            </p:extLst>
          </p:nvPr>
        </p:nvGraphicFramePr>
        <p:xfrm>
          <a:off x="1088967" y="598516"/>
          <a:ext cx="10758254" cy="53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353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0996" y="2311880"/>
            <a:ext cx="3366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Промаркируем всё!</a:t>
            </a:r>
            <a:endParaRPr lang="ru-RU" sz="2800" dirty="0"/>
          </a:p>
        </p:txBody>
      </p:sp>
      <p:pic>
        <p:nvPicPr>
          <p:cNvPr id="1026" name="Picture 2" descr="E:\проек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90" y="0"/>
            <a:ext cx="6885130" cy="688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79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803206"/>
            <a:ext cx="4230914" cy="29979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6AE463-A368-43A4-B96D-EF24B811E296}"/>
              </a:ext>
            </a:extLst>
          </p:cNvPr>
          <p:cNvSpPr txBox="1"/>
          <p:nvPr/>
        </p:nvSpPr>
        <p:spPr>
          <a:xfrm>
            <a:off x="5010150" y="2428786"/>
            <a:ext cx="50863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242F33"/>
                </a:solidFill>
                <a:effectLst/>
                <a:latin typeface="ProximaNova"/>
              </a:rPr>
              <a:t>Возле - FOREST чудный HOUSE,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242F33"/>
                </a:solidFill>
                <a:effectLst/>
                <a:latin typeface="ProximaNova"/>
              </a:rPr>
              <a:t>В нем живет малышка - MOUSE.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242F33"/>
                </a:solidFill>
                <a:effectLst/>
                <a:latin typeface="ProximaNova"/>
              </a:rPr>
              <a:t>MOUSE любит BOOK читать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0" i="0" dirty="0">
                <a:solidFill>
                  <a:srgbClr val="242F33"/>
                </a:solidFill>
                <a:effectLst/>
                <a:latin typeface="ProximaNova"/>
              </a:rPr>
              <a:t>И на SOFA сладко спать!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0896BE-DB5B-4284-963D-F88289616997}"/>
              </a:ext>
            </a:extLst>
          </p:cNvPr>
          <p:cNvSpPr txBox="1"/>
          <p:nvPr/>
        </p:nvSpPr>
        <p:spPr>
          <a:xfrm>
            <a:off x="4829662" y="866775"/>
            <a:ext cx="4857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Русско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английские стишки</a:t>
            </a:r>
          </a:p>
        </p:txBody>
      </p:sp>
    </p:spTree>
    <p:extLst>
      <p:ext uri="{BB962C8B-B14F-4D97-AF65-F5344CB8AC3E}">
        <p14:creationId xmlns:p14="http://schemas.microsoft.com/office/powerpoint/2010/main" val="74881014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атов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761</TotalTime>
  <Words>116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Century Gothic</vt:lpstr>
      <vt:lpstr>ProximaNova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«Внедрение продуктивных технологий XXI века  на уроках иностранного языка в условиях реализации ФГОС».</dc:title>
  <dc:creator>cab308</dc:creator>
  <cp:lastModifiedBy>.</cp:lastModifiedBy>
  <cp:revision>71</cp:revision>
  <dcterms:created xsi:type="dcterms:W3CDTF">2017-09-25T11:55:46Z</dcterms:created>
  <dcterms:modified xsi:type="dcterms:W3CDTF">2021-11-02T12:29:08Z</dcterms:modified>
</cp:coreProperties>
</file>