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0"/>
  </p:notesMasterIdLst>
  <p:sldIdLst>
    <p:sldId id="256" r:id="rId2"/>
    <p:sldId id="257" r:id="rId3"/>
    <p:sldId id="267" r:id="rId4"/>
    <p:sldId id="262" r:id="rId5"/>
    <p:sldId id="266" r:id="rId6"/>
    <p:sldId id="271" r:id="rId7"/>
    <p:sldId id="273" r:id="rId8"/>
    <p:sldId id="27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163" autoAdjust="0"/>
  </p:normalViewPr>
  <p:slideViewPr>
    <p:cSldViewPr snapToGrid="0">
      <p:cViewPr varScale="1">
        <p:scale>
          <a:sx n="56" d="100"/>
          <a:sy n="56" d="100"/>
        </p:scale>
        <p:origin x="12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003E9-AB47-4D60-AA8B-D1C9D911EAC8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DEC08-D4CC-464D-B00F-BDF05007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206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BA9D67-4037-4217-92B7-3406D95CEB61}" type="slidenum">
              <a:rPr lang="ru-RU" altLang="ru-RU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053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>
              <a:defRPr/>
            </a:pPr>
            <a:fld id="{04CC2853-F744-4051-AC5C-51C5599682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B93019-911A-4C0B-A0B1-2CF89C56C8C7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499500"/>
      </p:ext>
    </p:extLst>
  </p:cSld>
  <p:clrMapOvr>
    <a:masterClrMapping/>
  </p:clrMapOvr>
  <p:transition spd="slow" advClick="0" advTm="3689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0099D5-C2C1-497D-9F98-2C06980BF9B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5F0E67-D34A-4EB4-8F3D-18DFE7237D4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2221441"/>
      </p:ext>
    </p:extLst>
  </p:cSld>
  <p:clrMapOvr>
    <a:masterClrMapping/>
  </p:clrMapOvr>
  <p:transition spd="slow" advClick="0" advTm="3689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0099D5-C2C1-497D-9F98-2C06980BF9B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5F0E67-D34A-4EB4-8F3D-18DFE7237D4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179928"/>
      </p:ext>
    </p:extLst>
  </p:cSld>
  <p:clrMapOvr>
    <a:masterClrMapping/>
  </p:clrMapOvr>
  <p:transition spd="slow" advClick="0" advTm="3689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0099D5-C2C1-497D-9F98-2C06980BF9B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5F0E67-D34A-4EB4-8F3D-18DFE7237D4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318347"/>
      </p:ext>
    </p:extLst>
  </p:cSld>
  <p:clrMapOvr>
    <a:masterClrMapping/>
  </p:clrMapOvr>
  <p:transition spd="slow" advClick="0" advTm="3689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0099D5-C2C1-497D-9F98-2C06980BF9B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5F0E67-D34A-4EB4-8F3D-18DFE7237D4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326145"/>
      </p:ext>
    </p:extLst>
  </p:cSld>
  <p:clrMapOvr>
    <a:masterClrMapping/>
  </p:clrMapOvr>
  <p:transition spd="slow" advClick="0" advTm="3689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0099D5-C2C1-497D-9F98-2C06980BF9B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5F0E67-D34A-4EB4-8F3D-18DFE7237D4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798071"/>
      </p:ext>
    </p:extLst>
  </p:cSld>
  <p:clrMapOvr>
    <a:masterClrMapping/>
  </p:clrMapOvr>
  <p:transition spd="slow" advClick="0" advTm="3689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0099D5-C2C1-497D-9F98-2C06980BF9B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5F0E67-D34A-4EB4-8F3D-18DFE7237D4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0418691"/>
      </p:ext>
    </p:extLst>
  </p:cSld>
  <p:clrMapOvr>
    <a:masterClrMapping/>
  </p:clrMapOvr>
  <p:transition spd="slow" advClick="0" advTm="3689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529181-BC06-40D6-8E16-4F884CF007F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A8F97D-9125-4B94-8713-5EAAA4F2EE8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440670"/>
      </p:ext>
    </p:extLst>
  </p:cSld>
  <p:clrMapOvr>
    <a:masterClrMapping/>
  </p:clrMapOvr>
  <p:transition spd="slow" advClick="0" advTm="3689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A9C0A2-B2EE-41A1-BF4F-F806E61E51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FD7AB8-6E8C-4E13-BD07-721B4393784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7680286"/>
      </p:ext>
    </p:extLst>
  </p:cSld>
  <p:clrMapOvr>
    <a:masterClrMapping/>
  </p:clrMapOvr>
  <p:transition spd="slow" advClick="0" advTm="3689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842F1C-C323-43CE-8C53-CD4EF8B7D09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39690E-8DBD-475A-89D9-6A8993290CDF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6565925"/>
      </p:ext>
    </p:extLst>
  </p:cSld>
  <p:clrMapOvr>
    <a:masterClrMapping/>
  </p:clrMapOvr>
  <p:transition spd="slow" advClick="0" advTm="3689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FD6054-57A2-4BD6-9F31-A02DAA11556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E48056-7CDB-4FEE-9B25-5FB1CB6C8A3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841200"/>
      </p:ext>
    </p:extLst>
  </p:cSld>
  <p:clrMapOvr>
    <a:masterClrMapping/>
  </p:clrMapOvr>
  <p:transition spd="slow" advClick="0" advTm="3689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8DDE4C-796F-4F28-8816-B489EAC8CEB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6F0767-B8D8-426C-BA4E-AA4F80AB2A0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1141802"/>
      </p:ext>
    </p:extLst>
  </p:cSld>
  <p:clrMapOvr>
    <a:masterClrMapping/>
  </p:clrMapOvr>
  <p:transition spd="slow" advClick="0" advTm="3689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2CF8EE-E0D0-4FC9-842E-CC207DDC331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B51A56-A9F3-4E21-97E8-C64788627121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329817"/>
      </p:ext>
    </p:extLst>
  </p:cSld>
  <p:clrMapOvr>
    <a:masterClrMapping/>
  </p:clrMapOvr>
  <p:transition spd="slow" advClick="0" advTm="3689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1DD9A8-47C7-4B4F-B599-BB5DE169D13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B2918A-DFB3-4A53-9E38-3D8ED7DF2AA1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979461"/>
      </p:ext>
    </p:extLst>
  </p:cSld>
  <p:clrMapOvr>
    <a:masterClrMapping/>
  </p:clrMapOvr>
  <p:transition spd="slow" advClick="0" advTm="3689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7FA154-C0F7-4BEA-9184-5C7BF46AB8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6A19C2-BA96-46B2-8979-B94F0F6CAF3A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5516656"/>
      </p:ext>
    </p:extLst>
  </p:cSld>
  <p:clrMapOvr>
    <a:masterClrMapping/>
  </p:clrMapOvr>
  <p:transition spd="slow" advClick="0" advTm="3689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2F69A4-207D-400B-8408-E363D50C3B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1C13E2-3CCC-4404-9E84-234960FCD93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307631"/>
      </p:ext>
    </p:extLst>
  </p:cSld>
  <p:clrMapOvr>
    <a:masterClrMapping/>
  </p:clrMapOvr>
  <p:transition spd="slow" advClick="0" advTm="3689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A6BB82-7B0E-4AEC-ADCB-2A4D682F326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8E1D39-5AB6-48A2-A3DD-160BE8D7C460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8832021"/>
      </p:ext>
    </p:extLst>
  </p:cSld>
  <p:clrMapOvr>
    <a:masterClrMapping/>
  </p:clrMapOvr>
  <p:transition spd="slow" advClick="0" advTm="3689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390099D5-C2C1-497D-9F98-2C06980BF9B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5F0E67-D34A-4EB4-8F3D-18DFE7237D4C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183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  <p:sldLayoutId id="2147484045" r:id="rId13"/>
    <p:sldLayoutId id="2147484046" r:id="rId14"/>
    <p:sldLayoutId id="2147484047" r:id="rId15"/>
    <p:sldLayoutId id="2147484048" r:id="rId16"/>
    <p:sldLayoutId id="2147484049" r:id="rId17"/>
  </p:sldLayoutIdLst>
  <p:transition spd="slow" advClick="0" advTm="3689">
    <p:randomBar dir="vert"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6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1671" y="2133599"/>
            <a:ext cx="6815669" cy="29017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Формирование навыков самообслуживания у детей раннего возраста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4796191"/>
      </p:ext>
    </p:extLst>
  </p:cSld>
  <p:clrMapOvr>
    <a:masterClrMapping/>
  </p:clrMapOvr>
  <p:transition spd="slow" advClick="0" advTm="2852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638407" cy="131310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навыки самообслуживания у детей раннего возраста через педагогическую технологию организации режимных моментов.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8" y="3070575"/>
            <a:ext cx="3640348" cy="28232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32219" y="776377"/>
            <a:ext cx="6121094" cy="5249493"/>
          </a:xfrm>
        </p:spPr>
        <p:txBody>
          <a:bodyPr anchor="ctr">
            <a:normAutofit fontScale="40000" lnSpcReduction="20000"/>
          </a:bodyPr>
          <a:lstStyle/>
          <a:p>
            <a:pPr algn="thaiDist"/>
            <a:r>
              <a:rPr lang="ru-RU" sz="5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 algn="thaiDist">
              <a:buFont typeface="Wingdings" panose="05000000000000000000" pitchFamily="2" charset="2"/>
              <a:buChar char="Ø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 овладевать навыками самообслуживания.</a:t>
            </a:r>
          </a:p>
          <a:p>
            <a:pPr marL="285750" indent="-285750" algn="thaiDist">
              <a:buFont typeface="Wingdings" panose="05000000000000000000" pitchFamily="2" charset="2"/>
              <a:buChar char="Ø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детей к самостоятельности.</a:t>
            </a:r>
          </a:p>
          <a:p>
            <a:pPr marL="285750" indent="-285750" algn="thaiDist">
              <a:buFont typeface="Wingdings" panose="05000000000000000000" pitchFamily="2" charset="2"/>
              <a:buChar char="Ø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педагогическую компетентность родителей в воспитании у детей раннего возраста навыков самообслуживании.</a:t>
            </a:r>
          </a:p>
          <a:p>
            <a:pPr marL="285750" indent="-285750" algn="thaiDist">
              <a:buFont typeface="Wingdings" panose="05000000000000000000" pitchFamily="2" charset="2"/>
              <a:buChar char="Ø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умения следить за своим внешним видом, самостоятельно выполнять микро- и целостные процессы самообслуживания, связанные с определенными физическими нагрузками, требующие развития мелкой моторики.</a:t>
            </a:r>
          </a:p>
          <a:p>
            <a:pPr marL="285750" indent="-285750" algn="thaiDist">
              <a:buFont typeface="Wingdings" panose="05000000000000000000" pitchFamily="2" charset="2"/>
              <a:buChar char="Ø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отчетливые представления о предметах одежды и обуви, а так же их назначении и способах использования, правилах обращения с предметами для детского самообслуживания.</a:t>
            </a:r>
          </a:p>
          <a:p>
            <a:pPr marL="285750" indent="-285750" algn="thaiDist">
              <a:buFont typeface="Wingdings" panose="05000000000000000000" pitchFamily="2" charset="2"/>
              <a:buChar char="Ø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первые проявления сотрудничества со сверстниками, развивая сопереживание, эмоциональную отзывчивость, умение пользоваться общепринятыми способами оказания и принятия помощи</a:t>
            </a:r>
          </a:p>
          <a:p>
            <a:pPr marL="285750" indent="-285750" algn="thaiDist">
              <a:buFont typeface="Wingdings" panose="05000000000000000000" pitchFamily="2" charset="2"/>
              <a:buChar char="Ø"/>
            </a:pP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2012665"/>
      </p:ext>
    </p:extLst>
  </p:cSld>
  <p:clrMapOvr>
    <a:masterClrMapping/>
  </p:clrMapOvr>
  <p:transition spd="slow" advClick="0" advTm="48918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9" r="1586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33090" y="886125"/>
            <a:ext cx="6847936" cy="5117860"/>
          </a:xfrm>
        </p:spPr>
        <p:txBody>
          <a:bodyPr>
            <a:normAutofit/>
          </a:bodyPr>
          <a:lstStyle/>
          <a:p>
            <a:pPr indent="228600" algn="thaiDist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раннего возраста должны уметь:</a:t>
            </a:r>
          </a:p>
          <a:p>
            <a:pPr lvl="0" indent="228600" algn="thaiDist" defTabSz="91440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1200" dirty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thaiDist" defTabSz="91440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год 3 мес. – самостоятельно есть густую пищу ложкой.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год 6 мес. – самостоятельно есть жидкую пищу ложкой.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 год 9 мес. – частично раздеваться с небольшой помощью </a:t>
            </a: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взрослого (снимать ботинки, шапку).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года – частично надевать одежду (ботинки, шапку), </a:t>
            </a: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полностью раздеваться;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года 6 мес. – есть аккуратно, полностью одеваться, </a:t>
            </a: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застёгивая пуговицы и не завязывая шнурки.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 года – пользоваться салфеткой по мере надобности </a:t>
            </a: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напоминания, самостоятельно одеваться, </a:t>
            </a: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застёгивать пуговицы и завязывать шнурки с небольшой </a:t>
            </a:r>
          </a:p>
          <a:p>
            <a:pPr lvl="0" indent="228600" algn="thaiDi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помощью взрослого.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thaiDist"/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616838"/>
      </p:ext>
    </p:extLst>
  </p:cSld>
  <p:clrMapOvr>
    <a:masterClrMapping/>
  </p:clrMapOvr>
  <p:transition spd="slow" advClick="0" advTm="33051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98" b="1739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398" y="793630"/>
            <a:ext cx="6606397" cy="5193102"/>
          </a:xfrm>
        </p:spPr>
        <p:txBody>
          <a:bodyPr>
            <a:normAutofit fontScale="77500" lnSpcReduction="20000"/>
          </a:bodyPr>
          <a:lstStyle/>
          <a:p>
            <a:pPr lvl="0" indent="450850" algn="just"/>
            <a:r>
              <a:rPr lang="ru-RU" sz="21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Навыки опрятности</a:t>
            </a:r>
            <a:r>
              <a:rPr lang="ru-RU" sz="21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21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/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При небольшой помощи взрослых пользоваться: носовым платком, полотенцем,</a:t>
            </a:r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горшком,</a:t>
            </a:r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расчёской</a:t>
            </a:r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салфеткой.</a:t>
            </a:r>
            <a:endParaRPr lang="ru-RU" sz="21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/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Замечать непорядок в одежде, устранять его при небольшой помощи взрослых.</a:t>
            </a:r>
          </a:p>
          <a:p>
            <a:pPr algn="just"/>
            <a:r>
              <a:rPr lang="ru-RU" sz="21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Навыки приёма пищи</a:t>
            </a:r>
            <a:r>
              <a:rPr lang="ru-RU" sz="2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Жевать с закрытым ртом.</a:t>
            </a:r>
          </a:p>
          <a:p>
            <a:pPr algn="just"/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Пользоваться ложкой (умение держать л</a:t>
            </a:r>
            <a:r>
              <a:rPr lang="ru-RU" sz="2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жку, набрать в неё еду, поднести ко рту).</a:t>
            </a:r>
          </a:p>
          <a:p>
            <a:pPr algn="just"/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Пить из чашки, держа её двумя руками.</a:t>
            </a:r>
          </a:p>
          <a:p>
            <a:pPr algn="just"/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Брать самостоятельно, откусывать кусочки хлеба.</a:t>
            </a:r>
          </a:p>
          <a:p>
            <a:pPr algn="just"/>
            <a:r>
              <a:rPr lang="ru-RU" sz="21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Навыки одевания и раздевания:</a:t>
            </a:r>
            <a:endParaRPr lang="ru-RU" sz="21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1.Умение одевать (снимать) различные предметы одежды в определённой последовательности при небольшой помощи взрослых.</a:t>
            </a:r>
          </a:p>
          <a:p>
            <a:pPr algn="just"/>
            <a:r>
              <a:rPr lang="ru-RU" sz="2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Застёгивание пуговиц, завязывание поясков, бантов на одежде при небольшой помощи взрослых.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8087380"/>
      </p:ext>
    </p:extLst>
  </p:cSld>
  <p:clrMapOvr>
    <a:masterClrMapping/>
  </p:clrMapOvr>
  <p:transition spd="slow" advClick="0" advTm="33169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921869" y="1536997"/>
            <a:ext cx="8493564" cy="3784006"/>
          </a:xfrm>
        </p:spPr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навыков самообслуживания в осуществляется в двух формах: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индивидуальной (отрабатываются отдельные операции)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− групповой (создаются объективные условия необходимости реализации данного навыка: поведение ребёнка подчиняется общему для всей группы детей правилу; при этом работает механизм подражания).</a:t>
            </a: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1400" dirty="0"/>
          </a:p>
          <a:p>
            <a:pPr eaLnBrk="1" hangingPunct="1">
              <a:buFont typeface="Arial" charset="0"/>
              <a:buChar char="•"/>
              <a:defRPr/>
            </a:pPr>
            <a:endParaRPr lang="ru-RU" sz="1400" dirty="0"/>
          </a:p>
        </p:txBody>
      </p:sp>
      <p:pic>
        <p:nvPicPr>
          <p:cNvPr id="5123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433" y="2869481"/>
            <a:ext cx="1701800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751194" y="74712"/>
            <a:ext cx="6896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841764"/>
      </p:ext>
    </p:extLst>
  </p:cSld>
  <p:clrMapOvr>
    <a:masterClrMapping/>
  </p:clrMapOvr>
  <p:transition spd="slow" advClick="0" advTm="21447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0" r="2826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48773" y="896401"/>
            <a:ext cx="4042189" cy="4920199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формирования навыков самообслуживания: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группа методов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 Показ действия.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 Пример взрослого или других детей (деятельность подражания).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 Метод приучения (систематические упражнения).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 Целенаправленное наблюдение (наблюдение положительно влияет на формирование навыка).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 Метод игры (даёт возможность самостоятельно, свободно использовать полученные знания, навыки в процессе игры с куклой – одеть  куклу, уложить спать и т.д.)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группа методов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 Использование литературных произведений, малых форм фольклорного жанра: песенок, потешек.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 Рассматривание иллюстраций, картин (« Дети собираются на прогулку», « Дети обедают» )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 Вопросы к детям, побуждающие к решению проблемы («Кукла Катя не умеет одеваться, что делать?»)</a:t>
            </a:r>
          </a:p>
          <a:p>
            <a:pPr algn="just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46" y="896401"/>
            <a:ext cx="3041407" cy="49201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66" y="1041400"/>
            <a:ext cx="2967487" cy="4775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42670210"/>
      </p:ext>
    </p:extLst>
  </p:cSld>
  <p:clrMapOvr>
    <a:masterClrMapping/>
  </p:clrMapOvr>
  <p:transition spd="slow" advClick="0" advTm="38243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981200" y="1367692"/>
            <a:ext cx="8229600" cy="771658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ребенком:</a:t>
            </a: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Объект 1"/>
          <p:cNvSpPr>
            <a:spLocks noGrp="1"/>
          </p:cNvSpPr>
          <p:nvPr>
            <p:ph idx="1"/>
          </p:nvPr>
        </p:nvSpPr>
        <p:spPr>
          <a:xfrm>
            <a:off x="1265207" y="2139350"/>
            <a:ext cx="9661585" cy="379562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  <a:defRPr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0850" algn="just">
              <a:spcBef>
                <a:spcPct val="0"/>
              </a:spcBef>
              <a:buNone/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совместное действие, осуществляемое «рука в руку» с ребенком, сопровождаемое пошаговой инструкцией или комментарием действий;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 algn="just">
              <a:spcBef>
                <a:spcPct val="0"/>
              </a:spcBef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 частичная помощь действием (последнее действие ребенок осуществляет сам);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 algn="just">
              <a:spcBef>
                <a:spcPct val="0"/>
              </a:spcBef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 педагог помогает начать действие, а продолжает и заканчивает ребенок самостоятельно при контроле взрослого;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 algn="just">
              <a:spcBef>
                <a:spcPct val="0"/>
              </a:spcBef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 ребенок осуществляет действие сам от начала до конца, опираясь на пошаговую речевую инструкцию педагога;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 algn="just">
              <a:spcBef>
                <a:spcPct val="0"/>
              </a:spcBef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 ребенок осуществляет действие сам, если программа действия выведена на предметный уровень (например, при одевании на стуле лежат вещи в нужном порядке);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2057778"/>
      </p:ext>
    </p:extLst>
  </p:cSld>
  <p:clrMapOvr>
    <a:masterClrMapping/>
  </p:clrMapOvr>
  <p:transition spd="slow" advClick="0" advTm="32068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664" y="741872"/>
            <a:ext cx="9972135" cy="51240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5" y="741871"/>
            <a:ext cx="9972134" cy="5417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6201433"/>
      </p:ext>
    </p:extLst>
  </p:cSld>
  <p:clrMapOvr>
    <a:masterClrMapping/>
  </p:clrMapOvr>
  <p:transition spd="slow" advClick="0" advTm="16425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|13.5|0.9|3.2|2.2|4.1|7.6|7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1.9|2.4|2.4|2.1|2.9|1.5|3.4|0.7|4.2|0.6|1.3|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6|1.3|4.1|3.9|1.6|1.4|3.3|2.1|2.4|1.5|5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1|1.7|1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|2.4|2.2|1.1|1.2|2.4|3.7|3.8|9.2|1|3|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|6.5|7.4|4.5|4.6|5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3142</TotalTime>
  <Words>526</Words>
  <Application>Microsoft Office PowerPoint</Application>
  <PresentationFormat>Широкоэкранный</PresentationFormat>
  <Paragraphs>62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Формирование навыков самообслуживания у детей раннего возраста</vt:lpstr>
      <vt:lpstr>Цель: воспитывать навыки самообслуживания у детей раннего возраста через педагогическую технологию организации режимных моментов.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ребенком: 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самообслуживания у детей раннего возраста</dc:title>
  <dc:creator>RePack by Diakov</dc:creator>
  <cp:lastModifiedBy>RePack by Diakov</cp:lastModifiedBy>
  <cp:revision>44</cp:revision>
  <dcterms:created xsi:type="dcterms:W3CDTF">2020-11-28T12:16:56Z</dcterms:created>
  <dcterms:modified xsi:type="dcterms:W3CDTF">2021-11-02T06:57:27Z</dcterms:modified>
</cp:coreProperties>
</file>